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4"/>
  </p:sldMasterIdLst>
  <p:notesMasterIdLst>
    <p:notesMasterId r:id="rId22"/>
  </p:notesMasterIdLst>
  <p:sldIdLst>
    <p:sldId id="4739" r:id="rId5"/>
    <p:sldId id="4702" r:id="rId6"/>
    <p:sldId id="4663" r:id="rId7"/>
    <p:sldId id="4676" r:id="rId8"/>
    <p:sldId id="4731" r:id="rId9"/>
    <p:sldId id="4626" r:id="rId10"/>
    <p:sldId id="4735" r:id="rId11"/>
    <p:sldId id="4693" r:id="rId12"/>
    <p:sldId id="4661" r:id="rId13"/>
    <p:sldId id="4738" r:id="rId14"/>
    <p:sldId id="4652" r:id="rId15"/>
    <p:sldId id="4651" r:id="rId16"/>
    <p:sldId id="4705" r:id="rId17"/>
    <p:sldId id="4650" r:id="rId18"/>
    <p:sldId id="4708" r:id="rId19"/>
    <p:sldId id="4709" r:id="rId20"/>
    <p:sldId id="1581" r:id="rId21"/>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rantsatsral Tseren" initials="N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4472C4"/>
    <a:srgbClr val="203864"/>
    <a:srgbClr val="1A3675"/>
    <a:srgbClr val="0070C0"/>
    <a:srgbClr val="074591"/>
    <a:srgbClr val="FFC000"/>
    <a:srgbClr val="F4C30E"/>
    <a:srgbClr val="37BCC3"/>
    <a:srgbClr val="185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2379" autoAdjust="0"/>
  </p:normalViewPr>
  <p:slideViewPr>
    <p:cSldViewPr snapToGrid="0">
      <p:cViewPr>
        <p:scale>
          <a:sx n="114" d="100"/>
          <a:sy n="114" d="100"/>
        </p:scale>
        <p:origin x="-48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khbayar Tsevelmaa" userId="2408140fd7a6fe70" providerId="LiveId" clId="{8EAF6B92-30AE-4230-A275-C2C06C651157}"/>
    <pc:docChg chg="delSld">
      <pc:chgData name="Ikhbayar Tsevelmaa" userId="2408140fd7a6fe70" providerId="LiveId" clId="{8EAF6B92-30AE-4230-A275-C2C06C651157}" dt="2023-01-09T02:16:06.883" v="0" actId="47"/>
      <pc:docMkLst>
        <pc:docMk/>
      </pc:docMkLst>
      <pc:sldChg chg="del">
        <pc:chgData name="Ikhbayar Tsevelmaa" userId="2408140fd7a6fe70" providerId="LiveId" clId="{8EAF6B92-30AE-4230-A275-C2C06C651157}" dt="2023-01-09T02:16:06.883" v="0" actId="47"/>
        <pc:sldMkLst>
          <pc:docMk/>
          <pc:sldMk cId="765264699" sldId="4732"/>
        </pc:sldMkLst>
      </pc:sldChg>
    </pc:docChg>
  </pc:docChgLst>
  <pc:docChgLst>
    <pc:chgData name="Narantsatsral Tseren" userId="2408140fd7a6fe70" providerId="LiveId" clId="{2F946BA6-88E1-4A2E-9118-77518E10844D}"/>
    <pc:docChg chg="undo custSel delSld modSld">
      <pc:chgData name="Narantsatsral Tseren" userId="2408140fd7a6fe70" providerId="LiveId" clId="{2F946BA6-88E1-4A2E-9118-77518E10844D}" dt="2023-01-08T15:25:16.743" v="148" actId="1038"/>
      <pc:docMkLst>
        <pc:docMk/>
      </pc:docMkLst>
      <pc:sldChg chg="addSp delSp modSp mod">
        <pc:chgData name="Narantsatsral Tseren" userId="2408140fd7a6fe70" providerId="LiveId" clId="{2F946BA6-88E1-4A2E-9118-77518E10844D}" dt="2023-01-08T15:25:16.743" v="148" actId="1038"/>
        <pc:sldMkLst>
          <pc:docMk/>
          <pc:sldMk cId="2561133109" sldId="4626"/>
        </pc:sldMkLst>
        <pc:spChg chg="del">
          <ac:chgData name="Narantsatsral Tseren" userId="2408140fd7a6fe70" providerId="LiveId" clId="{2F946BA6-88E1-4A2E-9118-77518E10844D}" dt="2023-01-08T15:22:04.324" v="24" actId="478"/>
          <ac:spMkLst>
            <pc:docMk/>
            <pc:sldMk cId="2561133109" sldId="4626"/>
            <ac:spMk id="4" creationId="{565F7165-35AA-FA27-AC71-F4CF6C549C15}"/>
          </ac:spMkLst>
        </pc:spChg>
        <pc:spChg chg="del">
          <ac:chgData name="Narantsatsral Tseren" userId="2408140fd7a6fe70" providerId="LiveId" clId="{2F946BA6-88E1-4A2E-9118-77518E10844D}" dt="2023-01-08T15:22:00.573" v="23" actId="478"/>
          <ac:spMkLst>
            <pc:docMk/>
            <pc:sldMk cId="2561133109" sldId="4626"/>
            <ac:spMk id="7" creationId="{71BDFAEB-7C4B-590D-AE01-C1234CDBB07B}"/>
          </ac:spMkLst>
        </pc:spChg>
        <pc:spChg chg="add mod">
          <ac:chgData name="Narantsatsral Tseren" userId="2408140fd7a6fe70" providerId="LiveId" clId="{2F946BA6-88E1-4A2E-9118-77518E10844D}" dt="2023-01-08T15:25:16.743" v="148" actId="1038"/>
          <ac:spMkLst>
            <pc:docMk/>
            <pc:sldMk cId="2561133109" sldId="4626"/>
            <ac:spMk id="8" creationId="{F660CE85-5A31-76B1-77E7-6C4706C6D8E7}"/>
          </ac:spMkLst>
        </pc:spChg>
        <pc:spChg chg="del">
          <ac:chgData name="Narantsatsral Tseren" userId="2408140fd7a6fe70" providerId="LiveId" clId="{2F946BA6-88E1-4A2E-9118-77518E10844D}" dt="2023-01-08T15:22:00.573" v="23" actId="478"/>
          <ac:spMkLst>
            <pc:docMk/>
            <pc:sldMk cId="2561133109" sldId="4626"/>
            <ac:spMk id="10" creationId="{7714B64D-CBB3-72BC-F9E9-ED61DDC516D6}"/>
          </ac:spMkLst>
        </pc:spChg>
        <pc:spChg chg="del mod">
          <ac:chgData name="Narantsatsral Tseren" userId="2408140fd7a6fe70" providerId="LiveId" clId="{2F946BA6-88E1-4A2E-9118-77518E10844D}" dt="2023-01-08T15:22:09.710" v="26" actId="478"/>
          <ac:spMkLst>
            <pc:docMk/>
            <pc:sldMk cId="2561133109" sldId="4626"/>
            <ac:spMk id="13" creationId="{3683F96A-B5E4-0C09-4893-4D82FDE40479}"/>
          </ac:spMkLst>
        </pc:spChg>
        <pc:spChg chg="mod">
          <ac:chgData name="Narantsatsral Tseren" userId="2408140fd7a6fe70" providerId="LiveId" clId="{2F946BA6-88E1-4A2E-9118-77518E10844D}" dt="2023-01-08T15:22:23.281" v="42" actId="1076"/>
          <ac:spMkLst>
            <pc:docMk/>
            <pc:sldMk cId="2561133109" sldId="4626"/>
            <ac:spMk id="26" creationId="{952D4658-DAE2-72AB-095D-29CA1298FB78}"/>
          </ac:spMkLst>
        </pc:spChg>
        <pc:spChg chg="mod">
          <ac:chgData name="Narantsatsral Tseren" userId="2408140fd7a6fe70" providerId="LiveId" clId="{2F946BA6-88E1-4A2E-9118-77518E10844D}" dt="2023-01-08T15:22:23.281" v="42" actId="1076"/>
          <ac:spMkLst>
            <pc:docMk/>
            <pc:sldMk cId="2561133109" sldId="4626"/>
            <ac:spMk id="28" creationId="{B5676935-579E-E1E0-3517-C3F00646520B}"/>
          </ac:spMkLst>
        </pc:spChg>
        <pc:spChg chg="mod">
          <ac:chgData name="Narantsatsral Tseren" userId="2408140fd7a6fe70" providerId="LiveId" clId="{2F946BA6-88E1-4A2E-9118-77518E10844D}" dt="2023-01-08T15:24:57.972" v="135" actId="1076"/>
          <ac:spMkLst>
            <pc:docMk/>
            <pc:sldMk cId="2561133109" sldId="4626"/>
            <ac:spMk id="35" creationId="{6663ECE9-2704-83D1-9891-18696193D245}"/>
          </ac:spMkLst>
        </pc:spChg>
        <pc:spChg chg="mod">
          <ac:chgData name="Narantsatsral Tseren" userId="2408140fd7a6fe70" providerId="LiveId" clId="{2F946BA6-88E1-4A2E-9118-77518E10844D}" dt="2023-01-08T15:22:23.281" v="42" actId="1076"/>
          <ac:spMkLst>
            <pc:docMk/>
            <pc:sldMk cId="2561133109" sldId="4626"/>
            <ac:spMk id="64" creationId="{64F1A670-71CD-9E36-F7BD-983B38DD9740}"/>
          </ac:spMkLst>
        </pc:spChg>
        <pc:spChg chg="mod">
          <ac:chgData name="Narantsatsral Tseren" userId="2408140fd7a6fe70" providerId="LiveId" clId="{2F946BA6-88E1-4A2E-9118-77518E10844D}" dt="2023-01-08T15:22:23.281" v="42" actId="1076"/>
          <ac:spMkLst>
            <pc:docMk/>
            <pc:sldMk cId="2561133109" sldId="4626"/>
            <ac:spMk id="66" creationId="{605EF59A-364D-C1F3-AAFF-04D236B727AF}"/>
          </ac:spMkLst>
        </pc:spChg>
        <pc:spChg chg="mod">
          <ac:chgData name="Narantsatsral Tseren" userId="2408140fd7a6fe70" providerId="LiveId" clId="{2F946BA6-88E1-4A2E-9118-77518E10844D}" dt="2023-01-08T15:25:03.825" v="140" actId="1035"/>
          <ac:spMkLst>
            <pc:docMk/>
            <pc:sldMk cId="2561133109" sldId="4626"/>
            <ac:spMk id="95" creationId="{D3F7A6C8-C0B3-4FBE-A64C-F41846D83106}"/>
          </ac:spMkLst>
        </pc:spChg>
        <pc:spChg chg="mod">
          <ac:chgData name="Narantsatsral Tseren" userId="2408140fd7a6fe70" providerId="LiveId" clId="{2F946BA6-88E1-4A2E-9118-77518E10844D}" dt="2023-01-08T15:25:03.825" v="140" actId="1035"/>
          <ac:spMkLst>
            <pc:docMk/>
            <pc:sldMk cId="2561133109" sldId="4626"/>
            <ac:spMk id="96" creationId="{ED78F8FF-124E-4FAE-98B2-9BC4AC8B8BBC}"/>
          </ac:spMkLst>
        </pc:spChg>
        <pc:spChg chg="mod">
          <ac:chgData name="Narantsatsral Tseren" userId="2408140fd7a6fe70" providerId="LiveId" clId="{2F946BA6-88E1-4A2E-9118-77518E10844D}" dt="2023-01-08T15:24:32.971" v="130" actId="14100"/>
          <ac:spMkLst>
            <pc:docMk/>
            <pc:sldMk cId="2561133109" sldId="4626"/>
            <ac:spMk id="97" creationId="{33008BEA-1E51-4E8F-AFED-904E2F0673CA}"/>
          </ac:spMkLst>
        </pc:spChg>
        <pc:spChg chg="mod">
          <ac:chgData name="Narantsatsral Tseren" userId="2408140fd7a6fe70" providerId="LiveId" clId="{2F946BA6-88E1-4A2E-9118-77518E10844D}" dt="2023-01-08T15:23:55.265" v="122" actId="14100"/>
          <ac:spMkLst>
            <pc:docMk/>
            <pc:sldMk cId="2561133109" sldId="4626"/>
            <ac:spMk id="98" creationId="{9654E83A-044E-445B-A13D-3D51318499D1}"/>
          </ac:spMkLst>
        </pc:spChg>
        <pc:spChg chg="mod">
          <ac:chgData name="Narantsatsral Tseren" userId="2408140fd7a6fe70" providerId="LiveId" clId="{2F946BA6-88E1-4A2E-9118-77518E10844D}" dt="2023-01-08T15:23:55.265" v="122" actId="14100"/>
          <ac:spMkLst>
            <pc:docMk/>
            <pc:sldMk cId="2561133109" sldId="4626"/>
            <ac:spMk id="99" creationId="{320C7280-C9BB-44AD-9421-6840BAD41ED2}"/>
          </ac:spMkLst>
        </pc:spChg>
        <pc:spChg chg="mod">
          <ac:chgData name="Narantsatsral Tseren" userId="2408140fd7a6fe70" providerId="LiveId" clId="{2F946BA6-88E1-4A2E-9118-77518E10844D}" dt="2023-01-08T15:23:55.265" v="122" actId="14100"/>
          <ac:spMkLst>
            <pc:docMk/>
            <pc:sldMk cId="2561133109" sldId="4626"/>
            <ac:spMk id="100" creationId="{2F9E1E9A-1B84-4731-9843-1423F0121482}"/>
          </ac:spMkLst>
        </pc:spChg>
        <pc:picChg chg="mod">
          <ac:chgData name="Narantsatsral Tseren" userId="2408140fd7a6fe70" providerId="LiveId" clId="{2F946BA6-88E1-4A2E-9118-77518E10844D}" dt="2023-01-08T15:25:03.825" v="140" actId="1035"/>
          <ac:picMkLst>
            <pc:docMk/>
            <pc:sldMk cId="2561133109" sldId="4626"/>
            <ac:picMk id="6" creationId="{4AF30C28-6746-CFC6-D28D-A786343F8445}"/>
          </ac:picMkLst>
        </pc:picChg>
        <pc:picChg chg="mod">
          <ac:chgData name="Narantsatsral Tseren" userId="2408140fd7a6fe70" providerId="LiveId" clId="{2F946BA6-88E1-4A2E-9118-77518E10844D}" dt="2023-01-08T15:23:55.265" v="122" actId="14100"/>
          <ac:picMkLst>
            <pc:docMk/>
            <pc:sldMk cId="2561133109" sldId="4626"/>
            <ac:picMk id="11" creationId="{4E3A7E07-5805-020D-A99A-438A5EE9DBF6}"/>
          </ac:picMkLst>
        </pc:picChg>
        <pc:picChg chg="mod">
          <ac:chgData name="Narantsatsral Tseren" userId="2408140fd7a6fe70" providerId="LiveId" clId="{2F946BA6-88E1-4A2E-9118-77518E10844D}" dt="2023-01-08T15:25:09.065" v="145" actId="1036"/>
          <ac:picMkLst>
            <pc:docMk/>
            <pc:sldMk cId="2561133109" sldId="4626"/>
            <ac:picMk id="25" creationId="{687FFC30-9AC2-E4FC-E5F8-99E4C511C76F}"/>
          </ac:picMkLst>
        </pc:picChg>
        <pc:cxnChg chg="del">
          <ac:chgData name="Narantsatsral Tseren" userId="2408140fd7a6fe70" providerId="LiveId" clId="{2F946BA6-88E1-4A2E-9118-77518E10844D}" dt="2023-01-08T15:22:00.573" v="23" actId="478"/>
          <ac:cxnSpMkLst>
            <pc:docMk/>
            <pc:sldMk cId="2561133109" sldId="4626"/>
            <ac:cxnSpMk id="15" creationId="{71D9F795-69DB-0D16-4A8A-05E8F774B9B8}"/>
          </ac:cxnSpMkLst>
        </pc:cxnChg>
        <pc:cxnChg chg="mod">
          <ac:chgData name="Narantsatsral Tseren" userId="2408140fd7a6fe70" providerId="LiveId" clId="{2F946BA6-88E1-4A2E-9118-77518E10844D}" dt="2023-01-08T15:25:03.825" v="140" actId="1035"/>
          <ac:cxnSpMkLst>
            <pc:docMk/>
            <pc:sldMk cId="2561133109" sldId="4626"/>
            <ac:cxnSpMk id="68" creationId="{81610524-D7E7-D648-F01A-3325081E309E}"/>
          </ac:cxnSpMkLst>
        </pc:cxnChg>
        <pc:cxnChg chg="mod">
          <ac:chgData name="Narantsatsral Tseren" userId="2408140fd7a6fe70" providerId="LiveId" clId="{2F946BA6-88E1-4A2E-9118-77518E10844D}" dt="2023-01-08T15:24:32.971" v="130" actId="14100"/>
          <ac:cxnSpMkLst>
            <pc:docMk/>
            <pc:sldMk cId="2561133109" sldId="4626"/>
            <ac:cxnSpMk id="69" creationId="{488583B0-D3CF-1384-4EBC-2F06C1EA95F1}"/>
          </ac:cxnSpMkLst>
        </pc:cxnChg>
        <pc:cxnChg chg="mod">
          <ac:chgData name="Narantsatsral Tseren" userId="2408140fd7a6fe70" providerId="LiveId" clId="{2F946BA6-88E1-4A2E-9118-77518E10844D}" dt="2023-01-08T15:23:55.265" v="122" actId="14100"/>
          <ac:cxnSpMkLst>
            <pc:docMk/>
            <pc:sldMk cId="2561133109" sldId="4626"/>
            <ac:cxnSpMk id="72" creationId="{59C8C728-DD08-024B-1F1D-D4F4644E47F2}"/>
          </ac:cxnSpMkLst>
        </pc:cxnChg>
      </pc:sldChg>
      <pc:sldChg chg="delSp modSp mod">
        <pc:chgData name="Narantsatsral Tseren" userId="2408140fd7a6fe70" providerId="LiveId" clId="{2F946BA6-88E1-4A2E-9118-77518E10844D}" dt="2023-01-08T15:20:17.780" v="21" actId="1036"/>
        <pc:sldMkLst>
          <pc:docMk/>
          <pc:sldMk cId="1917143073" sldId="4702"/>
        </pc:sldMkLst>
        <pc:spChg chg="mod">
          <ac:chgData name="Narantsatsral Tseren" userId="2408140fd7a6fe70" providerId="LiveId" clId="{2F946BA6-88E1-4A2E-9118-77518E10844D}" dt="2023-01-08T15:20:17.780" v="21" actId="1036"/>
          <ac:spMkLst>
            <pc:docMk/>
            <pc:sldMk cId="1917143073" sldId="4702"/>
            <ac:spMk id="71" creationId="{00000000-0000-0000-0000-000000000000}"/>
          </ac:spMkLst>
        </pc:spChg>
        <pc:picChg chg="mod">
          <ac:chgData name="Narantsatsral Tseren" userId="2408140fd7a6fe70" providerId="LiveId" clId="{2F946BA6-88E1-4A2E-9118-77518E10844D}" dt="2023-01-08T15:20:17.780" v="21" actId="1036"/>
          <ac:picMkLst>
            <pc:docMk/>
            <pc:sldMk cId="1917143073" sldId="4702"/>
            <ac:picMk id="13" creationId="{4811278A-A178-DFFD-1AD3-9D5ED9B2B7F3}"/>
          </ac:picMkLst>
        </pc:picChg>
        <pc:picChg chg="mod">
          <ac:chgData name="Narantsatsral Tseren" userId="2408140fd7a6fe70" providerId="LiveId" clId="{2F946BA6-88E1-4A2E-9118-77518E10844D}" dt="2023-01-08T15:20:17.780" v="21" actId="1036"/>
          <ac:picMkLst>
            <pc:docMk/>
            <pc:sldMk cId="1917143073" sldId="4702"/>
            <ac:picMk id="14" creationId="{EBB87E32-50E6-FB65-FF95-4404CEA5115E}"/>
          </ac:picMkLst>
        </pc:picChg>
        <pc:picChg chg="mod">
          <ac:chgData name="Narantsatsral Tseren" userId="2408140fd7a6fe70" providerId="LiveId" clId="{2F946BA6-88E1-4A2E-9118-77518E10844D}" dt="2023-01-08T15:20:17.780" v="21" actId="1036"/>
          <ac:picMkLst>
            <pc:docMk/>
            <pc:sldMk cId="1917143073" sldId="4702"/>
            <ac:picMk id="15" creationId="{BB00BE21-AED7-AEAB-D971-F98A1D94A821}"/>
          </ac:picMkLst>
        </pc:picChg>
        <pc:picChg chg="mod">
          <ac:chgData name="Narantsatsral Tseren" userId="2408140fd7a6fe70" providerId="LiveId" clId="{2F946BA6-88E1-4A2E-9118-77518E10844D}" dt="2023-01-08T15:20:17.780" v="21" actId="1036"/>
          <ac:picMkLst>
            <pc:docMk/>
            <pc:sldMk cId="1917143073" sldId="4702"/>
            <ac:picMk id="16" creationId="{D3A21D19-4EAD-628B-B966-9CEC1745C64D}"/>
          </ac:picMkLst>
        </pc:picChg>
        <pc:picChg chg="del">
          <ac:chgData name="Narantsatsral Tseren" userId="2408140fd7a6fe70" providerId="LiveId" clId="{2F946BA6-88E1-4A2E-9118-77518E10844D}" dt="2023-01-08T15:19:59.323" v="1" actId="478"/>
          <ac:picMkLst>
            <pc:docMk/>
            <pc:sldMk cId="1917143073" sldId="4702"/>
            <ac:picMk id="18" creationId="{EFAB2485-0FF6-6E8A-17AA-49BC3993D8D3}"/>
          </ac:picMkLst>
        </pc:picChg>
        <pc:picChg chg="del">
          <ac:chgData name="Narantsatsral Tseren" userId="2408140fd7a6fe70" providerId="LiveId" clId="{2F946BA6-88E1-4A2E-9118-77518E10844D}" dt="2023-01-08T15:19:59.323" v="1" actId="478"/>
          <ac:picMkLst>
            <pc:docMk/>
            <pc:sldMk cId="1917143073" sldId="4702"/>
            <ac:picMk id="20" creationId="{F176AE38-6CFF-328E-AD48-D84964742263}"/>
          </ac:picMkLst>
        </pc:picChg>
      </pc:sldChg>
      <pc:sldChg chg="del">
        <pc:chgData name="Narantsatsral Tseren" userId="2408140fd7a6fe70" providerId="LiveId" clId="{2F946BA6-88E1-4A2E-9118-77518E10844D}" dt="2023-01-08T15:18:00.587" v="0" actId="47"/>
        <pc:sldMkLst>
          <pc:docMk/>
          <pc:sldMk cId="1174452303" sldId="4706"/>
        </pc:sldMkLst>
      </pc:sldChg>
      <pc:sldChg chg="del">
        <pc:chgData name="Narantsatsral Tseren" userId="2408140fd7a6fe70" providerId="LiveId" clId="{2F946BA6-88E1-4A2E-9118-77518E10844D}" dt="2023-01-08T15:21:12.742" v="22" actId="47"/>
        <pc:sldMkLst>
          <pc:docMk/>
          <pc:sldMk cId="1029878751" sldId="4740"/>
        </pc:sldMkLst>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erdenetuya.s\Desktop\&#1043;&#1088;&#1072;&#1092;&#1080;&#1082;.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Nyamjargal\&#1057;&#1091;&#1076;&#1072;&#1083;&#1075;&#1072;&#1072;\&#1053;&#1101;&#1093;&#1101;&#1084;&#1078;&#1083;&#1101;&#1083;%20&#1199;&#1199;&#1089;&#1101;&#1101;&#1075;&#1199;&#1081;-2022.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1859480669344"/>
          <c:y val="4.7311348505250816E-2"/>
          <c:w val="0.86718191757378238"/>
          <c:h val="0.82835207781642217"/>
        </c:manualLayout>
      </c:layout>
      <c:barChart>
        <c:barDir val="col"/>
        <c:grouping val="clustered"/>
        <c:varyColors val="0"/>
        <c:ser>
          <c:idx val="0"/>
          <c:order val="0"/>
          <c:tx>
            <c:strRef>
              <c:f>Sheet8!$E$8</c:f>
              <c:strCache>
                <c:ptCount val="1"/>
                <c:pt idx="0">
                  <c:v>Газар өмчилсөн нийт иргэдийн тоо</c:v>
                </c:pt>
              </c:strCache>
            </c:strRef>
          </c:tx>
          <c:spPr>
            <a:solidFill>
              <a:schemeClr val="bg1"/>
            </a:solidFill>
            <a:ln>
              <a:noFill/>
            </a:ln>
            <a:effectLst/>
          </c:spPr>
          <c:invertIfNegative val="0"/>
          <c:dLbls>
            <c:dLbl>
              <c:idx val="17"/>
              <c:layout>
                <c:manualLayout>
                  <c:x val="3.3690865484512027E-3"/>
                  <c:y val="-4.262351898654025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88A-4660-B71B-9A44A3FB656D}"/>
                </c:ext>
              </c:extLst>
            </c:dLbl>
            <c:dLbl>
              <c:idx val="18"/>
              <c:layout>
                <c:manualLayout>
                  <c:x val="5.0536298226764951E-3"/>
                  <c:y val="-1.420783966218008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8A-4660-B71B-9A44A3FB656D}"/>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Sheet8!$D$9:$D$27</c:f>
              <c:numCache>
                <c:formatCode>General</c:formatCod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numCache>
            </c:numRef>
          </c:cat>
          <c:val>
            <c:numRef>
              <c:f>Sheet8!$E$9:$E$27</c:f>
              <c:numCache>
                <c:formatCode>General</c:formatCode>
                <c:ptCount val="19"/>
                <c:pt idx="0">
                  <c:v>21879</c:v>
                </c:pt>
                <c:pt idx="1">
                  <c:v>63867</c:v>
                </c:pt>
                <c:pt idx="2">
                  <c:v>135077</c:v>
                </c:pt>
                <c:pt idx="3">
                  <c:v>152164</c:v>
                </c:pt>
                <c:pt idx="4">
                  <c:v>174016</c:v>
                </c:pt>
                <c:pt idx="5">
                  <c:v>203043</c:v>
                </c:pt>
                <c:pt idx="6">
                  <c:v>222094</c:v>
                </c:pt>
                <c:pt idx="7">
                  <c:v>245749</c:v>
                </c:pt>
                <c:pt idx="8">
                  <c:v>275747</c:v>
                </c:pt>
                <c:pt idx="9">
                  <c:v>330240</c:v>
                </c:pt>
                <c:pt idx="10">
                  <c:v>371978</c:v>
                </c:pt>
                <c:pt idx="11">
                  <c:v>418671</c:v>
                </c:pt>
                <c:pt idx="12">
                  <c:v>446004</c:v>
                </c:pt>
                <c:pt idx="13">
                  <c:v>537321</c:v>
                </c:pt>
                <c:pt idx="14">
                  <c:v>570771</c:v>
                </c:pt>
                <c:pt idx="15">
                  <c:v>615454</c:v>
                </c:pt>
                <c:pt idx="16">
                  <c:v>637501</c:v>
                </c:pt>
                <c:pt idx="17">
                  <c:v>647664</c:v>
                </c:pt>
                <c:pt idx="18">
                  <c:v>663145</c:v>
                </c:pt>
              </c:numCache>
            </c:numRef>
          </c:val>
          <c:extLst xmlns:c16r2="http://schemas.microsoft.com/office/drawing/2015/06/chart">
            <c:ext xmlns:c16="http://schemas.microsoft.com/office/drawing/2014/chart" uri="{C3380CC4-5D6E-409C-BE32-E72D297353CC}">
              <c16:uniqueId val="{00000002-C88A-4660-B71B-9A44A3FB656D}"/>
            </c:ext>
          </c:extLst>
        </c:ser>
        <c:dLbls>
          <c:dLblPos val="outEnd"/>
          <c:showLegendKey val="0"/>
          <c:showVal val="1"/>
          <c:showCatName val="0"/>
          <c:showSerName val="0"/>
          <c:showPercent val="0"/>
          <c:showBubbleSize val="0"/>
        </c:dLbls>
        <c:gapWidth val="219"/>
        <c:overlap val="-27"/>
        <c:axId val="207405056"/>
        <c:axId val="168030720"/>
      </c:barChart>
      <c:catAx>
        <c:axId val="207405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68030720"/>
        <c:crosses val="autoZero"/>
        <c:auto val="1"/>
        <c:lblAlgn val="ctr"/>
        <c:lblOffset val="100"/>
        <c:noMultiLvlLbl val="0"/>
      </c:catAx>
      <c:valAx>
        <c:axId val="168030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740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3021916661414157E-2"/>
          <c:y val="2.0502066155047315E-2"/>
          <c:w val="0.892832842830661"/>
          <c:h val="0.87667656897657087"/>
        </c:manualLayout>
      </c:layout>
      <c:pieChart>
        <c:varyColors val="1"/>
        <c:ser>
          <c:idx val="0"/>
          <c:order val="0"/>
          <c:dPt>
            <c:idx val="0"/>
            <c:bubble3D val="0"/>
            <c:spPr>
              <a:solidFill>
                <a:schemeClr val="accent1">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CD4-45FA-950C-7D79273A91D6}"/>
              </c:ext>
            </c:extLst>
          </c:dPt>
          <c:dPt>
            <c:idx val="1"/>
            <c:bubble3D val="0"/>
            <c:spPr>
              <a:solidFill>
                <a:schemeClr val="accent1">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CD4-45FA-950C-7D79273A91D6}"/>
              </c:ext>
            </c:extLst>
          </c:dPt>
          <c:dLbls>
            <c:dLbl>
              <c:idx val="0"/>
              <c:layout>
                <c:manualLayout>
                  <c:x val="9.3924393093851657E-2"/>
                  <c:y val="-4.4548492754175155E-2"/>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34809609003915942"/>
                      <c:h val="6.6895340201473918E-2"/>
                    </c:manualLayout>
                  </c15:layout>
                </c:ext>
                <c:ext xmlns:c16="http://schemas.microsoft.com/office/drawing/2014/chart" uri="{C3380CC4-5D6E-409C-BE32-E72D297353CC}">
                  <c16:uniqueId val="{00000001-1CD4-45FA-950C-7D79273A91D6}"/>
                </c:ext>
              </c:extLst>
            </c:dLbl>
            <c:dLbl>
              <c:idx val="1"/>
              <c:layout>
                <c:manualLayout>
                  <c:x val="-0.13212362887401685"/>
                  <c:y val="-7.297592935391232E-4"/>
                </c:manualLayout>
              </c:layout>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30890505267566132"/>
                      <c:h val="6.9468267581475132E-2"/>
                    </c:manualLayout>
                  </c15:layout>
                </c:ext>
                <c:ext xmlns:c16="http://schemas.microsoft.com/office/drawing/2014/chart" uri="{C3380CC4-5D6E-409C-BE32-E72D297353CC}">
                  <c16:uniqueId val="{00000003-1CD4-45FA-950C-7D79273A91D6}"/>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Sheet2!$D$42:$E$42</c:f>
              <c:strCache>
                <c:ptCount val="2"/>
                <c:pt idx="0">
                  <c:v>Хүчин төгөлдөр хуулиар</c:v>
                </c:pt>
                <c:pt idx="1">
                  <c:v>Шинэчилсэн найруулагаар</c:v>
                </c:pt>
              </c:strCache>
            </c:strRef>
          </c:cat>
          <c:val>
            <c:numRef>
              <c:f>Sheet2!$D$43:$E$43</c:f>
              <c:numCache>
                <c:formatCode>#,##0.0</c:formatCode>
                <c:ptCount val="2"/>
                <c:pt idx="0">
                  <c:v>158.69999999999999</c:v>
                </c:pt>
                <c:pt idx="1">
                  <c:v>355.1</c:v>
                </c:pt>
              </c:numCache>
            </c:numRef>
          </c:val>
          <c:extLst xmlns:c16r2="http://schemas.microsoft.com/office/drawing/2015/06/chart">
            <c:ext xmlns:c16="http://schemas.microsoft.com/office/drawing/2014/chart" uri="{C3380CC4-5D6E-409C-BE32-E72D297353CC}">
              <c16:uniqueId val="{00000004-1CD4-45FA-950C-7D79273A91D6}"/>
            </c:ext>
          </c:extLst>
        </c:ser>
        <c:dLbls>
          <c:dLblPos val="bestFit"/>
          <c:showLegendKey val="0"/>
          <c:showVal val="1"/>
          <c:showCatName val="0"/>
          <c:showSerName val="0"/>
          <c:showPercent val="0"/>
          <c:showBubbleSize val="0"/>
          <c:showLeaderLines val="1"/>
        </c:dLbls>
        <c:firstSliceAng val="218"/>
      </c:pieChart>
      <c:spPr>
        <a:noFill/>
        <a:ln>
          <a:noFill/>
        </a:ln>
        <a:effectLst/>
      </c:spPr>
    </c:plotArea>
    <c:plotVisOnly val="1"/>
    <c:dispBlanksAs val="gap"/>
    <c:showDLblsOverMax val="0"/>
  </c:chart>
  <c:spPr>
    <a:noFill/>
    <a:ln>
      <a:noFill/>
    </a:ln>
    <a:effectLst/>
  </c:spPr>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4444448721688314E-2"/>
          <c:w val="0.99970526230278178"/>
          <c:h val="0.868331091843345"/>
        </c:manualLayout>
      </c:layout>
      <c:barChart>
        <c:barDir val="col"/>
        <c:grouping val="clustered"/>
        <c:varyColors val="0"/>
        <c:ser>
          <c:idx val="0"/>
          <c:order val="0"/>
          <c:tx>
            <c:strRef>
              <c:f>Sheet1!#REF!</c:f>
              <c:strCache>
                <c:ptCount val="1"/>
                <c:pt idx="0">
                  <c:v>#REF!</c:v>
                </c:pt>
              </c:strCache>
            </c:strRef>
          </c:tx>
          <c:spPr>
            <a:solidFill>
              <a:schemeClr val="accent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0" tIns="0" rIns="0" bIns="0" anchor="ctr" anchorCtr="1">
                <a:spAutoFit/>
              </a:bodyPr>
              <a:lstStyle/>
              <a:p>
                <a:pPr>
                  <a:defRPr sz="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67B7-4957-B7C7-F3FEF024A0B0}"/>
            </c:ext>
          </c:extLst>
        </c:ser>
        <c:dLbls>
          <c:dLblPos val="outEnd"/>
          <c:showLegendKey val="0"/>
          <c:showVal val="1"/>
          <c:showCatName val="0"/>
          <c:showSerName val="0"/>
          <c:showPercent val="0"/>
          <c:showBubbleSize val="0"/>
        </c:dLbls>
        <c:gapWidth val="150"/>
        <c:axId val="210258432"/>
        <c:axId val="167794304"/>
      </c:barChart>
      <c:barChart>
        <c:barDir val="col"/>
        <c:grouping val="clustered"/>
        <c:varyColors val="0"/>
        <c:ser>
          <c:idx val="1"/>
          <c:order val="1"/>
          <c:tx>
            <c:strRef>
              <c:f>Sheet1!$B$1</c:f>
              <c:strCache>
                <c:ptCount val="1"/>
                <c:pt idx="0">
                  <c:v>Газрын төлбөрийн орлого /тэрбум.төг/</c:v>
                </c:pt>
              </c:strCache>
            </c:strRef>
          </c:tx>
          <c:spPr>
            <a:solidFill>
              <a:sysClr val="window" lastClr="FFFFFF"/>
            </a:solidFill>
            <a:ln w="571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trendline>
            <c:spPr>
              <a:ln w="19050" cap="rnd">
                <a:solidFill>
                  <a:schemeClr val="accent2"/>
                </a:solidFill>
                <a:prstDash val="dash"/>
              </a:ln>
              <a:effectLst/>
            </c:spPr>
            <c:trendlineType val="movingAvg"/>
            <c:period val="2"/>
            <c:dispRSqr val="0"/>
            <c:dispEq val="0"/>
          </c:trendline>
          <c:errBars>
            <c:errBarType val="both"/>
            <c:errValType val="percentage"/>
            <c:noEndCap val="0"/>
            <c:val val="5"/>
            <c:spPr>
              <a:noFill/>
              <a:ln w="9525" cap="flat" cmpd="sng" algn="ctr">
                <a:solidFill>
                  <a:schemeClr val="dk1">
                    <a:lumMod val="50000"/>
                    <a:lumOff val="50000"/>
                  </a:schemeClr>
                </a:solidFill>
                <a:round/>
              </a:ln>
              <a:effectLst/>
            </c:spPr>
          </c:errBars>
          <c:cat>
            <c:numRef>
              <c:f>Sheet1!$A$2:$A$14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Sheet1!$B$2:$B$14</c:f>
              <c:numCache>
                <c:formatCode>_(* #,##0.0_);_(* \(#,##0.0\);_(* "-"??_);_(@_)</c:formatCode>
                <c:ptCount val="13"/>
                <c:pt idx="0">
                  <c:v>29.472000000000001</c:v>
                </c:pt>
                <c:pt idx="1">
                  <c:v>30.449000000000002</c:v>
                </c:pt>
                <c:pt idx="2">
                  <c:v>33.557000000000002</c:v>
                </c:pt>
                <c:pt idx="3">
                  <c:v>43.622999999999998</c:v>
                </c:pt>
                <c:pt idx="4">
                  <c:v>43.185000000000002</c:v>
                </c:pt>
                <c:pt idx="5">
                  <c:v>44.951000000000001</c:v>
                </c:pt>
                <c:pt idx="6">
                  <c:v>44.555999999999997</c:v>
                </c:pt>
                <c:pt idx="7">
                  <c:v>46.94</c:v>
                </c:pt>
                <c:pt idx="8">
                  <c:v>49.362000000000002</c:v>
                </c:pt>
                <c:pt idx="9">
                  <c:v>51.616999999999997</c:v>
                </c:pt>
                <c:pt idx="10">
                  <c:v>88.070999999999998</c:v>
                </c:pt>
                <c:pt idx="11">
                  <c:v>107.413</c:v>
                </c:pt>
                <c:pt idx="12">
                  <c:v>158.69999999999999</c:v>
                </c:pt>
              </c:numCache>
            </c:numRef>
          </c:val>
          <c:extLst xmlns:c16r2="http://schemas.microsoft.com/office/drawing/2015/06/chart">
            <c:ext xmlns:c16="http://schemas.microsoft.com/office/drawing/2014/chart" uri="{C3380CC4-5D6E-409C-BE32-E72D297353CC}">
              <c16:uniqueId val="{00000002-67B7-4957-B7C7-F3FEF024A0B0}"/>
            </c:ext>
          </c:extLst>
        </c:ser>
        <c:dLbls>
          <c:dLblPos val="outEnd"/>
          <c:showLegendKey val="0"/>
          <c:showVal val="1"/>
          <c:showCatName val="0"/>
          <c:showSerName val="0"/>
          <c:showPercent val="0"/>
          <c:showBubbleSize val="0"/>
        </c:dLbls>
        <c:gapWidth val="150"/>
        <c:axId val="210706432"/>
        <c:axId val="167794880"/>
      </c:barChart>
      <c:catAx>
        <c:axId val="210258432"/>
        <c:scaling>
          <c:orientation val="minMax"/>
        </c:scaling>
        <c:delete val="0"/>
        <c:axPos val="b"/>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marL="0">
              <a:spcBef>
                <a:spcPts val="0"/>
              </a:spcBef>
              <a:defRPr sz="800" b="0" i="0" u="none" strike="noStrike" kern="1200" cap="none" spc="0" normalizeH="0" baseline="0">
                <a:solidFill>
                  <a:schemeClr val="bg1"/>
                </a:solidFill>
                <a:latin typeface="Arial" panose="020B0604020202020204" pitchFamily="34" charset="0"/>
                <a:ea typeface="+mn-ea"/>
                <a:cs typeface="Arial" panose="020B0604020202020204" pitchFamily="34" charset="0"/>
              </a:defRPr>
            </a:pPr>
            <a:endParaRPr lang="en-US"/>
          </a:p>
        </c:txPr>
        <c:crossAx val="167794304"/>
        <c:crosses val="autoZero"/>
        <c:auto val="1"/>
        <c:lblAlgn val="ctr"/>
        <c:lblOffset val="100"/>
        <c:noMultiLvlLbl val="0"/>
      </c:catAx>
      <c:valAx>
        <c:axId val="16779430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10258432"/>
        <c:crosses val="autoZero"/>
        <c:crossBetween val="between"/>
      </c:valAx>
      <c:valAx>
        <c:axId val="167794880"/>
        <c:scaling>
          <c:orientation val="minMax"/>
        </c:scaling>
        <c:delete val="1"/>
        <c:axPos val="r"/>
        <c:numFmt formatCode="_(* #,##0.0_);_(* \(#,##0.0\);_(* &quot;-&quot;??_);_(@_)" sourceLinked="1"/>
        <c:majorTickMark val="out"/>
        <c:minorTickMark val="none"/>
        <c:tickLblPos val="nextTo"/>
        <c:crossAx val="210706432"/>
        <c:crosses val="max"/>
        <c:crossBetween val="between"/>
      </c:valAx>
      <c:catAx>
        <c:axId val="210706432"/>
        <c:scaling>
          <c:orientation val="minMax"/>
        </c:scaling>
        <c:delete val="1"/>
        <c:axPos val="b"/>
        <c:numFmt formatCode="General" sourceLinked="1"/>
        <c:majorTickMark val="out"/>
        <c:minorTickMark val="none"/>
        <c:tickLblPos val="nextTo"/>
        <c:crossAx val="16779488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1"/>
            <a:ext cx="2945659" cy="498215"/>
          </a:xfrm>
          <a:prstGeom prst="rect">
            <a:avLst/>
          </a:prstGeom>
        </p:spPr>
        <p:txBody>
          <a:bodyPr vert="horz" lIns="91440" tIns="45720" rIns="91440" bIns="45720" rtlCol="0"/>
          <a:lstStyle>
            <a:lvl1pPr algn="r">
              <a:defRPr sz="1200"/>
            </a:lvl1pPr>
          </a:lstStyle>
          <a:p>
            <a:fld id="{CD48757B-95A3-4ACD-A0A5-B731AADB0B0F}" type="datetimeFigureOut">
              <a:rPr lang="en-US" smtClean="0"/>
              <a:t>1/11/2023</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1DE65FAC-E61F-41D5-A27F-160565B71873}" type="slidenum">
              <a:rPr lang="en-US" smtClean="0"/>
              <a:t>‹#›</a:t>
            </a:fld>
            <a:endParaRPr lang="en-US"/>
          </a:p>
        </p:txBody>
      </p:sp>
    </p:spTree>
    <p:extLst>
      <p:ext uri="{BB962C8B-B14F-4D97-AF65-F5344CB8AC3E}">
        <p14:creationId xmlns:p14="http://schemas.microsoft.com/office/powerpoint/2010/main" val="256965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65FAC-E61F-41D5-A27F-160565B71873}" type="slidenum">
              <a:rPr lang="en-US" smtClean="0"/>
              <a:t>1</a:t>
            </a:fld>
            <a:endParaRPr lang="en-US"/>
          </a:p>
        </p:txBody>
      </p:sp>
    </p:spTree>
    <p:extLst>
      <p:ext uri="{BB962C8B-B14F-4D97-AF65-F5344CB8AC3E}">
        <p14:creationId xmlns:p14="http://schemas.microsoft.com/office/powerpoint/2010/main" val="391136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mn-MN" sz="1000" dirty="0">
                <a:effectLst/>
                <a:latin typeface="Arial" panose="020B0604020202020204" pitchFamily="34" charset="0"/>
                <a:ea typeface="Calibri" panose="020F0502020204030204" pitchFamily="34" charset="0"/>
                <a:cs typeface="Arial" panose="020B0604020202020204" pitchFamily="34" charset="0"/>
              </a:rPr>
              <a:t>АСУУДАЛ: </a:t>
            </a:r>
          </a:p>
          <a:p>
            <a:pPr algn="just">
              <a:lnSpc>
                <a:spcPct val="107000"/>
              </a:lnSpc>
              <a:spcAft>
                <a:spcPts val="800"/>
              </a:spcAft>
            </a:pPr>
            <a:r>
              <a:rPr lang="mn-MN" sz="1000" b="1" dirty="0">
                <a:effectLst/>
                <a:latin typeface="Arial" panose="020B0604020202020204" pitchFamily="34" charset="0"/>
                <a:ea typeface="Calibri" panose="020F0502020204030204" pitchFamily="34" charset="0"/>
                <a:cs typeface="Arial" panose="020B0604020202020204" pitchFamily="34" charset="0"/>
              </a:rPr>
              <a:t>1.Отрын нөөц бэлчээр хүрэлцээгүй:</a:t>
            </a:r>
            <a:r>
              <a:rPr lang="mn-MN" sz="1000" dirty="0">
                <a:effectLst/>
                <a:latin typeface="Arial" panose="020B0604020202020204" pitchFamily="34" charset="0"/>
                <a:ea typeface="Calibri" panose="020F0502020204030204" pitchFamily="34" charset="0"/>
                <a:cs typeface="Arial" panose="020B0604020202020204" pitchFamily="34" charset="0"/>
              </a:rPr>
              <a:t> Улсын хэмжээнд аймаг дундын отрын бэлчээрээр 691400 га газрыг ашиглаж байгаа нь нийт бэлчээрийн газрыг ердөө 0.6 хувийг эзэлж байна. Цаг хүндэрсэн цас зудтай гамшгийн үед ашиглах отрын нөөц бэлчээр хангалтгүйгээс малчид болон тэдний амьжиргаа болсон мал амьтан эрсдэлд ордог. Хуулийн төслөөр отрын нөөц </a:t>
            </a:r>
            <a:r>
              <a:rPr lang="en-US" sz="1000" dirty="0" err="1">
                <a:effectLst/>
                <a:latin typeface="Arial" panose="020B0604020202020204" pitchFamily="34" charset="0"/>
                <a:ea typeface="Calibri" panose="020F0502020204030204" pitchFamily="34" charset="0"/>
                <a:cs typeface="Arial" panose="020B0604020202020204" pitchFamily="34" charset="0"/>
              </a:rPr>
              <a:t>бэлчээр</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нь</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нийт</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бэлчээрийн</a:t>
            </a:r>
            <a:r>
              <a:rPr lang="en-US" sz="1000" dirty="0">
                <a:effectLst/>
                <a:latin typeface="Arial" panose="020B0604020202020204" pitchFamily="34" charset="0"/>
                <a:ea typeface="Calibri" panose="020F0502020204030204" pitchFamily="34" charset="0"/>
                <a:cs typeface="Arial" panose="020B0604020202020204" pitchFamily="34" charset="0"/>
              </a:rPr>
              <a:t> газрын 10-аас </a:t>
            </a:r>
            <a:r>
              <a:rPr lang="en-US" sz="1000" dirty="0" err="1">
                <a:effectLst/>
                <a:latin typeface="Arial" panose="020B0604020202020204" pitchFamily="34" charset="0"/>
                <a:ea typeface="Calibri" panose="020F0502020204030204" pitchFamily="34" charset="0"/>
                <a:cs typeface="Arial" panose="020B0604020202020204" pitchFamily="34" charset="0"/>
              </a:rPr>
              <a:t>доошгүй</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хувийг</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эзэлж</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байхаар</a:t>
            </a:r>
            <a:r>
              <a:rPr lang="mn-MN" sz="1000" dirty="0">
                <a:effectLst/>
                <a:latin typeface="Arial" panose="020B0604020202020204" pitchFamily="34" charset="0"/>
                <a:ea typeface="Calibri" panose="020F0502020204030204" pitchFamily="34" charset="0"/>
                <a:cs typeface="Arial" panose="020B0604020202020204" pitchFamily="34" charset="0"/>
              </a:rPr>
              <a:t> эдгээр бэлчээрийн улс, орон нутгийн тусгай хэрэгцээнд авдаг байх зохицуулалтыг</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хуулийн</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төсөлд</a:t>
            </a:r>
            <a:r>
              <a:rPr lang="en-US" sz="1000" dirty="0">
                <a:effectLst/>
                <a:latin typeface="Arial" panose="020B0604020202020204" pitchFamily="34" charset="0"/>
                <a:ea typeface="Calibri" panose="020F0502020204030204" pitchFamily="34" charset="0"/>
                <a:cs typeface="Arial" panose="020B0604020202020204" pitchFamily="34" charset="0"/>
              </a:rPr>
              <a:t> </a:t>
            </a:r>
            <a:r>
              <a:rPr lang="en-US" sz="1000" dirty="0" err="1">
                <a:effectLst/>
                <a:latin typeface="Arial" panose="020B0604020202020204" pitchFamily="34" charset="0"/>
                <a:ea typeface="Calibri" panose="020F0502020204030204" pitchFamily="34" charset="0"/>
                <a:cs typeface="Arial" panose="020B0604020202020204" pitchFamily="34" charset="0"/>
              </a:rPr>
              <a:t>тусгасан</a:t>
            </a:r>
            <a:r>
              <a:rPr lang="en-US" sz="1000" dirty="0">
                <a:effectLst/>
                <a:latin typeface="Arial" panose="020B0604020202020204" pitchFamily="34" charset="0"/>
                <a:ea typeface="Calibri" panose="020F0502020204030204" pitchFamily="34" charset="0"/>
                <a:cs typeface="Arial" panose="020B0604020202020204" pitchFamily="34" charset="0"/>
              </a:rPr>
              <a:t>.</a:t>
            </a:r>
          </a:p>
          <a:p>
            <a:r>
              <a:rPr lang="mn-MN" sz="1000" b="1" dirty="0">
                <a:effectLst/>
                <a:latin typeface="Arial" panose="020B0604020202020204" pitchFamily="34" charset="0"/>
                <a:ea typeface="Calibri" panose="020F0502020204030204" pitchFamily="34" charset="0"/>
                <a:cs typeface="Arial" panose="020B0604020202020204" pitchFamily="34" charset="0"/>
              </a:rPr>
              <a:t>2.Цаг хүндэрсэн отор нүүдэл, туувар хийх албан ёсны дамжин өнгөрөх бэлчээр байдаггүйгээс өөр аймаг, сумын иргэд нэгнийгээ хөөж туух асуудал ихээр гардаг иймээс о</a:t>
            </a:r>
            <a:r>
              <a:rPr lang="mn-MN" sz="1000" dirty="0">
                <a:effectLst/>
                <a:latin typeface="Arial" panose="020B0604020202020204" pitchFamily="34" charset="0"/>
                <a:ea typeface="Calibri" panose="020F0502020204030204" pitchFamily="34" charset="0"/>
                <a:cs typeface="Arial" panose="020B0604020202020204" pitchFamily="34" charset="0"/>
              </a:rPr>
              <a:t>тор нүүдэл хийх, мал тууварлахад зориулсан албан ёсны нийтээр ашиглах улс, орон нутгийн чанартай дамжин өнгөрөх бэлчээрийг Засгийн газар болон тухайн аймаг, сумын ИТХ-ын шийдвэрээр тогтоодог байх, дамжин өнгөрөх бэлчээрт эрх бүхий этгээдийн шийдвэртэйгээр туувар нүүдэл хийдэг байх талаар зохицуулалтыг хуульд тусгасан.</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r>
              <a:rPr lang="en-US" sz="1000" dirty="0">
                <a:effectLst/>
                <a:latin typeface="Arial" panose="020B0604020202020204" pitchFamily="34" charset="0"/>
                <a:ea typeface="Calibri" panose="020F0502020204030204" pitchFamily="34" charset="0"/>
                <a:cs typeface="Arial" panose="020B0604020202020204" pitchFamily="34" charset="0"/>
              </a:rPr>
              <a:t>3.</a:t>
            </a:r>
            <a:r>
              <a:rPr lang="mn-MN" sz="1000" dirty="0">
                <a:effectLst/>
                <a:latin typeface="Arial" panose="020B0604020202020204" pitchFamily="34" charset="0"/>
                <a:ea typeface="Calibri" panose="020F0502020204030204" pitchFamily="34" charset="0"/>
                <a:cs typeface="Arial" panose="020B0604020202020204" pitchFamily="34" charset="0"/>
              </a:rPr>
              <a:t>Улсын хэмжээнд 160 суманд 88000 малчин өрхийг хамруулсан 1500 Бэлчээр ашиглалтын хэсэг байгаа эдгээр БАХ-ын 1200 нь гэрээ байгуулсан, эдгээрээс газрын мэдээллийн санд 900 гаруй нь бүртгэгдсэн байна. </a:t>
            </a:r>
            <a:r>
              <a:rPr lang="mn-MN" sz="1000">
                <a:effectLst/>
                <a:latin typeface="Arial" panose="020B0604020202020204" pitchFamily="34" charset="0"/>
                <a:ea typeface="Calibri" panose="020F0502020204030204" pitchFamily="34" charset="0"/>
                <a:cs typeface="Arial" panose="020B0604020202020204" pitchFamily="34" charset="0"/>
              </a:rPr>
              <a:t>Гэрээ дүгнэсэн тохиолдол гараагүй.</a:t>
            </a: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E65FAC-E61F-41D5-A27F-160565B71873}" type="slidenum">
              <a:rPr lang="en-US" smtClean="0"/>
              <a:t>11</a:t>
            </a:fld>
            <a:endParaRPr lang="en-US"/>
          </a:p>
        </p:txBody>
      </p:sp>
    </p:spTree>
    <p:extLst>
      <p:ext uri="{BB962C8B-B14F-4D97-AF65-F5344CB8AC3E}">
        <p14:creationId xmlns:p14="http://schemas.microsoft.com/office/powerpoint/2010/main" val="3437400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Ашигт малтмал, газрын тос, уламжлалт бус газрын тосны хайгуул, ашиглалтын тусгай зөвшөөрөл олгохыг хориглох газруудыг хуулиар тогтоож өгсөн.</a:t>
            </a:r>
            <a:endParaRPr lang="en-US" dirty="0"/>
          </a:p>
        </p:txBody>
      </p:sp>
      <p:sp>
        <p:nvSpPr>
          <p:cNvPr id="4" name="Slide Number Placeholder 3"/>
          <p:cNvSpPr>
            <a:spLocks noGrp="1"/>
          </p:cNvSpPr>
          <p:nvPr>
            <p:ph type="sldNum" sz="quarter" idx="5"/>
          </p:nvPr>
        </p:nvSpPr>
        <p:spPr/>
        <p:txBody>
          <a:bodyPr/>
          <a:lstStyle/>
          <a:p>
            <a:fld id="{1DE65FAC-E61F-41D5-A27F-160565B71873}" type="slidenum">
              <a:rPr lang="en-US" smtClean="0"/>
              <a:t>12</a:t>
            </a:fld>
            <a:endParaRPr lang="en-US"/>
          </a:p>
        </p:txBody>
      </p:sp>
    </p:spTree>
    <p:extLst>
      <p:ext uri="{BB962C8B-B14F-4D97-AF65-F5344CB8AC3E}">
        <p14:creationId xmlns:p14="http://schemas.microsoft.com/office/powerpoint/2010/main" val="416077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sz="1200" dirty="0">
                <a:effectLst/>
                <a:latin typeface="Arial" panose="020B0604020202020204" pitchFamily="34" charset="0"/>
                <a:ea typeface="Calibri" panose="020F0502020204030204" pitchFamily="34" charset="0"/>
                <a:cs typeface="Times New Roman" panose="02020603050405020304" pitchFamily="18" charset="0"/>
              </a:rPr>
              <a:t>Нийгмийн зайлшгүй хэрэгцээнд зориулан газар чөлөөлөх хууль эрхзүйн орчин байхгүйгээс газар чөлөөлөх үйл ажиллагааг нэгдсэн зохицуулалтгүйгээр янз бүрээр хийж гүйцэтгэж байна. Мөн улсын чанартай олон төсөл хөтөлбөр газар чөлөөлөлтийн асуудлаас шалтгаалж гацах, иргэдийн нийгмийн суурь үйлчилгээг авах боломжийг бүрдүүлэхэд хүндрэл учирах зэрэг олон асуудлууд тулгарч байна. Иймээ нийгмийн зайлшгүй хэрэгцээнд зориулан иргэдийн эрх ашигийг хохироохгүйгээр газар чөлөөлөх хууль эрхзүйн орчны бүрдүүлэхийг зорьсон.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E65FAC-E61F-41D5-A27F-160565B71873}" type="slidenum">
              <a:rPr lang="en-US" smtClean="0"/>
              <a:t>13</a:t>
            </a:fld>
            <a:endParaRPr lang="en-US"/>
          </a:p>
        </p:txBody>
      </p:sp>
    </p:spTree>
    <p:extLst>
      <p:ext uri="{BB962C8B-B14F-4D97-AF65-F5344CB8AC3E}">
        <p14:creationId xmlns:p14="http://schemas.microsoft.com/office/powerpoint/2010/main" val="393630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15000"/>
              </a:lnSpc>
              <a:spcAft>
                <a:spcPts val="800"/>
              </a:spcAft>
            </a:pPr>
            <a:r>
              <a:rPr lang="mn-MN" sz="1200" i="1">
                <a:effectLst/>
                <a:latin typeface="Arial" panose="020B0604020202020204" pitchFamily="34" charset="0"/>
                <a:ea typeface="Calibri" panose="020F0502020204030204" pitchFamily="34" charset="0"/>
                <a:cs typeface="Arial" panose="020B0604020202020204" pitchFamily="34" charset="0"/>
              </a:rPr>
              <a:t>Шүүхийн ерөнхий зөвлөлөөс гаргадаг Монгол Улсын шүүхийн тайланд Захиргааны хэргийн шүүхээр шийдвэрлэгдэж буй хэрэг маргааны 18-23 хувь нь газрын маргаан эзлэж байна. Газрын маргаан эхэлсэнээс хойш гурван шатны шүүхээр явахад цаг хугацаа их шаардаж багадаа 2-3 жил зарцуулдаг.</a:t>
            </a:r>
            <a:endParaRPr lang="en-US" sz="1200">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15000"/>
              </a:lnSpc>
              <a:spcAft>
                <a:spcPts val="800"/>
              </a:spcAft>
            </a:pPr>
            <a:r>
              <a:rPr lang="mn-MN" sz="1200">
                <a:effectLst/>
                <a:latin typeface="Arial" panose="020B0604020202020204" pitchFamily="34" charset="0"/>
                <a:ea typeface="Calibri" panose="020F0502020204030204" pitchFamily="34" charset="0"/>
                <a:cs typeface="Arial" panose="020B0604020202020204" pitchFamily="34" charset="0"/>
              </a:rPr>
              <a:t>Тиймээс шүүхийн урьдчилсан шийдвэрлэх ажиллагааг явуулах үүрэгтэйгээр аймаг, нийслэлийн Засаг даргын дэргэд Газрын маргаан таслах зөвлөл байгуулахаар хуулийн төсөлд туссан.</a:t>
            </a:r>
            <a:r>
              <a:rPr lang="en-US" sz="1200">
                <a:effectLst/>
                <a:latin typeface="Arial" panose="020B0604020202020204" pitchFamily="34" charset="0"/>
                <a:ea typeface="Calibri" panose="020F0502020204030204" pitchFamily="34" charset="0"/>
                <a:cs typeface="Arial" panose="020B0604020202020204" pitchFamily="34" charset="0"/>
              </a:rPr>
              <a:t> </a:t>
            </a:r>
            <a:r>
              <a:rPr lang="mn-MN" sz="1200">
                <a:effectLst/>
                <a:latin typeface="Arial" panose="020B0604020202020204" pitchFamily="34" charset="0"/>
                <a:ea typeface="Calibri" panose="020F0502020204030204" pitchFamily="34" charset="0"/>
                <a:cs typeface="Arial" panose="020B0604020202020204" pitchFamily="34" charset="0"/>
              </a:rPr>
              <a:t>Ингэснээр газрын маргааныг тодорхой хувийг богино хугацаанд шүүхийн шатнаас өмнө шийдвэрлэдэг боломж бүрдэх юм.</a:t>
            </a:r>
            <a:endParaRPr lang="en-US" sz="12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E65FAC-E61F-41D5-A27F-160565B71873}" type="slidenum">
              <a:rPr lang="en-US" smtClean="0"/>
              <a:t>14</a:t>
            </a:fld>
            <a:endParaRPr lang="en-US"/>
          </a:p>
        </p:txBody>
      </p:sp>
    </p:spTree>
    <p:extLst>
      <p:ext uri="{BB962C8B-B14F-4D97-AF65-F5344CB8AC3E}">
        <p14:creationId xmlns:p14="http://schemas.microsoft.com/office/powerpoint/2010/main" val="1601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just">
              <a:lnSpc>
                <a:spcPct val="107000"/>
              </a:lnSpc>
              <a:spcAft>
                <a:spcPts val="800"/>
              </a:spcAft>
            </a:pPr>
            <a:r>
              <a:rPr lang="mn-MN" sz="1200">
                <a:effectLst/>
                <a:latin typeface="Arial" panose="020B0604020202020204" pitchFamily="34" charset="0"/>
                <a:ea typeface="Calibri" panose="020F0502020204030204" pitchFamily="34" charset="0"/>
                <a:cs typeface="Arial" panose="020B0604020202020204" pitchFamily="34" charset="0"/>
              </a:rPr>
              <a:t>Газар ашиглалтын ангилал тус бүрийн хүрээнд төлбөр тооцох хувь хэмжээг итгэлцүүртэй тогтоож өгсөн. </a:t>
            </a:r>
            <a:endParaRPr lang="en-US" sz="1200">
              <a:effectLst/>
              <a:latin typeface="Arial" panose="020B060402020202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mn-MN" sz="1200">
                <a:effectLst/>
                <a:latin typeface="Arial" panose="020B0604020202020204" pitchFamily="34" charset="0"/>
                <a:ea typeface="Calibri" panose="020F0502020204030204" pitchFamily="34" charset="0"/>
                <a:cs typeface="Arial" panose="020B0604020202020204" pitchFamily="34" charset="0"/>
              </a:rPr>
              <a:t>Аймаг, нийслэлийн ИТХ итгэлцүүрийн хязгаарт багтаан төлбөр тооцох хувийг тогтоохоор хуулийн төсөлд туссан. </a:t>
            </a:r>
          </a:p>
          <a:p>
            <a:pPr marL="228600" marR="0" lvl="0" indent="0" algn="just" defTabSz="914400" rtl="0" eaLnBrk="1" fontAlgn="auto" latinLnBrk="0" hangingPunct="1">
              <a:lnSpc>
                <a:spcPct val="107000"/>
              </a:lnSpc>
              <a:spcBef>
                <a:spcPts val="0"/>
              </a:spcBef>
              <a:spcAft>
                <a:spcPts val="800"/>
              </a:spcAft>
              <a:buClrTx/>
              <a:buSzTx/>
              <a:buFontTx/>
              <a:buNone/>
              <a:tabLst/>
              <a:defRPr/>
            </a:pPr>
            <a:r>
              <a:rPr lang="mn-MN" sz="1200">
                <a:effectLst/>
                <a:latin typeface="Arial" panose="020B0604020202020204" pitchFamily="34" charset="0"/>
                <a:ea typeface="Calibri" panose="020F0502020204030204" pitchFamily="34" charset="0"/>
                <a:cs typeface="Arial" panose="020B0604020202020204" pitchFamily="34" charset="0"/>
              </a:rPr>
              <a:t>Газрын төлбөрийн хувь хэмжээний дээд хязгаарыг 2 дахин нэмэгдүүлсэн.</a:t>
            </a:r>
          </a:p>
          <a:p>
            <a:pPr marL="228600" marR="0" lvl="0" indent="0" algn="just" defTabSz="914400" rtl="0" eaLnBrk="1" fontAlgn="auto" latinLnBrk="0" hangingPunct="1">
              <a:lnSpc>
                <a:spcPct val="107000"/>
              </a:lnSpc>
              <a:spcBef>
                <a:spcPts val="0"/>
              </a:spcBef>
              <a:spcAft>
                <a:spcPts val="800"/>
              </a:spcAft>
              <a:buClrTx/>
              <a:buSzTx/>
              <a:buFontTx/>
              <a:buNone/>
              <a:tabLst/>
              <a:defRPr/>
            </a:pPr>
            <a:endParaRPr lang="en-US" sz="1200">
              <a:effectLst/>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DE65FAC-E61F-41D5-A27F-160565B71873}" type="slidenum">
              <a:rPr lang="en-US" smtClean="0"/>
              <a:t>15</a:t>
            </a:fld>
            <a:endParaRPr lang="en-US"/>
          </a:p>
        </p:txBody>
      </p:sp>
    </p:spTree>
    <p:extLst>
      <p:ext uri="{BB962C8B-B14F-4D97-AF65-F5344CB8AC3E}">
        <p14:creationId xmlns:p14="http://schemas.microsoft.com/office/powerpoint/2010/main" val="182835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mn-MN" sz="1200">
                <a:effectLst/>
                <a:latin typeface="Arial" panose="020B0604020202020204" pitchFamily="34" charset="0"/>
                <a:ea typeface="Calibri" panose="020F0502020204030204" pitchFamily="34" charset="0"/>
                <a:cs typeface="Arial" panose="020B0604020202020204" pitchFamily="34" charset="0"/>
              </a:rPr>
              <a:t>Газрын төлбөрийг 6 төрлийн газар ашиглалтыг  100% хөнгөлөхөөр </a:t>
            </a:r>
            <a:endParaRPr lang="en-US" sz="120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mn-MN" sz="1200">
                <a:effectLst/>
                <a:latin typeface="Arial" panose="020B0604020202020204" pitchFamily="34" charset="0"/>
                <a:ea typeface="Calibri" panose="020F0502020204030204" pitchFamily="34" charset="0"/>
                <a:cs typeface="Arial" panose="020B0604020202020204" pitchFamily="34" charset="0"/>
              </a:rPr>
              <a:t>4 төрлийн газар ашиглалтын газрын төлбөрийг тодорхой хугацаанд 50-100% хөнгөлөлт үзүүлэхээр туссан. </a:t>
            </a:r>
            <a:endParaRPr lang="en-US" sz="1200">
              <a:effectLst/>
              <a:latin typeface="Arial" panose="020B0604020202020204" pitchFamily="34" charset="0"/>
              <a:ea typeface="Calibri" panose="020F050202020403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E65FAC-E61F-41D5-A27F-160565B71873}" type="slidenum">
              <a:rPr lang="en-US" smtClean="0"/>
              <a:t>16</a:t>
            </a:fld>
            <a:endParaRPr lang="en-US"/>
          </a:p>
        </p:txBody>
      </p:sp>
    </p:spTree>
    <p:extLst>
      <p:ext uri="{BB962C8B-B14F-4D97-AF65-F5344CB8AC3E}">
        <p14:creationId xmlns:p14="http://schemas.microsoft.com/office/powerpoint/2010/main" val="81568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65FAC-E61F-41D5-A27F-160565B71873}" type="slidenum">
              <a:rPr lang="en-US" smtClean="0"/>
              <a:t>17</a:t>
            </a:fld>
            <a:endParaRPr lang="en-US"/>
          </a:p>
        </p:txBody>
      </p:sp>
    </p:spTree>
    <p:extLst>
      <p:ext uri="{BB962C8B-B14F-4D97-AF65-F5344CB8AC3E}">
        <p14:creationId xmlns:p14="http://schemas.microsoft.com/office/powerpoint/2010/main" val="42812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77b7884eb_1_61: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77b7884eb_1_61: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994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E65FAC-E61F-41D5-A27F-160565B71873}" type="slidenum">
              <a:rPr lang="en-US" smtClean="0"/>
              <a:t>3</a:t>
            </a:fld>
            <a:endParaRPr lang="en-US"/>
          </a:p>
        </p:txBody>
      </p:sp>
    </p:spTree>
    <p:extLst>
      <p:ext uri="{BB962C8B-B14F-4D97-AF65-F5344CB8AC3E}">
        <p14:creationId xmlns:p14="http://schemas.microsoft.com/office/powerpoint/2010/main" val="397137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Газрыг төлөвлөх, олгох, бүртгэх, үнэлэх, татвар төлбөр ногдуулах хяналт тавих цогцолбор арга хэмжээг Иргэд олон нийтийн оролцоо, хяналттайгаар мэргэжлийн байгууллага хэрэгжүүлж ажиллана. Сум, дүүрэг, аймаг, нийслэлийн ИТХ-ын баталсан төлөвлөгөөний дагуу Газрын мэргэжлийн байгууллага газар олгох шийдвэрийг гаргаж, гаргасан шийдвэртээ өөрөө хариуцлага хүлээдэг тогтолцоог бүрдүүлнэ. Ингэснээр  газрын эрх олгох үйл ажиллагааны шат дамжлага, хүнд суртал багасаж, улс төр, ашиг сонирхолоос ангид мэргэжлийн шийдвэр гаргах нөхцөл бүрдэнэ.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7FF96-B774-42AA-B79C-3D63DE6C2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93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a:t>
            </a:r>
            <a:r>
              <a:rPr lang="mn-MN" sz="1200" dirty="0">
                <a:latin typeface="Arial" panose="020B0604020202020204" pitchFamily="34" charset="0"/>
                <a:cs typeface="Arial" panose="020B0604020202020204" pitchFamily="34" charset="0"/>
              </a:rPr>
              <a:t>Хуулийн төслөөр насанд хүрээгүй иргэн зөвхөн бусдаас бэлэглэл болон өв залгамжлалаар газар өмчлөх эрхтэй бөгөөд газрыг үнэгүй өмчлөх, өмчийн газраа захиран зарцуулах эрх нь насанд хүрсэн хойно нь хэрэгждэг байхаар зохицуулсан. </a:t>
            </a:r>
          </a:p>
          <a:p>
            <a:pPr marL="0" marR="0" lvl="0" indent="0" algn="l" defTabSz="914400" rtl="0" eaLnBrk="1" fontAlgn="auto" latinLnBrk="0" hangingPunct="1">
              <a:lnSpc>
                <a:spcPct val="100000"/>
              </a:lnSpc>
              <a:spcBef>
                <a:spcPts val="0"/>
              </a:spcBef>
              <a:spcAft>
                <a:spcPts val="0"/>
              </a:spcAft>
              <a:buClrTx/>
              <a:buSzTx/>
              <a:buFontTx/>
              <a:buNone/>
              <a:tabLst/>
              <a:defRPr/>
            </a:pPr>
            <a:r>
              <a:rPr lang="mn-MN" sz="1200" dirty="0">
                <a:latin typeface="Arial" panose="020B0604020202020204" pitchFamily="34" charset="0"/>
                <a:cs typeface="Arial" panose="020B0604020202020204" pitchFamily="34" charset="0"/>
              </a:rPr>
              <a:t>2.Газрыг зөвхөн дэд бүтэц төлөвлөгдөж, холбогдсон хот суурин газарт өмлүүлнэ.</a:t>
            </a:r>
          </a:p>
          <a:p>
            <a:pPr algn="just">
              <a:lnSpc>
                <a:spcPct val="107000"/>
              </a:lnSpc>
              <a:spcAft>
                <a:spcPts val="800"/>
              </a:spcAft>
            </a:pPr>
            <a:r>
              <a:rPr lang="mn-MN" sz="1200" dirty="0">
                <a:effectLst/>
                <a:latin typeface="Arial" panose="020B0604020202020204" pitchFamily="34" charset="0"/>
                <a:ea typeface="Calibri" panose="020F0502020204030204" pitchFamily="34" charset="0"/>
                <a:cs typeface="Arial" panose="020B0604020202020204" pitchFamily="34" charset="0"/>
              </a:rPr>
              <a:t>3.</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mn-MN" sz="1200" dirty="0">
                <a:effectLst/>
                <a:latin typeface="Arial" panose="020B0604020202020204" pitchFamily="34" charset="0"/>
                <a:ea typeface="Calibri" panose="020F0502020204030204" pitchFamily="34" charset="0"/>
                <a:cs typeface="Arial" panose="020B0604020202020204" pitchFamily="34" charset="0"/>
              </a:rPr>
              <a:t>Үнэгүй өмчлөх эрхийг хугацааны хязгааралтгүйгээр эдлэх боломжийг бүрдүүлсэн</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r>
              <a:rPr lang="mn-MN" sz="1200" dirty="0">
                <a:effectLst/>
                <a:latin typeface="Arial" panose="020B0604020202020204" pitchFamily="34" charset="0"/>
                <a:ea typeface="Calibri" panose="020F0502020204030204" pitchFamily="34" charset="0"/>
                <a:cs typeface="Arial" panose="020B0604020202020204" pitchFamily="34" charset="0"/>
              </a:rPr>
              <a:t>4</a:t>
            </a:r>
            <a:r>
              <a:rPr lang="en-US" sz="1200" dirty="0">
                <a:effectLst/>
                <a:latin typeface="Arial" panose="020B0604020202020204" pitchFamily="34" charset="0"/>
                <a:ea typeface="Calibri" panose="020F0502020204030204" pitchFamily="34" charset="0"/>
                <a:cs typeface="Arial" panose="020B0604020202020204" pitchFamily="34" charset="0"/>
              </a:rPr>
              <a:t>.</a:t>
            </a:r>
            <a:r>
              <a:rPr lang="mn-MN" sz="1200" dirty="0">
                <a:effectLst/>
                <a:latin typeface="Arial" panose="020B0604020202020204" pitchFamily="34" charset="0"/>
                <a:ea typeface="Calibri" panose="020F0502020204030204" pitchFamily="34" charset="0"/>
                <a:cs typeface="Arial" panose="020B0604020202020204" pitchFamily="34" charset="0"/>
              </a:rPr>
              <a:t>Иргэдийн газар өмчлөх өргөдлийг хүлээн авснаас цахим хэлбэрээр 30 хоногийн дотор шийддэг байхаар заасан. </a:t>
            </a:r>
            <a:endParaRPr lang="mn-MN"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E65FAC-E61F-41D5-A27F-160565B71873}" type="slidenum">
              <a:rPr lang="en-US" smtClean="0"/>
              <a:t>5</a:t>
            </a:fld>
            <a:endParaRPr lang="en-US"/>
          </a:p>
        </p:txBody>
      </p:sp>
    </p:spTree>
    <p:extLst>
      <p:ext uri="{BB962C8B-B14F-4D97-AF65-F5344CB8AC3E}">
        <p14:creationId xmlns:p14="http://schemas.microsoft.com/office/powerpoint/2010/main" val="14513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a:t>Улсын бүртгэлийн багц хууль батлагдсантай холбогдуулан Иргэний хуулийн суурь зарчимд нийцүүлэн ГАЗРЫН ХЯЗГААРЛАГДМАЛ ЭРХИЙН ТӨРӨЛ-ийг</a:t>
            </a:r>
          </a:p>
          <a:p>
            <a:r>
              <a:rPr lang="mn-MN"/>
              <a:t>	</a:t>
            </a:r>
            <a:r>
              <a:rPr lang="mn-MN" b="1"/>
              <a:t>1.газрын узуфрукт эрх </a:t>
            </a:r>
          </a:p>
          <a:p>
            <a:r>
              <a:rPr lang="mn-MN" b="1"/>
              <a:t>	2.барилга байгууламж барих газрын эрх гэсэн төрөлтэй байх юм.</a:t>
            </a:r>
          </a:p>
          <a:p>
            <a:r>
              <a:rPr lang="mn-MN"/>
              <a:t>Газрын узуфрукт эрхийг Газрын үр шимийг хүртэх, ашиг олох зорилгоор хөдөө аж ахуйн зориулалтаар олгоно.</a:t>
            </a:r>
          </a:p>
          <a:p>
            <a:r>
              <a:rPr lang="mn-MN"/>
              <a:t>Харин Барилга байгууламж барих газрын эрхийг Газрын гадаргуу дээр болон доор барилга байгууламж барих, уг барилга байгууламжийг ашиглах зориулалтаар олгоно.</a:t>
            </a:r>
          </a:p>
          <a:p>
            <a:r>
              <a:rPr lang="mn-MN"/>
              <a:t>	3.Нийтийн зориулалттай орон сууц болон олон өмчлөгчтэй барилга байгууламжийн доорх болон орчны газрыг өмчлөгчдөд </a:t>
            </a:r>
            <a:r>
              <a:rPr lang="mn-MN" b="1"/>
              <a:t>дундын мэдлийн газрын эрхээр шилжүүлнэ.</a:t>
            </a:r>
          </a:p>
          <a:p>
            <a:r>
              <a:rPr lang="mn-MN"/>
              <a:t>Энэхүү шинэ харилцааг хуульчилснаар Монгол Улсын Их Хурлаас 2017 онд батлагдсан Эд хөрөнгийн эрхийн улсын бүртгэлийн тухай хуульд орон сууц болон хэсгээр өмчлөх дундын өмчлөлийн үл хөдлөх эд хөрөнгийн эрхийг тухайн үл хөдлөх эд хөрөнгийн доорх болон орчны газрын нэгж талбарын дугаарт үндэслэн бүртгэх нөхцөл бүрдэх болно.</a:t>
            </a:r>
          </a:p>
          <a:p>
            <a:r>
              <a:rPr lang="mn-MN"/>
              <a:t>•	газрын эрхээ хэрэгжүүлэх, хүн амын нийтийн ашиг сонирхлыг хангах зайлшгүй шаардлага тохиолдолд бусдын газрын эрхийг хязгаарлалт тогтоох болно.</a:t>
            </a:r>
          </a:p>
          <a:p>
            <a:r>
              <a:rPr lang="mn-MN" b="1"/>
              <a:t>Сервитутыг нийтийн, хувийн байхаар хуулийн төсөлд туссан. </a:t>
            </a:r>
          </a:p>
          <a:p>
            <a:r>
              <a:rPr lang="mn-MN"/>
              <a:t>Хүн амын нийтийн ашиг сонирхлыг хангах зайлшгүй шаардлагыг үндэслэн нийтийн сервитут тогтооно.</a:t>
            </a:r>
          </a:p>
          <a:p>
            <a:r>
              <a:rPr lang="mn-MN"/>
              <a:t>Хувийн сервитутыг иргэн, хуулийн этгээдүүдийн хоорондын гэрээг тогтооно. </a:t>
            </a:r>
          </a:p>
          <a:p>
            <a:r>
              <a:rPr lang="mn-MN"/>
              <a:t>Одоогийн газрын тухай хуулийн дагуу газар эзэмших эрхтэй 486.099 иргэн, хуулийн этгээд дээрх газрын хязгаарлагдмал эрхүүдэд хуваагдан, Сууц өмчлөгчдийн холбоонд ашиглуулж буй газар, олон өмчлөгчтэй барилга байгууламжийн доорх болон орчны газар дундын мэдлийн газар эрх лүү шилжүүлнэ.</a:t>
            </a:r>
          </a:p>
          <a:p>
            <a:endParaRPr lang="mn-MN"/>
          </a:p>
          <a:p>
            <a:endParaRPr lang="mn-MN"/>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7FF96-B774-42AA-B79C-3D63DE6C2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86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Одоогийн хуулиар зөвхөн гадаадын иргэн газрыг ашиглах эрхтэй байдаг. Үүнийг шинэ хуулийн төслөөр Монгол улсын иргэн, хуулийн этгээд газар ашиглах эрхийг нээж өгч байгаа. </a:t>
            </a:r>
            <a:r>
              <a:rPr lang="mn-MN"/>
              <a:t>Тухайлбал төрийн байгууллагууд өөрсдийн хэрэгцээнд газрыг зөвхөн гэрээгээр ашиглах бөгөөд ингэснээр газрыг захиран зарцуулах эрхгүй</a:t>
            </a:r>
            <a:endParaRPr lang="en-US"/>
          </a:p>
        </p:txBody>
      </p:sp>
      <p:sp>
        <p:nvSpPr>
          <p:cNvPr id="4" name="Slide Number Placeholder 3"/>
          <p:cNvSpPr>
            <a:spLocks noGrp="1"/>
          </p:cNvSpPr>
          <p:nvPr>
            <p:ph type="sldNum" sz="quarter" idx="5"/>
          </p:nvPr>
        </p:nvSpPr>
        <p:spPr/>
        <p:txBody>
          <a:bodyPr/>
          <a:lstStyle/>
          <a:p>
            <a:fld id="{1DE65FAC-E61F-41D5-A27F-160565B71873}" type="slidenum">
              <a:rPr lang="en-US" smtClean="0"/>
              <a:t>7</a:t>
            </a:fld>
            <a:endParaRPr lang="en-US"/>
          </a:p>
        </p:txBody>
      </p:sp>
    </p:spTree>
    <p:extLst>
      <p:ext uri="{BB962C8B-B14F-4D97-AF65-F5344CB8AC3E}">
        <p14:creationId xmlns:p14="http://schemas.microsoft.com/office/powerpoint/2010/main" val="285958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mn-MN" sz="1200" b="1" i="1">
                <a:solidFill>
                  <a:srgbClr val="000000"/>
                </a:solidFill>
                <a:effectLst/>
                <a:latin typeface="Arial" panose="020B0604020202020204" pitchFamily="34" charset="0"/>
                <a:ea typeface="Times New Roman" panose="02020603050405020304" pitchFamily="18" charset="0"/>
              </a:rPr>
              <a:t>МОНГОЛ УЛСЫН ИРГЭНД ГАЗРЫГ ХҮСЭЛТЭЭР НЬ ОЛГОХ:</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mn-MN" sz="1200" i="1">
                <a:solidFill>
                  <a:srgbClr val="000000"/>
                </a:solidFill>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mn-MN" sz="1200">
                <a:solidFill>
                  <a:srgbClr val="000000"/>
                </a:solidFill>
                <a:effectLst/>
                <a:latin typeface="Arial" panose="020B0604020202020204" pitchFamily="34" charset="0"/>
                <a:ea typeface="Times New Roman" panose="02020603050405020304" pitchFamily="18" charset="0"/>
              </a:rPr>
              <a:t>Газрын узуфрукт эрх болон Барилга, байгууламж барих газрын эрхийн тодорхой хэмжээтэй газрын аль нэгийг</a:t>
            </a:r>
            <a:r>
              <a:rPr lang="en-US" sz="1200">
                <a:solidFill>
                  <a:srgbClr val="000000"/>
                </a:solidFill>
                <a:effectLst/>
                <a:latin typeface="Arial" panose="020B0604020202020204" pitchFamily="34" charset="0"/>
                <a:ea typeface="Times New Roman" panose="02020603050405020304" pitchFamily="18" charset="0"/>
              </a:rPr>
              <a:t> </a:t>
            </a:r>
            <a:r>
              <a:rPr lang="en-US" sz="1200" err="1">
                <a:solidFill>
                  <a:srgbClr val="000000"/>
                </a:solidFill>
                <a:effectLst/>
                <a:latin typeface="Arial" panose="020B0604020202020204" pitchFamily="34" charset="0"/>
                <a:ea typeface="Times New Roman" panose="02020603050405020304" pitchFamily="18" charset="0"/>
              </a:rPr>
              <a:t>нэг</a:t>
            </a:r>
            <a:r>
              <a:rPr lang="en-US" sz="1200">
                <a:solidFill>
                  <a:srgbClr val="000000"/>
                </a:solidFill>
                <a:effectLst/>
                <a:latin typeface="Arial" panose="020B0604020202020204" pitchFamily="34" charset="0"/>
                <a:ea typeface="Times New Roman" panose="02020603050405020304" pitchFamily="18" charset="0"/>
              </a:rPr>
              <a:t> </a:t>
            </a:r>
            <a:r>
              <a:rPr lang="mn-MN" sz="1200">
                <a:solidFill>
                  <a:srgbClr val="000000"/>
                </a:solidFill>
                <a:effectLst/>
                <a:latin typeface="Arial" panose="020B0604020202020204" pitchFamily="34" charset="0"/>
                <a:ea typeface="Times New Roman" panose="02020603050405020304" pitchFamily="18" charset="0"/>
              </a:rPr>
              <a:t>удаа үнэгүй, бусад тохиолдолд дуудлага худалдаа, арилжаагаар авахаар зохицуулалтыг тусгаж өгсөн.</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en-US" sz="1200">
                <a:effectLst/>
                <a:latin typeface="Arial" panose="020B0604020202020204" pitchFamily="34" charset="0"/>
                <a:ea typeface="Arial" panose="020B0604020202020204" pitchFamily="34" charset="0"/>
              </a:rPr>
              <a:t> </a:t>
            </a:r>
            <a:r>
              <a:rPr lang="en-US" sz="1200" b="1" i="1" err="1">
                <a:effectLst/>
                <a:latin typeface="Arial" panose="020B0604020202020204" pitchFamily="34" charset="0"/>
                <a:ea typeface="Arial" panose="020B0604020202020204" pitchFamily="34" charset="0"/>
              </a:rPr>
              <a:t>Иргэний</a:t>
            </a:r>
            <a:r>
              <a:rPr lang="en-US" sz="1200" b="1" i="1">
                <a:effectLst/>
                <a:latin typeface="Arial" panose="020B0604020202020204" pitchFamily="34" charset="0"/>
                <a:ea typeface="Arial" panose="020B0604020202020204" pitchFamily="34" charset="0"/>
              </a:rPr>
              <a:t> </a:t>
            </a:r>
            <a:r>
              <a:rPr lang="en-US" sz="1200" b="1" i="1" err="1">
                <a:effectLst/>
                <a:latin typeface="Arial" panose="020B0604020202020204" pitchFamily="34" charset="0"/>
                <a:ea typeface="Arial" panose="020B0604020202020204" pitchFamily="34" charset="0"/>
              </a:rPr>
              <a:t>гаргасан</a:t>
            </a:r>
            <a:r>
              <a:rPr lang="en-US" sz="1200" b="1" i="1">
                <a:effectLst/>
                <a:latin typeface="Arial" panose="020B0604020202020204" pitchFamily="34" charset="0"/>
                <a:ea typeface="Arial" panose="020B0604020202020204" pitchFamily="34" charset="0"/>
              </a:rPr>
              <a:t> </a:t>
            </a:r>
            <a:r>
              <a:rPr lang="en-US" sz="1200" b="1" i="1" err="1">
                <a:effectLst/>
                <a:latin typeface="Arial" panose="020B0604020202020204" pitchFamily="34" charset="0"/>
                <a:ea typeface="Arial" panose="020B0604020202020204" pitchFamily="34" charset="0"/>
              </a:rPr>
              <a:t>хүсэлтийг</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ирсэн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дарааллын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дагуу</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газрын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мэдээллийн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системд</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бүртгэж</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мэдээллийн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сан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үүсгэнэ</a:t>
            </a:r>
            <a:r>
              <a:rPr lang="en-US" sz="1200" i="1">
                <a:effectLst/>
                <a:latin typeface="Arial" panose="020B0604020202020204" pitchFamily="34" charset="0"/>
                <a:ea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a:p>
            <a:pPr indent="457200" algn="just">
              <a:lnSpc>
                <a:spcPct val="115000"/>
              </a:lnSpc>
            </a:pPr>
            <a:r>
              <a:rPr lang="mn-MN" sz="1200" i="1">
                <a:effectLst/>
                <a:latin typeface="Arial" panose="020B0604020202020204" pitchFamily="34" charset="0"/>
                <a:ea typeface="Arial" panose="020B0604020202020204" pitchFamily="34" charset="0"/>
              </a:rPr>
              <a:t>Х</a:t>
            </a:r>
            <a:r>
              <a:rPr lang="en-US" sz="1200" i="1" err="1">
                <a:effectLst/>
                <a:latin typeface="Arial" panose="020B0604020202020204" pitchFamily="34" charset="0"/>
                <a:ea typeface="Arial" panose="020B0604020202020204" pitchFamily="34" charset="0"/>
              </a:rPr>
              <a:t>үсэлтийн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шийдвэрлэлтийн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явц</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дарааллын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талаарх</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мэдээллийг</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тухайн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иргэн</a:t>
            </a:r>
            <a:r>
              <a:rPr lang="mn-MN" sz="1200" i="1">
                <a:effectLst/>
                <a:latin typeface="Arial" panose="020B0604020202020204" pitchFamily="34" charset="0"/>
                <a:ea typeface="Arial" panose="020B0604020202020204" pitchFamily="34" charset="0"/>
              </a:rPr>
              <a:t>д</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газрын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мэдээллийн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системээр</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тухай</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бүр</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мэдээлнэ</a:t>
            </a:r>
            <a:r>
              <a:rPr lang="en-US" sz="1200" i="1">
                <a:effectLst/>
                <a:latin typeface="Arial" panose="020B0604020202020204" pitchFamily="34" charset="0"/>
                <a:ea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a:p>
            <a:pPr indent="457200" algn="just">
              <a:lnSpc>
                <a:spcPct val="115000"/>
              </a:lnSpc>
            </a:pPr>
            <a:r>
              <a:rPr lang="en-US" sz="1200" i="1" err="1">
                <a:effectLst/>
                <a:latin typeface="Arial" panose="020B0604020202020204" pitchFamily="34" charset="0"/>
                <a:ea typeface="Arial" panose="020B0604020202020204" pitchFamily="34" charset="0"/>
              </a:rPr>
              <a:t>Аймаг</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нийслэлийн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газар</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зохион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байгуулалтын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жилийн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төлөвлөгөөнд</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иргэнд</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үнэгүй</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олгохоор</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төлөвлөсөн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нийт</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нэгж</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талбарын</a:t>
            </a:r>
            <a:r>
              <a:rPr lang="en-US" sz="1200" i="1">
                <a:effectLst/>
                <a:latin typeface="Arial" panose="020B0604020202020204" pitchFamily="34" charset="0"/>
                <a:ea typeface="Arial" panose="020B0604020202020204" pitchFamily="34" charset="0"/>
              </a:rPr>
              <a:t> </a:t>
            </a:r>
            <a:r>
              <a:rPr lang="en-US" sz="1200" b="1" i="1">
                <a:effectLst/>
                <a:latin typeface="Arial" panose="020B0604020202020204" pitchFamily="34" charset="0"/>
                <a:ea typeface="Arial" panose="020B0604020202020204" pitchFamily="34" charset="0"/>
              </a:rPr>
              <a:t>10-аас </a:t>
            </a:r>
            <a:r>
              <a:rPr lang="en-US" sz="1200" b="1" i="1" err="1">
                <a:effectLst/>
                <a:latin typeface="Arial" panose="020B0604020202020204" pitchFamily="34" charset="0"/>
                <a:ea typeface="Arial" panose="020B0604020202020204" pitchFamily="34" charset="0"/>
              </a:rPr>
              <a:t>доошгүй</a:t>
            </a:r>
            <a:r>
              <a:rPr lang="en-US" sz="1200" b="1" i="1">
                <a:effectLst/>
                <a:latin typeface="Arial" panose="020B0604020202020204" pitchFamily="34" charset="0"/>
                <a:ea typeface="Arial" panose="020B0604020202020204" pitchFamily="34" charset="0"/>
              </a:rPr>
              <a:t> </a:t>
            </a:r>
            <a:r>
              <a:rPr lang="en-US" sz="1200" b="1" i="1" err="1">
                <a:effectLst/>
                <a:latin typeface="Arial" panose="020B0604020202020204" pitchFamily="34" charset="0"/>
                <a:ea typeface="Arial" panose="020B0604020202020204" pitchFamily="34" charset="0"/>
              </a:rPr>
              <a:t>хувийг</a:t>
            </a:r>
            <a:r>
              <a:rPr lang="en-US" sz="1200" b="1" i="1">
                <a:effectLst/>
                <a:latin typeface="Arial" panose="020B0604020202020204" pitchFamily="34" charset="0"/>
                <a:ea typeface="Arial" panose="020B0604020202020204" pitchFamily="34" charset="0"/>
              </a:rPr>
              <a:t> </a:t>
            </a:r>
            <a:r>
              <a:rPr lang="en-US" sz="1200" b="1" i="1" err="1">
                <a:effectLst/>
                <a:latin typeface="Arial" panose="020B0604020202020204" pitchFamily="34" charset="0"/>
                <a:ea typeface="Arial" panose="020B0604020202020204" pitchFamily="34" charset="0"/>
              </a:rPr>
              <a:t>зорилтот</a:t>
            </a:r>
            <a:r>
              <a:rPr lang="en-US" sz="1200" b="1" i="1">
                <a:effectLst/>
                <a:latin typeface="Arial" panose="020B0604020202020204" pitchFamily="34" charset="0"/>
                <a:ea typeface="Arial" panose="020B0604020202020204" pitchFamily="34" charset="0"/>
              </a:rPr>
              <a:t> </a:t>
            </a:r>
            <a:r>
              <a:rPr lang="en-US" sz="1200" b="1" i="1" err="1">
                <a:effectLst/>
                <a:latin typeface="Arial" panose="020B0604020202020204" pitchFamily="34" charset="0"/>
                <a:ea typeface="Arial" panose="020B0604020202020204" pitchFamily="34" charset="0"/>
              </a:rPr>
              <a:t>бүлгийн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иргэдэд</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тэргүүн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ээлжинд</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газрын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хязгаарлагдмал</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эрхээр</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шилжүүлнэ</a:t>
            </a:r>
            <a:r>
              <a:rPr lang="en-US" sz="1200" i="1">
                <a:effectLst/>
                <a:latin typeface="Arial" panose="020B0604020202020204" pitchFamily="34" charset="0"/>
                <a:ea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a:p>
            <a:pPr indent="457200" algn="just">
              <a:lnSpc>
                <a:spcPct val="115000"/>
              </a:lnSpc>
            </a:pPr>
            <a:r>
              <a:rPr lang="en-US" sz="1200" i="1" err="1">
                <a:effectLst/>
                <a:latin typeface="Arial" panose="020B0604020202020204" pitchFamily="34" charset="0"/>
                <a:ea typeface="Arial" panose="020B0604020202020204" pitchFamily="34" charset="0"/>
              </a:rPr>
              <a:t>Өрхийн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гишүүд</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нь</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өмчлөлийн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орон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сууцгүй</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газар</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өмчлөх</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болон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газрын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хязгаарлагдмал</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эрхээ</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эдлээгүй</a:t>
            </a:r>
            <a:r>
              <a:rPr lang="en-US" sz="1200" i="1">
                <a:effectLst/>
                <a:latin typeface="Arial" panose="020B0604020202020204" pitchFamily="34" charset="0"/>
                <a:ea typeface="Arial" panose="020B0604020202020204" pitchFamily="34" charset="0"/>
              </a:rPr>
              <a:t> </a:t>
            </a:r>
            <a:r>
              <a:rPr lang="mn-MN" sz="1200" i="1">
                <a:effectLst/>
                <a:latin typeface="Arial" panose="020B0604020202020204" pitchFamily="34" charset="0"/>
                <a:ea typeface="Arial" panose="020B0604020202020204" pitchFamily="34" charset="0"/>
              </a:rPr>
              <a:t>жагсаалтад дурдсан</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иргэнийг</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зорилтот</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бүлэгт</a:t>
            </a:r>
            <a:r>
              <a:rPr lang="en-US" sz="1200" i="1">
                <a:effectLst/>
                <a:latin typeface="Arial" panose="020B0604020202020204" pitchFamily="34" charset="0"/>
                <a:ea typeface="Arial" panose="020B0604020202020204" pitchFamily="34" charset="0"/>
              </a:rPr>
              <a:t> </a:t>
            </a:r>
            <a:r>
              <a:rPr lang="en-US" sz="1200" i="1" err="1">
                <a:effectLst/>
                <a:latin typeface="Arial" panose="020B0604020202020204" pitchFamily="34" charset="0"/>
                <a:ea typeface="Arial" panose="020B0604020202020204" pitchFamily="34" charset="0"/>
              </a:rPr>
              <a:t>хамааруул</a:t>
            </a:r>
            <a:r>
              <a:rPr lang="mn-MN" sz="1200" i="1">
                <a:effectLst/>
                <a:latin typeface="Arial" panose="020B0604020202020204" pitchFamily="34" charset="0"/>
                <a:ea typeface="Arial" panose="020B0604020202020204" pitchFamily="34" charset="0"/>
              </a:rPr>
              <a:t>ахаар хуулийн төсөлд туссан.</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en-US" sz="1200" i="1">
                <a:effectLst/>
                <a:latin typeface="Arial" panose="020B0604020202020204" pitchFamily="34" charset="0"/>
                <a:ea typeface="Arial" panose="020B0604020202020204" pitchFamily="34" charset="0"/>
              </a:rPr>
              <a:t> </a:t>
            </a:r>
            <a:r>
              <a:rPr lang="mn-MN" sz="1200" b="1" i="1">
                <a:effectLst/>
                <a:latin typeface="Arial" panose="020B0604020202020204" pitchFamily="34" charset="0"/>
                <a:ea typeface="Arial" panose="020B0604020202020204" pitchFamily="34" charset="0"/>
              </a:rPr>
              <a:t>Д</a:t>
            </a:r>
            <a:r>
              <a:rPr lang="en-US" sz="1200" b="1" i="1">
                <a:effectLst/>
                <a:latin typeface="Arial" panose="020B0604020202020204" pitchFamily="34" charset="0"/>
                <a:ea typeface="Arial" panose="020B0604020202020204" pitchFamily="34" charset="0"/>
              </a:rPr>
              <a:t>УУДЛАГА ХУДАЛДААНЫ АНХНЫ ҮНЭЭР</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mn-MN" sz="1200">
                <a:solidFill>
                  <a:srgbClr val="000000"/>
                </a:solidFill>
                <a:effectLst/>
                <a:latin typeface="Arial" panose="020B0604020202020204" pitchFamily="34" charset="0"/>
                <a:ea typeface="Times New Roman" panose="02020603050405020304" pitchFamily="18" charset="0"/>
              </a:rPr>
              <a:t>Ашигт малтмал, газрын тос, уламжлалт бус газрын тос ашиглах тусгай зөвшөөрөл эзэмшигч этгээдэд тусгай зөвшөөрлийн үйл ажиллагааг хэрэгжүүлэхэд зайлшгүй хэрэгцээ</a:t>
            </a:r>
            <a:endParaRPr lang="en-US" sz="120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Times New Roman" panose="02020603050405020304" pitchFamily="18" charset="0"/>
              <a:buChar char="-"/>
              <a:tabLst>
                <a:tab pos="914400" algn="l"/>
              </a:tabLst>
            </a:pPr>
            <a:r>
              <a:rPr lang="mn-MN" sz="1200">
                <a:solidFill>
                  <a:srgbClr val="000000"/>
                </a:solidFill>
                <a:effectLst/>
                <a:latin typeface="Arial" panose="020B0604020202020204" pitchFamily="34" charset="0"/>
                <a:ea typeface="Times New Roman" panose="02020603050405020304" pitchFamily="18" charset="0"/>
              </a:rPr>
              <a:t>ажилчдын байнгын болон түр орон сууцны;</a:t>
            </a:r>
            <a:endParaRPr lang="en-US" sz="120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Times New Roman" panose="02020603050405020304" pitchFamily="18" charset="0"/>
              <a:buChar char="-"/>
              <a:tabLst>
                <a:tab pos="914400" algn="l"/>
              </a:tabLst>
            </a:pPr>
            <a:r>
              <a:rPr lang="mn-MN" sz="1200">
                <a:solidFill>
                  <a:srgbClr val="000000"/>
                </a:solidFill>
                <a:effectLst/>
                <a:latin typeface="Arial" panose="020B0604020202020204" pitchFamily="34" charset="0"/>
                <a:ea typeface="Times New Roman" panose="02020603050405020304" pitchFamily="18" charset="0"/>
              </a:rPr>
              <a:t>боловсруулах болон баяжуулах үйлдвэрийн;</a:t>
            </a:r>
            <a:endParaRPr lang="en-US" sz="1200">
              <a:effectLst/>
              <a:latin typeface="Times New Roman" panose="02020603050405020304" pitchFamily="18" charset="0"/>
              <a:ea typeface="Times New Roman" panose="02020603050405020304" pitchFamily="18" charset="0"/>
            </a:endParaRPr>
          </a:p>
          <a:p>
            <a:pPr marL="742950" lvl="1" indent="-285750" algn="just">
              <a:lnSpc>
                <a:spcPct val="115000"/>
              </a:lnSpc>
              <a:buFont typeface="Times New Roman" panose="02020603050405020304" pitchFamily="18" charset="0"/>
              <a:buChar char="-"/>
              <a:tabLst>
                <a:tab pos="914400" algn="l"/>
              </a:tabLst>
            </a:pPr>
            <a:r>
              <a:rPr lang="mn-MN" sz="1200">
                <a:solidFill>
                  <a:srgbClr val="000000"/>
                </a:solidFill>
                <a:effectLst/>
                <a:latin typeface="Arial" panose="020B0604020202020204" pitchFamily="34" charset="0"/>
                <a:ea typeface="Times New Roman" panose="02020603050405020304" pitchFamily="18" charset="0"/>
              </a:rPr>
              <a:t>зам, шугам сүлжээ, тэдгээрийн барилга байгууламжийн зориулалтаар</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mn-MN" sz="1200">
                <a:solidFill>
                  <a:srgbClr val="000000"/>
                </a:solidFill>
                <a:effectLst/>
                <a:latin typeface="Arial" panose="020B0604020202020204" pitchFamily="34" charset="0"/>
                <a:ea typeface="Times New Roman" panose="02020603050405020304" pitchFamily="18" charset="0"/>
              </a:rPr>
              <a:t>Монгол Улсад байнга оршин суугаа гадаадын иргэн, харьяалалгүй хүнд амины орон сууцны байшин, гэр, сууцны зориулалтаар</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mn-MN" sz="1200">
                <a:solidFill>
                  <a:srgbClr val="000000"/>
                </a:solidFill>
                <a:effectLst/>
                <a:latin typeface="Arial" panose="020B0604020202020204" pitchFamily="34" charset="0"/>
                <a:ea typeface="Times New Roman" panose="02020603050405020304" pitchFamily="18" charset="0"/>
              </a:rPr>
              <a:t>Төсөл сонгон шалгаруулалтын ялагч болсон этгээд нь тухайн газрын</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en-US" sz="1200" b="1" i="1">
                <a:effectLst/>
                <a:latin typeface="Arial" panose="020B0604020202020204" pitchFamily="34" charset="0"/>
                <a:ea typeface="Arial" panose="020B0604020202020204" pitchFamily="34" charset="0"/>
              </a:rPr>
              <a:t> </a:t>
            </a:r>
            <a:r>
              <a:rPr lang="en-US" sz="1200" b="1">
                <a:effectLst/>
                <a:latin typeface="Arial" panose="020B0604020202020204" pitchFamily="34" charset="0"/>
                <a:ea typeface="Arial" panose="020B0604020202020204" pitchFamily="34" charset="0"/>
              </a:rPr>
              <a:t>ТӨСӨЛ СОНГОН ШАЛГАРУУЛАЛТААР</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en-US" sz="1200" err="1">
                <a:effectLst/>
                <a:latin typeface="Arial" panose="020B0604020202020204" pitchFamily="34" charset="0"/>
                <a:ea typeface="Arial" panose="020B0604020202020204" pitchFamily="34" charset="0"/>
              </a:rPr>
              <a:t>Тэргүүлэх</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чиглэлийн</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үйлдвэр</a:t>
            </a:r>
            <a:r>
              <a:rPr lang="en-US" sz="1200">
                <a:effectLst/>
                <a:latin typeface="Arial" panose="020B0604020202020204" pitchFamily="34" charset="0"/>
                <a:ea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en-US" sz="1200" err="1">
                <a:effectLst/>
                <a:latin typeface="Arial" panose="020B0604020202020204" pitchFamily="34" charset="0"/>
                <a:ea typeface="Arial" panose="020B0604020202020204" pitchFamily="34" charset="0"/>
              </a:rPr>
              <a:t>бүтээн</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байгуулалтын</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томоохон</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төсөл</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арга</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хэмжээ</a:t>
            </a:r>
            <a:r>
              <a:rPr lang="en-US" sz="1200">
                <a:effectLst/>
                <a:latin typeface="Arial" panose="020B0604020202020204" pitchFamily="34" charset="0"/>
                <a:ea typeface="Arial" panose="020B0604020202020204" pitchFamily="34" charset="0"/>
              </a:rPr>
              <a:t>, </a:t>
            </a:r>
            <a:endParaRPr lang="en-US" sz="120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en-US" sz="1200" err="1">
                <a:effectLst/>
                <a:latin typeface="Arial" panose="020B0604020202020204" pitchFamily="34" charset="0"/>
                <a:ea typeface="Arial" panose="020B0604020202020204" pitchFamily="34" charset="0"/>
              </a:rPr>
              <a:t>орон</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сууцны</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хотхон</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хороолол</a:t>
            </a:r>
            <a:r>
              <a:rPr lang="en-US" sz="1200">
                <a:effectLst/>
                <a:latin typeface="Arial" panose="020B0604020202020204" pitchFamily="34" charset="0"/>
                <a:ea typeface="Arial" panose="020B0604020202020204" pitchFamily="34" charset="0"/>
              </a:rPr>
              <a:t> </a:t>
            </a:r>
            <a:r>
              <a:rPr lang="en-US" sz="1200" err="1">
                <a:effectLst/>
                <a:latin typeface="Arial" panose="020B0604020202020204" pitchFamily="34" charset="0"/>
                <a:ea typeface="Arial" panose="020B0604020202020204" pitchFamily="34" charset="0"/>
              </a:rPr>
              <a:t>барихад</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mn-MN" sz="1200" i="1">
                <a:solidFill>
                  <a:srgbClr val="000000"/>
                </a:solidFill>
                <a:effectLst/>
                <a:latin typeface="Arial" panose="020B0604020202020204" pitchFamily="34" charset="0"/>
                <a:ea typeface="Times New Roman" panose="02020603050405020304" pitchFamily="18" charset="0"/>
              </a:rPr>
              <a:t>Дээрх зориулалтаар төсөл сонгон шалгаруулалтаар олгох газрын байршил нь Улсын газар зохион байгуулалтын жилийн төлөвлөгөөнд туссан байна. </a:t>
            </a:r>
            <a:endParaRPr lang="en-US" sz="1200">
              <a:effectLst/>
              <a:latin typeface="Times New Roman" panose="02020603050405020304" pitchFamily="18" charset="0"/>
              <a:ea typeface="Times New Roman" panose="02020603050405020304" pitchFamily="18" charset="0"/>
            </a:endParaRPr>
          </a:p>
          <a:p>
            <a:pPr algn="just">
              <a:lnSpc>
                <a:spcPct val="115000"/>
              </a:lnSpc>
            </a:pPr>
            <a:r>
              <a:rPr lang="en-US" sz="1200">
                <a:effectLst/>
                <a:latin typeface="Arial" panose="020B0604020202020204" pitchFamily="34" charset="0"/>
                <a:ea typeface="Arial" panose="020B0604020202020204" pitchFamily="34" charset="0"/>
              </a:rPr>
              <a:t> </a:t>
            </a:r>
            <a:r>
              <a:rPr lang="en-US" sz="1200" b="1">
                <a:effectLst/>
                <a:latin typeface="Arial" panose="020B0604020202020204" pitchFamily="34" charset="0"/>
                <a:ea typeface="Arial" panose="020B0604020202020204" pitchFamily="34" charset="0"/>
              </a:rPr>
              <a:t>ДУУДЛАГА ХУДАЛДААГААР</a:t>
            </a:r>
            <a:endParaRPr lang="en-US" sz="1200">
              <a:effectLst/>
              <a:latin typeface="Times New Roman" panose="02020603050405020304" pitchFamily="18" charset="0"/>
              <a:ea typeface="Times New Roman" panose="02020603050405020304" pitchFamily="18" charset="0"/>
            </a:endParaRPr>
          </a:p>
          <a:p>
            <a:pPr algn="just">
              <a:lnSpc>
                <a:spcPct val="115000"/>
              </a:lnSpc>
              <a:spcAft>
                <a:spcPts val="800"/>
              </a:spcAft>
              <a:tabLst>
                <a:tab pos="457200" algn="l"/>
              </a:tabLst>
            </a:pPr>
            <a:r>
              <a:rPr lang="mn-MN" sz="1200">
                <a:effectLst/>
                <a:latin typeface="Arial" panose="020B0604020202020204" pitchFamily="34" charset="0"/>
                <a:ea typeface="Arial" panose="020B0604020202020204" pitchFamily="34" charset="0"/>
                <a:cs typeface="Times New Roman" panose="02020603050405020304" pitchFamily="18" charset="0"/>
              </a:rPr>
              <a:t>	Дээрх </a:t>
            </a:r>
            <a:r>
              <a:rPr lang="en-US" sz="1200" err="1">
                <a:effectLst/>
                <a:latin typeface="Arial" panose="020B0604020202020204" pitchFamily="34" charset="0"/>
                <a:ea typeface="Arial" panose="020B0604020202020204" pitchFamily="34" charset="0"/>
                <a:cs typeface="Times New Roman" panose="02020603050405020304" pitchFamily="18" charset="0"/>
              </a:rPr>
              <a:t>хүсэлтээр</a:t>
            </a:r>
            <a:r>
              <a:rPr lang="mn-MN" sz="1200">
                <a:effectLst/>
                <a:latin typeface="Arial" panose="020B0604020202020204" pitchFamily="34" charset="0"/>
                <a:ea typeface="Arial" panose="020B0604020202020204" pitchFamily="34" charset="0"/>
                <a:cs typeface="Times New Roman" panose="02020603050405020304" pitchFamily="18" charset="0"/>
              </a:rPr>
              <a:t>, </a:t>
            </a:r>
            <a:r>
              <a:rPr lang="en-US" sz="1200" err="1">
                <a:effectLst/>
                <a:latin typeface="Arial" panose="020B0604020202020204" pitchFamily="34" charset="0"/>
                <a:ea typeface="Arial" panose="020B0604020202020204" pitchFamily="34" charset="0"/>
                <a:cs typeface="Times New Roman" panose="02020603050405020304" pitchFamily="18" charset="0"/>
              </a:rPr>
              <a:t>дуудлага</a:t>
            </a:r>
            <a:r>
              <a:rPr lang="en-US" sz="1200">
                <a:effectLst/>
                <a:latin typeface="Arial" panose="020B0604020202020204" pitchFamily="34" charset="0"/>
                <a:ea typeface="Arial" panose="020B0604020202020204" pitchFamily="34" charset="0"/>
                <a:cs typeface="Times New Roman" panose="02020603050405020304" pitchFamily="18" charset="0"/>
              </a:rPr>
              <a:t> </a:t>
            </a:r>
            <a:r>
              <a:rPr lang="en-US" sz="1200" err="1">
                <a:effectLst/>
                <a:latin typeface="Arial" panose="020B0604020202020204" pitchFamily="34" charset="0"/>
                <a:ea typeface="Arial" panose="020B0604020202020204" pitchFamily="34" charset="0"/>
                <a:cs typeface="Times New Roman" panose="02020603050405020304" pitchFamily="18" charset="0"/>
              </a:rPr>
              <a:t>худалдааны</a:t>
            </a:r>
            <a:r>
              <a:rPr lang="en-US" sz="1200">
                <a:effectLst/>
                <a:latin typeface="Arial" panose="020B0604020202020204" pitchFamily="34" charset="0"/>
                <a:ea typeface="Arial" panose="020B0604020202020204" pitchFamily="34" charset="0"/>
                <a:cs typeface="Times New Roman" panose="02020603050405020304" pitchFamily="18" charset="0"/>
              </a:rPr>
              <a:t> </a:t>
            </a:r>
            <a:r>
              <a:rPr lang="en-US" sz="1200" err="1">
                <a:effectLst/>
                <a:latin typeface="Arial" panose="020B0604020202020204" pitchFamily="34" charset="0"/>
                <a:ea typeface="Arial" panose="020B0604020202020204" pitchFamily="34" charset="0"/>
                <a:cs typeface="Times New Roman" panose="02020603050405020304" pitchFamily="18" charset="0"/>
              </a:rPr>
              <a:t>анхны</a:t>
            </a:r>
            <a:r>
              <a:rPr lang="en-US" sz="1200">
                <a:effectLst/>
                <a:latin typeface="Arial" panose="020B0604020202020204" pitchFamily="34" charset="0"/>
                <a:ea typeface="Arial" panose="020B0604020202020204" pitchFamily="34" charset="0"/>
                <a:cs typeface="Times New Roman" panose="02020603050405020304" pitchFamily="18" charset="0"/>
              </a:rPr>
              <a:t> </a:t>
            </a:r>
            <a:r>
              <a:rPr lang="en-US" sz="1200" err="1">
                <a:effectLst/>
                <a:latin typeface="Arial" panose="020B0604020202020204" pitchFamily="34" charset="0"/>
                <a:ea typeface="Arial" panose="020B0604020202020204" pitchFamily="34" charset="0"/>
                <a:cs typeface="Times New Roman" panose="02020603050405020304" pitchFamily="18" charset="0"/>
              </a:rPr>
              <a:t>үнээ</a:t>
            </a:r>
            <a:r>
              <a:rPr lang="mn-MN" sz="1200">
                <a:effectLst/>
                <a:latin typeface="Arial" panose="020B0604020202020204" pitchFamily="34" charset="0"/>
                <a:ea typeface="Arial" panose="020B0604020202020204" pitchFamily="34" charset="0"/>
                <a:cs typeface="Times New Roman" panose="02020603050405020304" pitchFamily="18" charset="0"/>
              </a:rPr>
              <a:t>р, </a:t>
            </a:r>
            <a:r>
              <a:rPr lang="en-US" sz="1200" err="1">
                <a:effectLst/>
                <a:latin typeface="Arial" panose="020B0604020202020204" pitchFamily="34" charset="0"/>
                <a:ea typeface="Arial" panose="020B0604020202020204" pitchFamily="34" charset="0"/>
                <a:cs typeface="Times New Roman" panose="02020603050405020304" pitchFamily="18" charset="0"/>
              </a:rPr>
              <a:t>төсөл</a:t>
            </a:r>
            <a:r>
              <a:rPr lang="en-US" sz="1200">
                <a:effectLst/>
                <a:latin typeface="Arial" panose="020B0604020202020204" pitchFamily="34" charset="0"/>
                <a:ea typeface="Arial" panose="020B0604020202020204" pitchFamily="34" charset="0"/>
                <a:cs typeface="Times New Roman" panose="02020603050405020304" pitchFamily="18" charset="0"/>
              </a:rPr>
              <a:t> </a:t>
            </a:r>
            <a:r>
              <a:rPr lang="en-US" sz="1200" err="1">
                <a:effectLst/>
                <a:latin typeface="Arial" panose="020B0604020202020204" pitchFamily="34" charset="0"/>
                <a:ea typeface="Arial" panose="020B0604020202020204" pitchFamily="34" charset="0"/>
                <a:cs typeface="Times New Roman" panose="02020603050405020304" pitchFamily="18" charset="0"/>
              </a:rPr>
              <a:t>сонгон</a:t>
            </a:r>
            <a:r>
              <a:rPr lang="en-US" sz="1200">
                <a:effectLst/>
                <a:latin typeface="Arial" panose="020B0604020202020204" pitchFamily="34" charset="0"/>
                <a:ea typeface="Arial" panose="020B0604020202020204" pitchFamily="34" charset="0"/>
                <a:cs typeface="Times New Roman" panose="02020603050405020304" pitchFamily="18" charset="0"/>
              </a:rPr>
              <a:t> </a:t>
            </a:r>
            <a:r>
              <a:rPr lang="en-US" sz="1200" err="1">
                <a:effectLst/>
                <a:latin typeface="Arial" panose="020B0604020202020204" pitchFamily="34" charset="0"/>
                <a:ea typeface="Arial" panose="020B0604020202020204" pitchFamily="34" charset="0"/>
                <a:cs typeface="Times New Roman" panose="02020603050405020304" pitchFamily="18" charset="0"/>
              </a:rPr>
              <a:t>шалгаруулалтаар</a:t>
            </a:r>
            <a:r>
              <a:rPr lang="mn-MN" sz="1200">
                <a:effectLst/>
                <a:latin typeface="Arial" panose="020B0604020202020204" pitchFamily="34" charset="0"/>
                <a:ea typeface="Arial" panose="020B0604020202020204" pitchFamily="34" charset="0"/>
                <a:cs typeface="Times New Roman" panose="02020603050405020304" pitchFamily="18" charset="0"/>
              </a:rPr>
              <a:t> олгохоос бусад бүх газрыг газрын биржээр дамжуулан дуудлага худалдааны аргаар олгохоор хуулийн төсөлд туссан.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defTabSz="942289">
              <a:defRPr/>
            </a:pPr>
            <a:fld id="{70F7FF96-B774-42AA-B79C-3D63DE6C256E}" type="slidenum">
              <a:rPr lang="en-US">
                <a:solidFill>
                  <a:prstClr val="black"/>
                </a:solidFill>
                <a:latin typeface="Calibri" panose="020F0502020204030204"/>
              </a:rPr>
              <a:pPr defTabSz="94228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91958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a:t>Иргэн, хуулийн этгээдэд олгогдоогүй төрийн өмчийн газарт газрын мониторинг хийнэ. Иргэн, хуулийн этгээдэд газрыг анх олгоход төрийн зардлаар, гэр бүлийн хэрэгцээнээс бусад зориулалтаар олгосон газарт 5 жил тутам газар ашиглагчийн зардлаар хийнэ.</a:t>
            </a:r>
            <a:endParaRPr lang="en-US"/>
          </a:p>
        </p:txBody>
      </p:sp>
      <p:sp>
        <p:nvSpPr>
          <p:cNvPr id="4" name="Slide Number Placeholder 3"/>
          <p:cNvSpPr>
            <a:spLocks noGrp="1"/>
          </p:cNvSpPr>
          <p:nvPr>
            <p:ph type="sldNum" sz="quarter" idx="5"/>
          </p:nvPr>
        </p:nvSpPr>
        <p:spPr/>
        <p:txBody>
          <a:bodyPr/>
          <a:lstStyle/>
          <a:p>
            <a:fld id="{1DE65FAC-E61F-41D5-A27F-160565B71873}" type="slidenum">
              <a:rPr lang="en-US" smtClean="0"/>
              <a:t>9</a:t>
            </a:fld>
            <a:endParaRPr lang="en-US"/>
          </a:p>
        </p:txBody>
      </p:sp>
    </p:spTree>
    <p:extLst>
      <p:ext uri="{BB962C8B-B14F-4D97-AF65-F5344CB8AC3E}">
        <p14:creationId xmlns:p14="http://schemas.microsoft.com/office/powerpoint/2010/main" val="399756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2D1496-BBFB-A7B5-ED73-66024968B5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9874191-0034-603B-8932-88D3DAF41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4C19AD7-8507-AE7B-C004-67C209C70760}"/>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xmlns="" id="{7E263888-B6BF-7510-177B-A4D664EA16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344F4D6-074C-FCB3-8729-2699A28D7878}"/>
              </a:ext>
            </a:extLst>
          </p:cNvPr>
          <p:cNvSpPr>
            <a:spLocks noGrp="1"/>
          </p:cNvSpPr>
          <p:nvPr>
            <p:ph type="sldNum" sz="quarter" idx="12"/>
          </p:nvPr>
        </p:nvSpPr>
        <p:spPr/>
        <p:txBody>
          <a:bodyPr/>
          <a:lstStyle/>
          <a:p>
            <a:fld id="{8974F543-8863-46AD-A72F-215F91DCAA15}" type="slidenum">
              <a:rPr lang="en-IN" smtClean="0"/>
              <a:t>‹#›</a:t>
            </a:fld>
            <a:endParaRPr lang="en-IN"/>
          </a:p>
        </p:txBody>
      </p:sp>
    </p:spTree>
    <p:extLst>
      <p:ext uri="{BB962C8B-B14F-4D97-AF65-F5344CB8AC3E}">
        <p14:creationId xmlns:p14="http://schemas.microsoft.com/office/powerpoint/2010/main" val="364433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0D04DE0-D379-BB69-B7CE-5A05BE1A7414}"/>
              </a:ext>
            </a:extLst>
          </p:cNvPr>
          <p:cNvSpPr/>
          <p:nvPr userDrawn="1"/>
        </p:nvSpPr>
        <p:spPr>
          <a:xfrm>
            <a:off x="7517331" y="0"/>
            <a:ext cx="4674670" cy="914400"/>
          </a:xfrm>
          <a:prstGeom prst="rect">
            <a:avLst/>
          </a:prstGeom>
          <a:gradFill flip="none" rotWithShape="1">
            <a:gsLst>
              <a:gs pos="50000">
                <a:srgbClr val="00305D"/>
              </a:gs>
              <a:gs pos="100000">
                <a:schemeClr val="tx1">
                  <a:lumMod val="50000"/>
                  <a:lumOff val="50000"/>
                </a:schemeClr>
              </a:gs>
              <a:gs pos="0">
                <a:srgbClr val="002E5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543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897B191-0E42-D944-DAD0-42950688D500}"/>
              </a:ext>
            </a:extLst>
          </p:cNvPr>
          <p:cNvSpPr/>
          <p:nvPr/>
        </p:nvSpPr>
        <p:spPr>
          <a:xfrm>
            <a:off x="0" y="0"/>
            <a:ext cx="12192000" cy="6858000"/>
          </a:xfrm>
          <a:prstGeom prst="rect">
            <a:avLst/>
          </a:prstGeom>
          <a:gradFill flip="none" rotWithShape="1">
            <a:gsLst>
              <a:gs pos="100000">
                <a:srgbClr val="001D3D"/>
              </a:gs>
              <a:gs pos="0">
                <a:srgbClr val="0035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31D1C15C-95B2-CF07-19E3-C18D09526DD1}"/>
              </a:ext>
            </a:extLst>
          </p:cNvPr>
          <p:cNvSpPr/>
          <p:nvPr/>
        </p:nvSpPr>
        <p:spPr>
          <a:xfrm>
            <a:off x="7517331" y="0"/>
            <a:ext cx="4674670" cy="914400"/>
          </a:xfrm>
          <a:prstGeom prst="rect">
            <a:avLst/>
          </a:prstGeom>
          <a:gradFill flip="none" rotWithShape="1">
            <a:gsLst>
              <a:gs pos="50000">
                <a:srgbClr val="00305D"/>
              </a:gs>
              <a:gs pos="100000">
                <a:schemeClr val="tx1">
                  <a:lumMod val="50000"/>
                  <a:lumOff val="50000"/>
                </a:schemeClr>
              </a:gs>
              <a:gs pos="0">
                <a:srgbClr val="002E5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398FA92-2991-186C-C8FE-36D86F820FD5}"/>
              </a:ext>
            </a:extLst>
          </p:cNvPr>
          <p:cNvSpPr/>
          <p:nvPr/>
        </p:nvSpPr>
        <p:spPr>
          <a:xfrm>
            <a:off x="-1" y="2435192"/>
            <a:ext cx="12192000" cy="4422808"/>
          </a:xfrm>
          <a:prstGeom prst="rect">
            <a:avLst/>
          </a:prstGeom>
          <a:blipFill dpi="0" rotWithShape="1">
            <a:blip r:embed="rId2">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B8D8597-3DBA-086C-019C-644F4072AC9F}"/>
              </a:ext>
            </a:extLst>
          </p:cNvPr>
          <p:cNvSpPr txBox="1"/>
          <p:nvPr userDrawn="1"/>
        </p:nvSpPr>
        <p:spPr>
          <a:xfrm>
            <a:off x="3191840" y="341039"/>
            <a:ext cx="2167987" cy="500137"/>
          </a:xfrm>
          <a:prstGeom prst="rect">
            <a:avLst/>
          </a:prstGeom>
          <a:noFill/>
        </p:spPr>
        <p:txBody>
          <a:bodyPr wrap="square" rtlCol="0">
            <a:spAutoFit/>
          </a:bodyPr>
          <a:lstStyle/>
          <a:p>
            <a:r>
              <a:rPr lang="mn-MN" sz="650" b="1" dirty="0">
                <a:solidFill>
                  <a:srgbClr val="FFC300"/>
                </a:solidFill>
                <a:latin typeface="Arial" panose="020B0604020202020204" pitchFamily="34" charset="0"/>
                <a:cs typeface="Arial" panose="020B0604020202020204" pitchFamily="34" charset="0"/>
              </a:rPr>
              <a:t>ЗАСГИЙН ГАЗРЫН ХЭРЭГЖҮҮЛЭГЧ АГЕНТЛАГ</a:t>
            </a:r>
          </a:p>
          <a:p>
            <a:pPr algn="just"/>
            <a:r>
              <a:rPr lang="mn-MN" sz="1000" b="1" dirty="0">
                <a:solidFill>
                  <a:srgbClr val="FFFFFF"/>
                </a:solidFill>
                <a:latin typeface="Arial" panose="020B0604020202020204" pitchFamily="34" charset="0"/>
                <a:cs typeface="Arial" panose="020B0604020202020204" pitchFamily="34" charset="0"/>
              </a:rPr>
              <a:t>ГАЗАР ЗОХИОН БАЙГУУЛАЛТ, ГЕОДЕЗИ, ЗУРАГ ЗҮЙН ГАЗАР</a:t>
            </a:r>
            <a:endParaRPr lang="en-US" sz="1000" b="1" dirty="0">
              <a:solidFill>
                <a:srgbClr val="FFFFFF"/>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xmlns="" id="{D68D5D70-DE44-800F-F4B8-1C5AED6FF2F2}"/>
              </a:ext>
            </a:extLst>
          </p:cNvPr>
          <p:cNvGrpSpPr/>
          <p:nvPr userDrawn="1"/>
        </p:nvGrpSpPr>
        <p:grpSpPr>
          <a:xfrm>
            <a:off x="2466115" y="75416"/>
            <a:ext cx="731520" cy="731520"/>
            <a:chOff x="3214540" y="1739252"/>
            <a:chExt cx="822960" cy="822960"/>
          </a:xfrm>
        </p:grpSpPr>
        <p:pic>
          <p:nvPicPr>
            <p:cNvPr id="5" name="Picture 4">
              <a:extLst>
                <a:ext uri="{FF2B5EF4-FFF2-40B4-BE49-F238E27FC236}">
                  <a16:creationId xmlns:a16="http://schemas.microsoft.com/office/drawing/2014/main" xmlns="" id="{54B3A989-3A0C-65DE-3B9C-370FEC9DF60F}"/>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6" name="Rectangle 5">
              <a:extLst>
                <a:ext uri="{FF2B5EF4-FFF2-40B4-BE49-F238E27FC236}">
                  <a16:creationId xmlns:a16="http://schemas.microsoft.com/office/drawing/2014/main" xmlns="" id="{41DF6A0A-1252-65F0-8989-0E2EBD741A17}"/>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571B873A-AB58-7E80-5641-5B5FB2119E04}"/>
              </a:ext>
            </a:extLst>
          </p:cNvPr>
          <p:cNvSpPr txBox="1"/>
          <p:nvPr userDrawn="1"/>
        </p:nvSpPr>
        <p:spPr>
          <a:xfrm>
            <a:off x="793538" y="421340"/>
            <a:ext cx="2167987" cy="400110"/>
          </a:xfrm>
          <a:prstGeom prst="rect">
            <a:avLst/>
          </a:prstGeom>
          <a:noFill/>
        </p:spPr>
        <p:txBody>
          <a:bodyPr wrap="square" rtlCol="0">
            <a:spAutoFit/>
          </a:bodyPr>
          <a:lstStyle/>
          <a:p>
            <a:r>
              <a:rPr lang="mn-MN" sz="1000" b="1" baseline="0" dirty="0">
                <a:solidFill>
                  <a:srgbClr val="FFFFFF"/>
                </a:solidFill>
                <a:latin typeface="Arial" panose="020B0604020202020204" pitchFamily="34" charset="0"/>
                <a:cs typeface="Arial" panose="020B0604020202020204" pitchFamily="34" charset="0"/>
              </a:rPr>
              <a:t>БАРИЛГА, ХОТ БАЙГУУЛАЛТЫН ЯАМ</a:t>
            </a:r>
            <a:endParaRPr lang="en-US" sz="1000" b="1" dirty="0">
              <a:solidFill>
                <a:srgbClr val="FFFFFF"/>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50E1B082-9B07-D9AA-F28D-B807FC62DF55}"/>
              </a:ext>
            </a:extLst>
          </p:cNvPr>
          <p:cNvGrpSpPr/>
          <p:nvPr userDrawn="1"/>
        </p:nvGrpSpPr>
        <p:grpSpPr>
          <a:xfrm>
            <a:off x="75794" y="60902"/>
            <a:ext cx="731520" cy="731520"/>
            <a:chOff x="3214540" y="1739252"/>
            <a:chExt cx="822960" cy="822960"/>
          </a:xfrm>
        </p:grpSpPr>
        <p:pic>
          <p:nvPicPr>
            <p:cNvPr id="15" name="Picture 14">
              <a:extLst>
                <a:ext uri="{FF2B5EF4-FFF2-40B4-BE49-F238E27FC236}">
                  <a16:creationId xmlns:a16="http://schemas.microsoft.com/office/drawing/2014/main" xmlns="" id="{60BDFC89-E157-2B3F-8B60-834010561997}"/>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16" name="Rectangle 15">
              <a:extLst>
                <a:ext uri="{FF2B5EF4-FFF2-40B4-BE49-F238E27FC236}">
                  <a16:creationId xmlns:a16="http://schemas.microsoft.com/office/drawing/2014/main" xmlns="" id="{D70A74B4-D123-E004-307A-3079A9D1280A}"/>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0103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897B191-0E42-D944-DAD0-42950688D500}"/>
              </a:ext>
            </a:extLst>
          </p:cNvPr>
          <p:cNvSpPr/>
          <p:nvPr/>
        </p:nvSpPr>
        <p:spPr>
          <a:xfrm>
            <a:off x="0" y="0"/>
            <a:ext cx="12192000" cy="6858000"/>
          </a:xfrm>
          <a:prstGeom prst="rect">
            <a:avLst/>
          </a:prstGeom>
          <a:gradFill flip="none" rotWithShape="1">
            <a:gsLst>
              <a:gs pos="100000">
                <a:srgbClr val="001D3D"/>
              </a:gs>
              <a:gs pos="0">
                <a:srgbClr val="0035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FFDB79AC-C174-3663-638B-B28AEA21F280}"/>
              </a:ext>
            </a:extLst>
          </p:cNvPr>
          <p:cNvSpPr/>
          <p:nvPr userDrawn="1"/>
        </p:nvSpPr>
        <p:spPr>
          <a:xfrm>
            <a:off x="7517331" y="0"/>
            <a:ext cx="4674670" cy="914400"/>
          </a:xfrm>
          <a:prstGeom prst="rect">
            <a:avLst/>
          </a:prstGeom>
          <a:gradFill flip="none" rotWithShape="1">
            <a:gsLst>
              <a:gs pos="50000">
                <a:srgbClr val="00305D"/>
              </a:gs>
              <a:gs pos="100000">
                <a:schemeClr val="tx1">
                  <a:lumMod val="50000"/>
                  <a:lumOff val="50000"/>
                </a:schemeClr>
              </a:gs>
              <a:gs pos="0">
                <a:srgbClr val="002E5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8748204A-BACE-2CC2-5CDD-E979FBBEE956}"/>
              </a:ext>
            </a:extLst>
          </p:cNvPr>
          <p:cNvSpPr txBox="1"/>
          <p:nvPr userDrawn="1"/>
        </p:nvSpPr>
        <p:spPr>
          <a:xfrm>
            <a:off x="3191840" y="341039"/>
            <a:ext cx="2167987" cy="500137"/>
          </a:xfrm>
          <a:prstGeom prst="rect">
            <a:avLst/>
          </a:prstGeom>
          <a:noFill/>
        </p:spPr>
        <p:txBody>
          <a:bodyPr wrap="square" rtlCol="0">
            <a:spAutoFit/>
          </a:bodyPr>
          <a:lstStyle/>
          <a:p>
            <a:r>
              <a:rPr lang="mn-MN" sz="650" b="1" dirty="0">
                <a:solidFill>
                  <a:srgbClr val="FFC300"/>
                </a:solidFill>
                <a:latin typeface="Arial" panose="020B0604020202020204" pitchFamily="34" charset="0"/>
                <a:cs typeface="Arial" panose="020B0604020202020204" pitchFamily="34" charset="0"/>
              </a:rPr>
              <a:t>ЗАСГИЙН ГАЗРЫН ХЭРЭГЖҮҮЛЭГЧ АГЕНТЛАГ</a:t>
            </a:r>
          </a:p>
          <a:p>
            <a:pPr algn="just"/>
            <a:r>
              <a:rPr lang="mn-MN" sz="1000" b="1" dirty="0">
                <a:solidFill>
                  <a:srgbClr val="FFFFFF"/>
                </a:solidFill>
                <a:latin typeface="Arial" panose="020B0604020202020204" pitchFamily="34" charset="0"/>
                <a:cs typeface="Arial" panose="020B0604020202020204" pitchFamily="34" charset="0"/>
              </a:rPr>
              <a:t>ГАЗАР ЗОХИОН БАЙГУУЛАЛТ, ГЕОДЕЗИ, ЗУРАГ ЗҮЙН ГАЗАР</a:t>
            </a:r>
            <a:endParaRPr lang="en-US" sz="1000" b="1" dirty="0">
              <a:solidFill>
                <a:srgbClr val="FFFFFF"/>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FECEB53A-BDFE-84B9-EE15-3AFB0DBD3694}"/>
              </a:ext>
            </a:extLst>
          </p:cNvPr>
          <p:cNvGrpSpPr/>
          <p:nvPr userDrawn="1"/>
        </p:nvGrpSpPr>
        <p:grpSpPr>
          <a:xfrm>
            <a:off x="2466115" y="75416"/>
            <a:ext cx="731520" cy="731520"/>
            <a:chOff x="3214540" y="1739252"/>
            <a:chExt cx="822960" cy="822960"/>
          </a:xfrm>
        </p:grpSpPr>
        <p:pic>
          <p:nvPicPr>
            <p:cNvPr id="6" name="Picture 5">
              <a:extLst>
                <a:ext uri="{FF2B5EF4-FFF2-40B4-BE49-F238E27FC236}">
                  <a16:creationId xmlns:a16="http://schemas.microsoft.com/office/drawing/2014/main" xmlns="" id="{0F54F88D-CA4C-E018-F07D-7A50107CC32F}"/>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7" name="Rectangle 6">
              <a:extLst>
                <a:ext uri="{FF2B5EF4-FFF2-40B4-BE49-F238E27FC236}">
                  <a16:creationId xmlns:a16="http://schemas.microsoft.com/office/drawing/2014/main" xmlns="" id="{947B59F7-D0D6-5B14-F161-6DE0C189F8DC}"/>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052CAD5F-6AEC-48EF-674B-D57576E0EAC8}"/>
              </a:ext>
            </a:extLst>
          </p:cNvPr>
          <p:cNvSpPr txBox="1"/>
          <p:nvPr userDrawn="1"/>
        </p:nvSpPr>
        <p:spPr>
          <a:xfrm>
            <a:off x="793538" y="421340"/>
            <a:ext cx="2167987" cy="400110"/>
          </a:xfrm>
          <a:prstGeom prst="rect">
            <a:avLst/>
          </a:prstGeom>
          <a:noFill/>
        </p:spPr>
        <p:txBody>
          <a:bodyPr wrap="square" rtlCol="0">
            <a:spAutoFit/>
          </a:bodyPr>
          <a:lstStyle/>
          <a:p>
            <a:r>
              <a:rPr lang="mn-MN" sz="1000" b="1" baseline="0" dirty="0">
                <a:solidFill>
                  <a:srgbClr val="FFFFFF"/>
                </a:solidFill>
                <a:latin typeface="Arial" panose="020B0604020202020204" pitchFamily="34" charset="0"/>
                <a:cs typeface="Arial" panose="020B0604020202020204" pitchFamily="34" charset="0"/>
              </a:rPr>
              <a:t>БАРИЛГА, ХОТ БАЙГУУЛАЛТЫН ЯАМ</a:t>
            </a:r>
            <a:endParaRPr lang="en-US" sz="1000" b="1" dirty="0">
              <a:solidFill>
                <a:srgbClr val="FFFFFF"/>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2EEA50AB-211C-7688-A3C4-7AD997D411EA}"/>
              </a:ext>
            </a:extLst>
          </p:cNvPr>
          <p:cNvGrpSpPr/>
          <p:nvPr userDrawn="1"/>
        </p:nvGrpSpPr>
        <p:grpSpPr>
          <a:xfrm>
            <a:off x="75794" y="60902"/>
            <a:ext cx="731520" cy="731520"/>
            <a:chOff x="3214540" y="1739252"/>
            <a:chExt cx="822960" cy="822960"/>
          </a:xfrm>
        </p:grpSpPr>
        <p:pic>
          <p:nvPicPr>
            <p:cNvPr id="15" name="Picture 14">
              <a:extLst>
                <a:ext uri="{FF2B5EF4-FFF2-40B4-BE49-F238E27FC236}">
                  <a16:creationId xmlns:a16="http://schemas.microsoft.com/office/drawing/2014/main" xmlns="" id="{C865B245-95AC-A617-32DB-0B98A024694E}"/>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16" name="Rectangle 15">
              <a:extLst>
                <a:ext uri="{FF2B5EF4-FFF2-40B4-BE49-F238E27FC236}">
                  <a16:creationId xmlns:a16="http://schemas.microsoft.com/office/drawing/2014/main" xmlns="" id="{3CA2065C-9969-DAA6-A23E-477DC6945268}"/>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209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897B191-0E42-D944-DAD0-42950688D500}"/>
              </a:ext>
            </a:extLst>
          </p:cNvPr>
          <p:cNvSpPr/>
          <p:nvPr/>
        </p:nvSpPr>
        <p:spPr>
          <a:xfrm>
            <a:off x="0" y="0"/>
            <a:ext cx="12192000" cy="6858000"/>
          </a:xfrm>
          <a:prstGeom prst="rect">
            <a:avLst/>
          </a:prstGeom>
          <a:gradFill flip="none" rotWithShape="1">
            <a:gsLst>
              <a:gs pos="100000">
                <a:srgbClr val="001D3D"/>
              </a:gs>
              <a:gs pos="0">
                <a:srgbClr val="0035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31D1C15C-95B2-CF07-19E3-C18D09526DD1}"/>
              </a:ext>
            </a:extLst>
          </p:cNvPr>
          <p:cNvSpPr/>
          <p:nvPr/>
        </p:nvSpPr>
        <p:spPr>
          <a:xfrm>
            <a:off x="7517331" y="0"/>
            <a:ext cx="4674670" cy="914400"/>
          </a:xfrm>
          <a:prstGeom prst="rect">
            <a:avLst/>
          </a:prstGeom>
          <a:gradFill flip="none" rotWithShape="1">
            <a:gsLst>
              <a:gs pos="50000">
                <a:srgbClr val="00305D"/>
              </a:gs>
              <a:gs pos="100000">
                <a:schemeClr val="tx1">
                  <a:lumMod val="50000"/>
                  <a:lumOff val="50000"/>
                </a:schemeClr>
              </a:gs>
              <a:gs pos="0">
                <a:srgbClr val="002E5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02BC5A9-BDBE-4BD0-0555-800C780A711D}"/>
              </a:ext>
            </a:extLst>
          </p:cNvPr>
          <p:cNvSpPr txBox="1"/>
          <p:nvPr userDrawn="1"/>
        </p:nvSpPr>
        <p:spPr>
          <a:xfrm>
            <a:off x="3191840" y="341039"/>
            <a:ext cx="2167987" cy="500137"/>
          </a:xfrm>
          <a:prstGeom prst="rect">
            <a:avLst/>
          </a:prstGeom>
          <a:noFill/>
        </p:spPr>
        <p:txBody>
          <a:bodyPr wrap="square" rtlCol="0">
            <a:spAutoFit/>
          </a:bodyPr>
          <a:lstStyle/>
          <a:p>
            <a:r>
              <a:rPr lang="mn-MN" sz="650" b="1" dirty="0">
                <a:solidFill>
                  <a:srgbClr val="FFC300"/>
                </a:solidFill>
                <a:latin typeface="Arial" panose="020B0604020202020204" pitchFamily="34" charset="0"/>
                <a:cs typeface="Arial" panose="020B0604020202020204" pitchFamily="34" charset="0"/>
              </a:rPr>
              <a:t>ЗАСГИЙН ГАЗРЫН ХЭРЭГЖҮҮЛЭГЧ АГЕНТЛАГ</a:t>
            </a:r>
          </a:p>
          <a:p>
            <a:pPr algn="just"/>
            <a:r>
              <a:rPr lang="mn-MN" sz="1000" b="1" dirty="0">
                <a:solidFill>
                  <a:srgbClr val="FFFFFF"/>
                </a:solidFill>
                <a:latin typeface="Arial" panose="020B0604020202020204" pitchFamily="34" charset="0"/>
                <a:cs typeface="Arial" panose="020B0604020202020204" pitchFamily="34" charset="0"/>
              </a:rPr>
              <a:t>ГАЗАР ЗОХИОН БАЙГУУЛАЛТ, ГЕОДЕЗИ, ЗУРАГ ЗҮЙН ГАЗАР</a:t>
            </a:r>
            <a:endParaRPr lang="en-US" sz="1000" b="1" dirty="0">
              <a:solidFill>
                <a:srgbClr val="FFFFFF"/>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62B08EC1-271B-83ED-CF64-B32BD1A3F1CA}"/>
              </a:ext>
            </a:extLst>
          </p:cNvPr>
          <p:cNvGrpSpPr/>
          <p:nvPr userDrawn="1"/>
        </p:nvGrpSpPr>
        <p:grpSpPr>
          <a:xfrm>
            <a:off x="2466115" y="75416"/>
            <a:ext cx="731520" cy="731520"/>
            <a:chOff x="3214540" y="1739252"/>
            <a:chExt cx="822960" cy="822960"/>
          </a:xfrm>
        </p:grpSpPr>
        <p:pic>
          <p:nvPicPr>
            <p:cNvPr id="6" name="Picture 5">
              <a:extLst>
                <a:ext uri="{FF2B5EF4-FFF2-40B4-BE49-F238E27FC236}">
                  <a16:creationId xmlns:a16="http://schemas.microsoft.com/office/drawing/2014/main" xmlns="" id="{246954E0-286D-42CB-DBD8-EFA174DFB31B}"/>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7" name="Rectangle 6">
              <a:extLst>
                <a:ext uri="{FF2B5EF4-FFF2-40B4-BE49-F238E27FC236}">
                  <a16:creationId xmlns:a16="http://schemas.microsoft.com/office/drawing/2014/main" xmlns="" id="{1A8E5553-3B6D-931A-8F0D-3DDBDB099C29}"/>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DB9ED931-C996-6DDD-3DF5-0F7430067A4F}"/>
              </a:ext>
            </a:extLst>
          </p:cNvPr>
          <p:cNvSpPr txBox="1"/>
          <p:nvPr userDrawn="1"/>
        </p:nvSpPr>
        <p:spPr>
          <a:xfrm>
            <a:off x="793538" y="421340"/>
            <a:ext cx="2167987" cy="400110"/>
          </a:xfrm>
          <a:prstGeom prst="rect">
            <a:avLst/>
          </a:prstGeom>
          <a:noFill/>
        </p:spPr>
        <p:txBody>
          <a:bodyPr wrap="square" rtlCol="0">
            <a:spAutoFit/>
          </a:bodyPr>
          <a:lstStyle/>
          <a:p>
            <a:r>
              <a:rPr lang="mn-MN" sz="1000" b="1" baseline="0" dirty="0">
                <a:solidFill>
                  <a:srgbClr val="FFFFFF"/>
                </a:solidFill>
                <a:latin typeface="Arial" panose="020B0604020202020204" pitchFamily="34" charset="0"/>
                <a:cs typeface="Arial" panose="020B0604020202020204" pitchFamily="34" charset="0"/>
              </a:rPr>
              <a:t>БАРИЛГА, ХОТ БАЙГУУЛАЛТЫН ЯАМ</a:t>
            </a:r>
            <a:endParaRPr lang="en-US" sz="1000" b="1" dirty="0">
              <a:solidFill>
                <a:srgbClr val="FFFFFF"/>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A56D89E2-2080-185B-5040-BBC01CDB0BB1}"/>
              </a:ext>
            </a:extLst>
          </p:cNvPr>
          <p:cNvGrpSpPr/>
          <p:nvPr userDrawn="1"/>
        </p:nvGrpSpPr>
        <p:grpSpPr>
          <a:xfrm>
            <a:off x="75794" y="60902"/>
            <a:ext cx="731520" cy="731520"/>
            <a:chOff x="3214540" y="1739252"/>
            <a:chExt cx="822960" cy="822960"/>
          </a:xfrm>
        </p:grpSpPr>
        <p:pic>
          <p:nvPicPr>
            <p:cNvPr id="15" name="Picture 14">
              <a:extLst>
                <a:ext uri="{FF2B5EF4-FFF2-40B4-BE49-F238E27FC236}">
                  <a16:creationId xmlns:a16="http://schemas.microsoft.com/office/drawing/2014/main" xmlns="" id="{598D91A2-A1C6-43D1-AD25-7F2C864C4F35}"/>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16" name="Rectangle 15">
              <a:extLst>
                <a:ext uri="{FF2B5EF4-FFF2-40B4-BE49-F238E27FC236}">
                  <a16:creationId xmlns:a16="http://schemas.microsoft.com/office/drawing/2014/main" xmlns="" id="{26F2D6B7-776B-16DD-A7E0-2A897511F07F}"/>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274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ABF871-43F1-04CC-8A57-DCBEE2E91444}"/>
              </a:ext>
            </a:extLst>
          </p:cNvPr>
          <p:cNvSpPr/>
          <p:nvPr/>
        </p:nvSpPr>
        <p:spPr>
          <a:xfrm>
            <a:off x="0" y="0"/>
            <a:ext cx="12192000" cy="6858000"/>
          </a:xfrm>
          <a:prstGeom prst="rect">
            <a:avLst/>
          </a:prstGeom>
          <a:gradFill flip="none" rotWithShape="1">
            <a:gsLst>
              <a:gs pos="100000">
                <a:srgbClr val="001D3D"/>
              </a:gs>
              <a:gs pos="0">
                <a:srgbClr val="0035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4B670AB-F2FE-9855-C25C-A0A7B7E460A3}"/>
              </a:ext>
            </a:extLst>
          </p:cNvPr>
          <p:cNvSpPr/>
          <p:nvPr/>
        </p:nvSpPr>
        <p:spPr>
          <a:xfrm>
            <a:off x="7517331" y="0"/>
            <a:ext cx="4674670" cy="914400"/>
          </a:xfrm>
          <a:prstGeom prst="rect">
            <a:avLst/>
          </a:prstGeom>
          <a:gradFill flip="none" rotWithShape="1">
            <a:gsLst>
              <a:gs pos="50000">
                <a:srgbClr val="00305D"/>
              </a:gs>
              <a:gs pos="100000">
                <a:schemeClr val="tx1">
                  <a:lumMod val="50000"/>
                  <a:lumOff val="50000"/>
                </a:schemeClr>
              </a:gs>
              <a:gs pos="0">
                <a:srgbClr val="002E5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54FD175-B9F1-9772-FDCC-3673B320BEEB}"/>
              </a:ext>
            </a:extLst>
          </p:cNvPr>
          <p:cNvSpPr/>
          <p:nvPr/>
        </p:nvSpPr>
        <p:spPr>
          <a:xfrm>
            <a:off x="7401827" y="4533498"/>
            <a:ext cx="4713170" cy="2233062"/>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6AE74F46-0DA0-61ED-32E8-410A2BE6FE06}"/>
              </a:ext>
            </a:extLst>
          </p:cNvPr>
          <p:cNvSpPr txBox="1"/>
          <p:nvPr userDrawn="1"/>
        </p:nvSpPr>
        <p:spPr>
          <a:xfrm>
            <a:off x="3191840" y="341039"/>
            <a:ext cx="2167987" cy="500137"/>
          </a:xfrm>
          <a:prstGeom prst="rect">
            <a:avLst/>
          </a:prstGeom>
          <a:noFill/>
        </p:spPr>
        <p:txBody>
          <a:bodyPr wrap="square" rtlCol="0">
            <a:spAutoFit/>
          </a:bodyPr>
          <a:lstStyle/>
          <a:p>
            <a:r>
              <a:rPr lang="mn-MN" sz="650" b="1" dirty="0">
                <a:solidFill>
                  <a:srgbClr val="FFC300"/>
                </a:solidFill>
                <a:latin typeface="Arial" panose="020B0604020202020204" pitchFamily="34" charset="0"/>
                <a:cs typeface="Arial" panose="020B0604020202020204" pitchFamily="34" charset="0"/>
              </a:rPr>
              <a:t>ЗАСГИЙН ГАЗРЫН ХЭРЭГЖҮҮЛЭГЧ АГЕНТЛАГ</a:t>
            </a:r>
          </a:p>
          <a:p>
            <a:pPr algn="just"/>
            <a:r>
              <a:rPr lang="mn-MN" sz="1000" b="1" dirty="0">
                <a:solidFill>
                  <a:srgbClr val="FFFFFF"/>
                </a:solidFill>
                <a:latin typeface="Arial" panose="020B0604020202020204" pitchFamily="34" charset="0"/>
                <a:cs typeface="Arial" panose="020B0604020202020204" pitchFamily="34" charset="0"/>
              </a:rPr>
              <a:t>ГАЗАР ЗОХИОН БАЙГУУЛАЛТ, ГЕОДЕЗИ, ЗУРАГ ЗҮЙН ГАЗАР</a:t>
            </a:r>
            <a:endParaRPr lang="en-US" sz="1000" b="1" dirty="0">
              <a:solidFill>
                <a:srgbClr val="FFFFF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9395A793-65F0-0C61-C41B-32CDD22FCB53}"/>
              </a:ext>
            </a:extLst>
          </p:cNvPr>
          <p:cNvGrpSpPr/>
          <p:nvPr userDrawn="1"/>
        </p:nvGrpSpPr>
        <p:grpSpPr>
          <a:xfrm>
            <a:off x="2466115" y="75416"/>
            <a:ext cx="731520" cy="731520"/>
            <a:chOff x="3214540" y="1739252"/>
            <a:chExt cx="822960" cy="822960"/>
          </a:xfrm>
        </p:grpSpPr>
        <p:pic>
          <p:nvPicPr>
            <p:cNvPr id="11" name="Picture 10">
              <a:extLst>
                <a:ext uri="{FF2B5EF4-FFF2-40B4-BE49-F238E27FC236}">
                  <a16:creationId xmlns:a16="http://schemas.microsoft.com/office/drawing/2014/main" xmlns="" id="{C55B2D25-28C3-E41A-6E25-65D6FFCD7FF5}"/>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12" name="Rectangle 11">
              <a:extLst>
                <a:ext uri="{FF2B5EF4-FFF2-40B4-BE49-F238E27FC236}">
                  <a16:creationId xmlns:a16="http://schemas.microsoft.com/office/drawing/2014/main" xmlns="" id="{A109778D-9135-DC06-EAA2-83046E1DBA45}"/>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781EE166-B95E-6CC2-3D33-6D1A876F2861}"/>
              </a:ext>
            </a:extLst>
          </p:cNvPr>
          <p:cNvSpPr txBox="1"/>
          <p:nvPr userDrawn="1"/>
        </p:nvSpPr>
        <p:spPr>
          <a:xfrm>
            <a:off x="793538" y="421340"/>
            <a:ext cx="2167987" cy="400110"/>
          </a:xfrm>
          <a:prstGeom prst="rect">
            <a:avLst/>
          </a:prstGeom>
          <a:noFill/>
        </p:spPr>
        <p:txBody>
          <a:bodyPr wrap="square" rtlCol="0">
            <a:spAutoFit/>
          </a:bodyPr>
          <a:lstStyle/>
          <a:p>
            <a:r>
              <a:rPr lang="mn-MN" sz="1000" b="1" baseline="0" dirty="0">
                <a:solidFill>
                  <a:srgbClr val="FFFFFF"/>
                </a:solidFill>
                <a:latin typeface="Arial" panose="020B0604020202020204" pitchFamily="34" charset="0"/>
                <a:cs typeface="Arial" panose="020B0604020202020204" pitchFamily="34" charset="0"/>
              </a:rPr>
              <a:t>БАРИЛГА, ХОТ БАЙГУУЛАЛТЫН ЯАМ</a:t>
            </a:r>
            <a:endParaRPr lang="en-US" sz="1000" b="1" dirty="0">
              <a:solidFill>
                <a:srgbClr val="FFFFFF"/>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145AD2BC-FCD2-C32C-365A-CF320C4D1817}"/>
              </a:ext>
            </a:extLst>
          </p:cNvPr>
          <p:cNvGrpSpPr/>
          <p:nvPr userDrawn="1"/>
        </p:nvGrpSpPr>
        <p:grpSpPr>
          <a:xfrm>
            <a:off x="75794" y="60902"/>
            <a:ext cx="731520" cy="731520"/>
            <a:chOff x="3214540" y="1739252"/>
            <a:chExt cx="822960" cy="822960"/>
          </a:xfrm>
        </p:grpSpPr>
        <p:pic>
          <p:nvPicPr>
            <p:cNvPr id="15" name="Picture 14">
              <a:extLst>
                <a:ext uri="{FF2B5EF4-FFF2-40B4-BE49-F238E27FC236}">
                  <a16:creationId xmlns:a16="http://schemas.microsoft.com/office/drawing/2014/main" xmlns="" id="{E39440E0-6781-3198-B56D-EAA16F656A74}"/>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16" name="Rectangle 15">
              <a:extLst>
                <a:ext uri="{FF2B5EF4-FFF2-40B4-BE49-F238E27FC236}">
                  <a16:creationId xmlns:a16="http://schemas.microsoft.com/office/drawing/2014/main" xmlns="" id="{419BC138-7DEC-D6AC-8E2D-03A0F6659B34}"/>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109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974F543-8863-46AD-A72F-215F91DCAA15}" type="slidenum">
              <a:rPr lang="en-IN" smtClean="0"/>
              <a:t>‹#›</a:t>
            </a:fld>
            <a:endParaRPr lang="en-IN"/>
          </a:p>
        </p:txBody>
      </p:sp>
      <p:sp>
        <p:nvSpPr>
          <p:cNvPr id="6" name="Rectangle 5">
            <a:extLst>
              <a:ext uri="{FF2B5EF4-FFF2-40B4-BE49-F238E27FC236}">
                <a16:creationId xmlns:a16="http://schemas.microsoft.com/office/drawing/2014/main" xmlns="" id="{7A79BEF6-28BE-92A4-A21E-5004330C6E4B}"/>
              </a:ext>
            </a:extLst>
          </p:cNvPr>
          <p:cNvSpPr/>
          <p:nvPr/>
        </p:nvSpPr>
        <p:spPr>
          <a:xfrm>
            <a:off x="0" y="0"/>
            <a:ext cx="12192000" cy="6858000"/>
          </a:xfrm>
          <a:prstGeom prst="rect">
            <a:avLst/>
          </a:prstGeom>
          <a:gradFill flip="none" rotWithShape="1">
            <a:gsLst>
              <a:gs pos="100000">
                <a:srgbClr val="001D3D"/>
              </a:gs>
              <a:gs pos="0">
                <a:srgbClr val="0035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9533E4F-10E1-5890-7725-8B424823F158}"/>
              </a:ext>
            </a:extLst>
          </p:cNvPr>
          <p:cNvSpPr/>
          <p:nvPr/>
        </p:nvSpPr>
        <p:spPr>
          <a:xfrm>
            <a:off x="7517331" y="0"/>
            <a:ext cx="4674670" cy="914400"/>
          </a:xfrm>
          <a:prstGeom prst="rect">
            <a:avLst/>
          </a:prstGeom>
          <a:gradFill flip="none" rotWithShape="1">
            <a:gsLst>
              <a:gs pos="50000">
                <a:srgbClr val="00305D"/>
              </a:gs>
              <a:gs pos="100000">
                <a:schemeClr val="tx1">
                  <a:lumMod val="50000"/>
                  <a:lumOff val="50000"/>
                </a:schemeClr>
              </a:gs>
              <a:gs pos="0">
                <a:srgbClr val="002E5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9D044541-81DD-ADE5-9A5D-4B3287C7DCDC}"/>
              </a:ext>
            </a:extLst>
          </p:cNvPr>
          <p:cNvSpPr txBox="1"/>
          <p:nvPr userDrawn="1"/>
        </p:nvSpPr>
        <p:spPr>
          <a:xfrm>
            <a:off x="3191840" y="341039"/>
            <a:ext cx="2167987" cy="500137"/>
          </a:xfrm>
          <a:prstGeom prst="rect">
            <a:avLst/>
          </a:prstGeom>
          <a:noFill/>
        </p:spPr>
        <p:txBody>
          <a:bodyPr wrap="square" rtlCol="0">
            <a:spAutoFit/>
          </a:bodyPr>
          <a:lstStyle/>
          <a:p>
            <a:r>
              <a:rPr lang="mn-MN" sz="650" b="1" dirty="0">
                <a:solidFill>
                  <a:srgbClr val="FFC300"/>
                </a:solidFill>
                <a:latin typeface="Arial" panose="020B0604020202020204" pitchFamily="34" charset="0"/>
                <a:cs typeface="Arial" panose="020B0604020202020204" pitchFamily="34" charset="0"/>
              </a:rPr>
              <a:t>ЗАСГИЙН ГАЗРЫН ХЭРЭГЖҮҮЛЭГЧ АГЕНТЛАГ</a:t>
            </a:r>
          </a:p>
          <a:p>
            <a:pPr algn="just"/>
            <a:r>
              <a:rPr lang="mn-MN" sz="1000" b="1" dirty="0">
                <a:solidFill>
                  <a:srgbClr val="FFFFFF"/>
                </a:solidFill>
                <a:latin typeface="Arial" panose="020B0604020202020204" pitchFamily="34" charset="0"/>
                <a:cs typeface="Arial" panose="020B0604020202020204" pitchFamily="34" charset="0"/>
              </a:rPr>
              <a:t>ГАЗАР ЗОХИОН БАЙГУУЛАЛТ, ГЕОДЕЗИ, ЗУРАГ ЗҮЙН ГАЗАР</a:t>
            </a:r>
            <a:endParaRPr lang="en-US" sz="1000" b="1" dirty="0">
              <a:solidFill>
                <a:srgbClr val="FFFFFF"/>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BDCDC19C-36EC-DBA7-97C4-3322F2195D1A}"/>
              </a:ext>
            </a:extLst>
          </p:cNvPr>
          <p:cNvGrpSpPr/>
          <p:nvPr userDrawn="1"/>
        </p:nvGrpSpPr>
        <p:grpSpPr>
          <a:xfrm>
            <a:off x="2466115" y="75416"/>
            <a:ext cx="731520" cy="731520"/>
            <a:chOff x="3214540" y="1739252"/>
            <a:chExt cx="822960" cy="822960"/>
          </a:xfrm>
        </p:grpSpPr>
        <p:pic>
          <p:nvPicPr>
            <p:cNvPr id="15" name="Picture 14">
              <a:extLst>
                <a:ext uri="{FF2B5EF4-FFF2-40B4-BE49-F238E27FC236}">
                  <a16:creationId xmlns:a16="http://schemas.microsoft.com/office/drawing/2014/main" xmlns="" id="{ACE0FDC4-C5A2-CF41-7526-D2D0A001C4CC}"/>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16" name="Rectangle 15">
              <a:extLst>
                <a:ext uri="{FF2B5EF4-FFF2-40B4-BE49-F238E27FC236}">
                  <a16:creationId xmlns:a16="http://schemas.microsoft.com/office/drawing/2014/main" xmlns="" id="{B9F84DEE-E73B-1244-5D43-98A8D5242D6E}"/>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xmlns="" id="{5902CFE8-DB7D-3D3E-CFBF-284A0E2510F3}"/>
              </a:ext>
            </a:extLst>
          </p:cNvPr>
          <p:cNvSpPr txBox="1"/>
          <p:nvPr userDrawn="1"/>
        </p:nvSpPr>
        <p:spPr>
          <a:xfrm>
            <a:off x="793538" y="421340"/>
            <a:ext cx="2167987" cy="400110"/>
          </a:xfrm>
          <a:prstGeom prst="rect">
            <a:avLst/>
          </a:prstGeom>
          <a:noFill/>
        </p:spPr>
        <p:txBody>
          <a:bodyPr wrap="square" rtlCol="0">
            <a:spAutoFit/>
          </a:bodyPr>
          <a:lstStyle/>
          <a:p>
            <a:r>
              <a:rPr lang="mn-MN" sz="1000" b="1" baseline="0" dirty="0">
                <a:solidFill>
                  <a:srgbClr val="FFFFFF"/>
                </a:solidFill>
                <a:latin typeface="Arial" panose="020B0604020202020204" pitchFamily="34" charset="0"/>
                <a:cs typeface="Arial" panose="020B0604020202020204" pitchFamily="34" charset="0"/>
              </a:rPr>
              <a:t>БАРИЛГА, ХОТ БАЙГУУЛАЛТЫН ЯАМ</a:t>
            </a:r>
            <a:endParaRPr lang="en-US" sz="1000" b="1" dirty="0">
              <a:solidFill>
                <a:srgbClr val="FFFFFF"/>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xmlns="" id="{9B85C398-9B7A-0AF7-F97E-6884A6DEB8AA}"/>
              </a:ext>
            </a:extLst>
          </p:cNvPr>
          <p:cNvGrpSpPr/>
          <p:nvPr userDrawn="1"/>
        </p:nvGrpSpPr>
        <p:grpSpPr>
          <a:xfrm>
            <a:off x="75794" y="60902"/>
            <a:ext cx="731520" cy="731520"/>
            <a:chOff x="3214540" y="1739252"/>
            <a:chExt cx="822960" cy="822960"/>
          </a:xfrm>
        </p:grpSpPr>
        <p:pic>
          <p:nvPicPr>
            <p:cNvPr id="19" name="Picture 18">
              <a:extLst>
                <a:ext uri="{FF2B5EF4-FFF2-40B4-BE49-F238E27FC236}">
                  <a16:creationId xmlns:a16="http://schemas.microsoft.com/office/drawing/2014/main" xmlns="" id="{02851C5C-45A1-A1B4-3020-B316E1A2351D}"/>
                </a:ext>
              </a:extLst>
            </p:cNvPr>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20" name="Rectangle 19">
              <a:extLst>
                <a:ext uri="{FF2B5EF4-FFF2-40B4-BE49-F238E27FC236}">
                  <a16:creationId xmlns:a16="http://schemas.microsoft.com/office/drawing/2014/main" xmlns="" id="{3954FDF4-D229-0DF8-37F0-6D4219136202}"/>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6369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4BB1E2-F560-B784-7E53-DE5D2DB0B844}"/>
              </a:ext>
            </a:extLst>
          </p:cNvPr>
          <p:cNvSpPr/>
          <p:nvPr userDrawn="1"/>
        </p:nvSpPr>
        <p:spPr>
          <a:xfrm>
            <a:off x="7517331" y="0"/>
            <a:ext cx="4674670" cy="914400"/>
          </a:xfrm>
          <a:prstGeom prst="rect">
            <a:avLst/>
          </a:prstGeom>
          <a:gradFill flip="none" rotWithShape="1">
            <a:gsLst>
              <a:gs pos="50000">
                <a:srgbClr val="00305D"/>
              </a:gs>
              <a:gs pos="100000">
                <a:schemeClr val="tx1">
                  <a:lumMod val="50000"/>
                  <a:lumOff val="50000"/>
                </a:schemeClr>
              </a:gs>
              <a:gs pos="0">
                <a:srgbClr val="002E5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06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3B65EB-5D3B-BF5C-7502-77FF46516DA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FB0454BC-5161-A28C-ECF3-2F419E8BD1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DA39BED-05AD-189B-EEA0-35408647D9EB}"/>
              </a:ext>
            </a:extLst>
          </p:cNvPr>
          <p:cNvSpPr>
            <a:spLocks noGrp="1"/>
          </p:cNvSpPr>
          <p:nvPr>
            <p:ph type="sldNum" sz="quarter" idx="12"/>
          </p:nvPr>
        </p:nvSpPr>
        <p:spPr/>
        <p:txBody>
          <a:bodyPr/>
          <a:lstStyle/>
          <a:p>
            <a:fld id="{E54DFBA5-DCA5-45D1-979B-FC2DDD3CC381}" type="slidenum">
              <a:rPr lang="en-US" smtClean="0"/>
              <a:t>‹#›</a:t>
            </a:fld>
            <a:endParaRPr lang="en-US"/>
          </a:p>
        </p:txBody>
      </p:sp>
      <p:sp>
        <p:nvSpPr>
          <p:cNvPr id="5" name="Rectangle 4">
            <a:extLst>
              <a:ext uri="{FF2B5EF4-FFF2-40B4-BE49-F238E27FC236}">
                <a16:creationId xmlns:a16="http://schemas.microsoft.com/office/drawing/2014/main" xmlns="" id="{112FDE83-54B6-D21D-CF5F-C1B22EF922C1}"/>
              </a:ext>
            </a:extLst>
          </p:cNvPr>
          <p:cNvSpPr/>
          <p:nvPr userDrawn="1"/>
        </p:nvSpPr>
        <p:spPr>
          <a:xfrm>
            <a:off x="7517331" y="0"/>
            <a:ext cx="4674670" cy="914400"/>
          </a:xfrm>
          <a:prstGeom prst="rect">
            <a:avLst/>
          </a:prstGeom>
          <a:gradFill flip="none" rotWithShape="1">
            <a:gsLst>
              <a:gs pos="50000">
                <a:srgbClr val="00305D"/>
              </a:gs>
              <a:gs pos="100000">
                <a:schemeClr val="tx1">
                  <a:lumMod val="50000"/>
                  <a:lumOff val="50000"/>
                </a:schemeClr>
              </a:gs>
              <a:gs pos="0">
                <a:srgbClr val="002E5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52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4C4D15-E0AB-31CF-8CEF-C57F877583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9E5016E-F0FF-85A3-45A2-02F6FE713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4214FB-5734-F166-FF21-F3A22073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DE1FA5C9-A641-5F27-F880-23A4C4FE7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835F18F-8AB0-9EEB-A847-ED6AEF5833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9F539-EBB2-47C3-87FF-12551A658AC3}" type="slidenum">
              <a:rPr lang="en-US" smtClean="0"/>
              <a:t>‹#›</a:t>
            </a:fld>
            <a:endParaRPr lang="en-US"/>
          </a:p>
        </p:txBody>
      </p:sp>
      <p:sp>
        <p:nvSpPr>
          <p:cNvPr id="7" name="Rectangle 6">
            <a:extLst>
              <a:ext uri="{FF2B5EF4-FFF2-40B4-BE49-F238E27FC236}">
                <a16:creationId xmlns:a16="http://schemas.microsoft.com/office/drawing/2014/main" xmlns="" id="{D91A5C62-C6E6-F631-1C4A-EE013378EB00}"/>
              </a:ext>
            </a:extLst>
          </p:cNvPr>
          <p:cNvSpPr/>
          <p:nvPr/>
        </p:nvSpPr>
        <p:spPr>
          <a:xfrm>
            <a:off x="0" y="0"/>
            <a:ext cx="12192000" cy="6858000"/>
          </a:xfrm>
          <a:prstGeom prst="rect">
            <a:avLst/>
          </a:prstGeom>
          <a:gradFill flip="none" rotWithShape="1">
            <a:gsLst>
              <a:gs pos="100000">
                <a:srgbClr val="001D3D"/>
              </a:gs>
              <a:gs pos="0">
                <a:srgbClr val="0035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C5857BE-65D3-4F16-EAF1-A1FDBAFA063C}"/>
              </a:ext>
            </a:extLst>
          </p:cNvPr>
          <p:cNvSpPr/>
          <p:nvPr/>
        </p:nvSpPr>
        <p:spPr>
          <a:xfrm>
            <a:off x="-1" y="2435192"/>
            <a:ext cx="12192000" cy="4422808"/>
          </a:xfrm>
          <a:prstGeom prst="rect">
            <a:avLst/>
          </a:prstGeom>
          <a:blipFill dpi="0" rotWithShape="1">
            <a:blip r:embed="rId11">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6CC0C467-5897-EBEC-AF87-F507C2F3A78E}"/>
              </a:ext>
            </a:extLst>
          </p:cNvPr>
          <p:cNvSpPr txBox="1"/>
          <p:nvPr userDrawn="1"/>
        </p:nvSpPr>
        <p:spPr>
          <a:xfrm>
            <a:off x="3191840" y="341039"/>
            <a:ext cx="2167987" cy="500137"/>
          </a:xfrm>
          <a:prstGeom prst="rect">
            <a:avLst/>
          </a:prstGeom>
          <a:noFill/>
        </p:spPr>
        <p:txBody>
          <a:bodyPr wrap="square" rtlCol="0">
            <a:spAutoFit/>
          </a:bodyPr>
          <a:lstStyle/>
          <a:p>
            <a:r>
              <a:rPr lang="mn-MN" sz="650" b="1" dirty="0">
                <a:solidFill>
                  <a:srgbClr val="FFC300"/>
                </a:solidFill>
                <a:latin typeface="Arial" panose="020B0604020202020204" pitchFamily="34" charset="0"/>
                <a:cs typeface="Arial" panose="020B0604020202020204" pitchFamily="34" charset="0"/>
              </a:rPr>
              <a:t>ЗАСГИЙН ГАЗРЫН ХЭРЭГЖҮҮЛЭГЧ АГЕНТЛАГ</a:t>
            </a:r>
          </a:p>
          <a:p>
            <a:pPr algn="just"/>
            <a:r>
              <a:rPr lang="mn-MN" sz="1000" b="1" dirty="0">
                <a:solidFill>
                  <a:srgbClr val="FFFFFF"/>
                </a:solidFill>
                <a:latin typeface="Arial" panose="020B0604020202020204" pitchFamily="34" charset="0"/>
                <a:cs typeface="Arial" panose="020B0604020202020204" pitchFamily="34" charset="0"/>
              </a:rPr>
              <a:t>ГАЗАР ЗОХИОН БАЙГУУЛАЛТ, ГЕОДЕЗИ, ЗУРАГ ЗҮЙН ГАЗАР</a:t>
            </a:r>
            <a:endParaRPr lang="en-US" sz="1000" b="1" dirty="0">
              <a:solidFill>
                <a:srgbClr val="FFFFFF"/>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xmlns="" id="{C46FD3C9-0A29-FC52-9C2B-2A7CF3350482}"/>
              </a:ext>
            </a:extLst>
          </p:cNvPr>
          <p:cNvGrpSpPr/>
          <p:nvPr userDrawn="1"/>
        </p:nvGrpSpPr>
        <p:grpSpPr>
          <a:xfrm>
            <a:off x="2466115" y="75416"/>
            <a:ext cx="731520" cy="731520"/>
            <a:chOff x="3214540" y="1739252"/>
            <a:chExt cx="822960" cy="822960"/>
          </a:xfrm>
        </p:grpSpPr>
        <p:pic>
          <p:nvPicPr>
            <p:cNvPr id="15" name="Picture 14">
              <a:extLst>
                <a:ext uri="{FF2B5EF4-FFF2-40B4-BE49-F238E27FC236}">
                  <a16:creationId xmlns:a16="http://schemas.microsoft.com/office/drawing/2014/main" xmlns="" id="{1EA9A9FD-6ECD-F7D4-8A58-865BE274D4D5}"/>
                </a:ext>
              </a:extLst>
            </p:cNvPr>
            <p:cNvPicPr>
              <a:picLocks noChangeAspect="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16" name="Rectangle 15">
              <a:extLst>
                <a:ext uri="{FF2B5EF4-FFF2-40B4-BE49-F238E27FC236}">
                  <a16:creationId xmlns:a16="http://schemas.microsoft.com/office/drawing/2014/main" xmlns="" id="{2ADFC0E8-2A27-BF2B-CF73-47A4F5B37C52}"/>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xmlns="" id="{ED471725-4DAE-896E-5BF9-644E79063DB6}"/>
              </a:ext>
            </a:extLst>
          </p:cNvPr>
          <p:cNvSpPr txBox="1"/>
          <p:nvPr userDrawn="1"/>
        </p:nvSpPr>
        <p:spPr>
          <a:xfrm>
            <a:off x="793538" y="421340"/>
            <a:ext cx="2167987" cy="400110"/>
          </a:xfrm>
          <a:prstGeom prst="rect">
            <a:avLst/>
          </a:prstGeom>
          <a:noFill/>
        </p:spPr>
        <p:txBody>
          <a:bodyPr wrap="square" rtlCol="0">
            <a:spAutoFit/>
          </a:bodyPr>
          <a:lstStyle/>
          <a:p>
            <a:r>
              <a:rPr lang="mn-MN" sz="1000" b="1" baseline="0" dirty="0">
                <a:solidFill>
                  <a:srgbClr val="FFFFFF"/>
                </a:solidFill>
                <a:latin typeface="Arial" panose="020B0604020202020204" pitchFamily="34" charset="0"/>
                <a:cs typeface="Arial" panose="020B0604020202020204" pitchFamily="34" charset="0"/>
              </a:rPr>
              <a:t>БАРИЛГА, ХОТ БАЙГУУЛАЛТЫН ЯАМ</a:t>
            </a:r>
            <a:endParaRPr lang="en-US" sz="1000" b="1" dirty="0">
              <a:solidFill>
                <a:srgbClr val="FFFFFF"/>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xmlns="" id="{40EB7C73-7F7B-70F4-0309-DC7646AEB7B9}"/>
              </a:ext>
            </a:extLst>
          </p:cNvPr>
          <p:cNvGrpSpPr/>
          <p:nvPr userDrawn="1"/>
        </p:nvGrpSpPr>
        <p:grpSpPr>
          <a:xfrm>
            <a:off x="75794" y="60902"/>
            <a:ext cx="731520" cy="731520"/>
            <a:chOff x="3214540" y="1739252"/>
            <a:chExt cx="822960" cy="822960"/>
          </a:xfrm>
        </p:grpSpPr>
        <p:pic>
          <p:nvPicPr>
            <p:cNvPr id="19" name="Picture 18">
              <a:extLst>
                <a:ext uri="{FF2B5EF4-FFF2-40B4-BE49-F238E27FC236}">
                  <a16:creationId xmlns:a16="http://schemas.microsoft.com/office/drawing/2014/main" xmlns="" id="{EF2BE11C-A1D3-E19E-AC18-00BF13AC3588}"/>
                </a:ext>
              </a:extLst>
            </p:cNvPr>
            <p:cNvPicPr>
              <a:picLocks noChangeAspect="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20" name="Rectangle 19">
              <a:extLst>
                <a:ext uri="{FF2B5EF4-FFF2-40B4-BE49-F238E27FC236}">
                  <a16:creationId xmlns:a16="http://schemas.microsoft.com/office/drawing/2014/main" xmlns="" id="{A8E5E433-6E23-B1EA-09C0-7C162F96A365}"/>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430117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8.svg"/><Relationship Id="rId5" Type="http://schemas.openxmlformats.org/officeDocument/2006/relationships/image" Target="../media/image48.png"/><Relationship Id="rId10" Type="http://schemas.openxmlformats.org/officeDocument/2006/relationships/image" Target="../media/image72.svg"/><Relationship Id="rId4" Type="http://schemas.openxmlformats.org/officeDocument/2006/relationships/image" Target="../media/image20.sv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76.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70.svg"/><Relationship Id="rId11" Type="http://schemas.openxmlformats.org/officeDocument/2006/relationships/image" Target="../media/image55.png"/><Relationship Id="rId5" Type="http://schemas.openxmlformats.org/officeDocument/2006/relationships/image" Target="../media/image52.png"/><Relationship Id="rId10" Type="http://schemas.openxmlformats.org/officeDocument/2006/relationships/image" Target="../media/image74.svg"/><Relationship Id="rId4" Type="http://schemas.openxmlformats.org/officeDocument/2006/relationships/image" Target="../media/image26.sv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80.svg"/><Relationship Id="rId5" Type="http://schemas.openxmlformats.org/officeDocument/2006/relationships/image" Target="../media/image57.png"/><Relationship Id="rId4" Type="http://schemas.openxmlformats.org/officeDocument/2006/relationships/image" Target="../media/image78.sv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84.sv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89.svg"/><Relationship Id="rId18" Type="http://schemas.openxmlformats.org/officeDocument/2006/relationships/image" Target="../media/image70.png"/><Relationship Id="rId3" Type="http://schemas.openxmlformats.org/officeDocument/2006/relationships/image" Target="../media/image63.png"/><Relationship Id="rId21" Type="http://schemas.openxmlformats.org/officeDocument/2006/relationships/image" Target="../media/image91.svg"/><Relationship Id="rId7" Type="http://schemas.openxmlformats.org/officeDocument/2006/relationships/image" Target="../media/image74.svg"/><Relationship Id="rId12" Type="http://schemas.openxmlformats.org/officeDocument/2006/relationships/image" Target="../media/image67.png"/><Relationship Id="rId17" Type="http://schemas.openxmlformats.org/officeDocument/2006/relationships/image" Target="../media/image14.svg"/><Relationship Id="rId2" Type="http://schemas.openxmlformats.org/officeDocument/2006/relationships/notesSlide" Target="../notesSlides/notesSlide14.xml"/><Relationship Id="rId16" Type="http://schemas.openxmlformats.org/officeDocument/2006/relationships/image" Target="../media/image69.png"/><Relationship Id="rId20" Type="http://schemas.openxmlformats.org/officeDocument/2006/relationships/image" Target="../media/image71.png"/><Relationship Id="rId1" Type="http://schemas.openxmlformats.org/officeDocument/2006/relationships/slideLayout" Target="../slideLayouts/slideLayout9.xml"/><Relationship Id="rId6" Type="http://schemas.openxmlformats.org/officeDocument/2006/relationships/image" Target="../media/image64.png"/><Relationship Id="rId11" Type="http://schemas.openxmlformats.org/officeDocument/2006/relationships/image" Target="../media/image87.svg"/><Relationship Id="rId5" Type="http://schemas.openxmlformats.org/officeDocument/2006/relationships/chart" Target="../charts/chart3.xml"/><Relationship Id="rId15" Type="http://schemas.openxmlformats.org/officeDocument/2006/relationships/image" Target="../media/image68.svg"/><Relationship Id="rId10" Type="http://schemas.openxmlformats.org/officeDocument/2006/relationships/image" Target="../media/image66.png"/><Relationship Id="rId19" Type="http://schemas.openxmlformats.org/officeDocument/2006/relationships/image" Target="../media/image18.svg"/><Relationship Id="rId4" Type="http://schemas.openxmlformats.org/officeDocument/2006/relationships/chart" Target="../charts/chart2.xml"/><Relationship Id="rId9" Type="http://schemas.openxmlformats.org/officeDocument/2006/relationships/image" Target="../media/image26.svg"/><Relationship Id="rId1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93.svg"/></Relationships>
</file>

<file path=ppt/slides/_rels/slide1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28.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26.svg"/><Relationship Id="rId1" Type="http://schemas.openxmlformats.org/officeDocument/2006/relationships/slideLayout" Target="../slideLayouts/slideLayout9.xml"/><Relationship Id="rId6" Type="http://schemas.openxmlformats.org/officeDocument/2006/relationships/image" Target="../media/image16.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2.png"/><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18.png"/><Relationship Id="rId10" Type="http://schemas.openxmlformats.org/officeDocument/2006/relationships/image" Target="../media/image20.svg"/><Relationship Id="rId4" Type="http://schemas.openxmlformats.org/officeDocument/2006/relationships/image" Target="../media/image30.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chart" Target="../charts/chart1.xml"/><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8.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8.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26.svg"/><Relationship Id="rId4" Type="http://schemas.openxmlformats.org/officeDocument/2006/relationships/image" Target="../media/image34.sv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0.svg"/><Relationship Id="rId5" Type="http://schemas.openxmlformats.org/officeDocument/2006/relationships/image" Target="../media/image27.png"/><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50.sv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44.svg"/><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image" Target="../media/image34.png"/><Relationship Id="rId21" Type="http://schemas.openxmlformats.org/officeDocument/2006/relationships/image" Target="../media/image62.svg"/><Relationship Id="rId7" Type="http://schemas.openxmlformats.org/officeDocument/2006/relationships/image" Target="../media/image36.png"/><Relationship Id="rId12" Type="http://schemas.openxmlformats.org/officeDocument/2006/relationships/image" Target="../media/image58.svg"/><Relationship Id="rId17"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41.png"/><Relationship Id="rId20" Type="http://schemas.openxmlformats.org/officeDocument/2006/relationships/image" Target="../media/image44.png"/><Relationship Id="rId1" Type="http://schemas.openxmlformats.org/officeDocument/2006/relationships/slideLayout" Target="../slideLayouts/slideLayout9.xml"/><Relationship Id="rId6" Type="http://schemas.openxmlformats.org/officeDocument/2006/relationships/image" Target="../media/image14.svg"/><Relationship Id="rId11" Type="http://schemas.openxmlformats.org/officeDocument/2006/relationships/image" Target="../media/image38.png"/><Relationship Id="rId5" Type="http://schemas.openxmlformats.org/officeDocument/2006/relationships/image" Target="../media/image35.png"/><Relationship Id="rId15" Type="http://schemas.openxmlformats.org/officeDocument/2006/relationships/image" Target="../media/image40.png"/><Relationship Id="rId23" Type="http://schemas.openxmlformats.org/officeDocument/2006/relationships/image" Target="../media/image64.svg"/><Relationship Id="rId10" Type="http://schemas.openxmlformats.org/officeDocument/2006/relationships/image" Target="../media/image56.svg"/><Relationship Id="rId19" Type="http://schemas.openxmlformats.org/officeDocument/2006/relationships/image" Target="../media/image60.svg"/><Relationship Id="rId4" Type="http://schemas.openxmlformats.org/officeDocument/2006/relationships/image" Target="../media/image52.svg"/><Relationship Id="rId9" Type="http://schemas.openxmlformats.org/officeDocument/2006/relationships/image" Target="../media/image37.png"/><Relationship Id="rId14" Type="http://schemas.openxmlformats.org/officeDocument/2006/relationships/image" Target="../media/image26.svg"/><Relationship Id="rId22"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0852E9B-2B3D-4F33-A610-272676665BA7}"/>
              </a:ext>
            </a:extLst>
          </p:cNvPr>
          <p:cNvSpPr txBox="1"/>
          <p:nvPr/>
        </p:nvSpPr>
        <p:spPr>
          <a:xfrm>
            <a:off x="3451969" y="6303273"/>
            <a:ext cx="5288058"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2000" b="1" dirty="0">
                <a:solidFill>
                  <a:srgbClr val="FFFFFF"/>
                </a:solidFill>
                <a:latin typeface="Arial" panose="020B0604020202020204" pitchFamily="34" charset="0"/>
                <a:cs typeface="Arial" panose="020B0604020202020204" pitchFamily="34" charset="0"/>
              </a:rPr>
              <a:t>2023 он</a:t>
            </a:r>
            <a:endParaRPr kumimoji="0" lang="mn-MN"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Title 1">
            <a:extLst>
              <a:ext uri="{FF2B5EF4-FFF2-40B4-BE49-F238E27FC236}">
                <a16:creationId xmlns:a16="http://schemas.microsoft.com/office/drawing/2014/main" xmlns="" id="{76D26802-64FA-4DA3-9F9F-0871CB0F1331}"/>
              </a:ext>
            </a:extLst>
          </p:cNvPr>
          <p:cNvSpPr txBox="1">
            <a:spLocks/>
          </p:cNvSpPr>
          <p:nvPr/>
        </p:nvSpPr>
        <p:spPr>
          <a:xfrm>
            <a:off x="1966015" y="2776207"/>
            <a:ext cx="8259967" cy="839090"/>
          </a:xfrm>
          <a:prstGeom prst="rect">
            <a:avLst/>
          </a:prstGeom>
          <a:noFill/>
          <a:ln>
            <a:noFill/>
          </a:ln>
        </p:spPr>
        <p:txBody>
          <a:bodyPr spcFirstLastPara="1" wrap="square" lIns="0" tIns="0" rIns="0" bIns="0" anchor="b" anchorCtr="0">
            <a:normAutofit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3F3F3F"/>
              </a:buClr>
              <a:buSzPts val="6000"/>
              <a:buFont typeface="Quattrocento Sans"/>
              <a:buNone/>
              <a:defRPr sz="6000" b="1" i="0" u="none" strike="noStrike" cap="none">
                <a:solidFill>
                  <a:srgbClr val="3F3F3F"/>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r>
              <a:rPr lang="mn-MN" sz="3200" cap="all"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ГАЗРЫН БАГЦ ХУУЛИЙН ТӨСЛҮҮДИЙН ТОВЧ ТАНИЛЦУУЛГА</a:t>
            </a:r>
            <a:endParaRPr kumimoji="0" lang="mn-MN" sz="32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Quattrocento Sans"/>
            </a:endParaRPr>
          </a:p>
        </p:txBody>
      </p:sp>
      <p:cxnSp>
        <p:nvCxnSpPr>
          <p:cNvPr id="18" name="Google Shape;272;p1">
            <a:extLst>
              <a:ext uri="{FF2B5EF4-FFF2-40B4-BE49-F238E27FC236}">
                <a16:creationId xmlns:a16="http://schemas.microsoft.com/office/drawing/2014/main" xmlns="" id="{5C441259-C360-4A83-8B90-C61FBC8BF0D7}"/>
              </a:ext>
            </a:extLst>
          </p:cNvPr>
          <p:cNvCxnSpPr>
            <a:cxnSpLocks/>
          </p:cNvCxnSpPr>
          <p:nvPr/>
        </p:nvCxnSpPr>
        <p:spPr>
          <a:xfrm>
            <a:off x="2194560" y="3822367"/>
            <a:ext cx="7835705" cy="0"/>
          </a:xfrm>
          <a:prstGeom prst="straightConnector1">
            <a:avLst/>
          </a:prstGeom>
          <a:ln w="57150">
            <a:solidFill>
              <a:schemeClr val="accent4">
                <a:lumMod val="60000"/>
                <a:lumOff val="40000"/>
              </a:schemeClr>
            </a:solidFill>
            <a:headEnd type="none" w="sm" len="sm"/>
            <a:tailEnd type="none" w="sm" len="sm"/>
          </a:ln>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pic>
        <p:nvPicPr>
          <p:cNvPr id="11" name="Picture 10">
            <a:extLst>
              <a:ext uri="{FF2B5EF4-FFF2-40B4-BE49-F238E27FC236}">
                <a16:creationId xmlns:a16="http://schemas.microsoft.com/office/drawing/2014/main" xmlns="" id="{BE2D58B9-DFDB-4A46-B556-BA0873FFC8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6214"/>
          <a:stretch/>
        </p:blipFill>
        <p:spPr>
          <a:xfrm>
            <a:off x="5392719" y="1033321"/>
            <a:ext cx="1406562" cy="1334707"/>
          </a:xfrm>
          <a:prstGeom prst="rect">
            <a:avLst/>
          </a:prstGeom>
        </p:spPr>
      </p:pic>
      <p:grpSp>
        <p:nvGrpSpPr>
          <p:cNvPr id="5" name="Group 4">
            <a:extLst>
              <a:ext uri="{FF2B5EF4-FFF2-40B4-BE49-F238E27FC236}">
                <a16:creationId xmlns:a16="http://schemas.microsoft.com/office/drawing/2014/main" xmlns="" id="{A50B9CC3-351A-D82B-D608-77E4E92AA120}"/>
              </a:ext>
            </a:extLst>
          </p:cNvPr>
          <p:cNvGrpSpPr/>
          <p:nvPr/>
        </p:nvGrpSpPr>
        <p:grpSpPr>
          <a:xfrm>
            <a:off x="2727000" y="4018611"/>
            <a:ext cx="6737996" cy="1983999"/>
            <a:chOff x="2727000" y="4018611"/>
            <a:chExt cx="6737996" cy="1983999"/>
          </a:xfrm>
        </p:grpSpPr>
        <p:sp>
          <p:nvSpPr>
            <p:cNvPr id="7" name="Rectangle 6">
              <a:extLst>
                <a:ext uri="{FF2B5EF4-FFF2-40B4-BE49-F238E27FC236}">
                  <a16:creationId xmlns:a16="http://schemas.microsoft.com/office/drawing/2014/main" xmlns="" id="{C5F7B921-8978-2045-84E0-C262F564A0DF}"/>
                </a:ext>
              </a:extLst>
            </p:cNvPr>
            <p:cNvSpPr/>
            <p:nvPr/>
          </p:nvSpPr>
          <p:spPr>
            <a:xfrm>
              <a:off x="2727000" y="4018611"/>
              <a:ext cx="6737996" cy="1983999"/>
            </a:xfrm>
            <a:prstGeom prst="rect">
              <a:avLst/>
            </a:prstGeom>
            <a:noFill/>
            <a:ln>
              <a:solidFill>
                <a:schemeClr val="bg1"/>
              </a:solidFill>
            </a:ln>
          </p:spPr>
        </p:sp>
        <p:sp>
          <p:nvSpPr>
            <p:cNvPr id="8" name="Freeform: Shape 7">
              <a:extLst>
                <a:ext uri="{FF2B5EF4-FFF2-40B4-BE49-F238E27FC236}">
                  <a16:creationId xmlns:a16="http://schemas.microsoft.com/office/drawing/2014/main" xmlns="" id="{FEC74A99-1FEB-5EC7-D5F9-390AEC9BC6A1}"/>
                </a:ext>
              </a:extLst>
            </p:cNvPr>
            <p:cNvSpPr/>
            <p:nvPr/>
          </p:nvSpPr>
          <p:spPr>
            <a:xfrm>
              <a:off x="2727000" y="4064530"/>
              <a:ext cx="6737996" cy="336960"/>
            </a:xfrm>
            <a:custGeom>
              <a:avLst/>
              <a:gdLst>
                <a:gd name="connsiteX0" fmla="*/ 0 w 6737996"/>
                <a:gd name="connsiteY0" fmla="*/ 56161 h 336960"/>
                <a:gd name="connsiteX1" fmla="*/ 56161 w 6737996"/>
                <a:gd name="connsiteY1" fmla="*/ 0 h 336960"/>
                <a:gd name="connsiteX2" fmla="*/ 6681835 w 6737996"/>
                <a:gd name="connsiteY2" fmla="*/ 0 h 336960"/>
                <a:gd name="connsiteX3" fmla="*/ 6737996 w 6737996"/>
                <a:gd name="connsiteY3" fmla="*/ 56161 h 336960"/>
                <a:gd name="connsiteX4" fmla="*/ 6737996 w 6737996"/>
                <a:gd name="connsiteY4" fmla="*/ 280799 h 336960"/>
                <a:gd name="connsiteX5" fmla="*/ 6681835 w 6737996"/>
                <a:gd name="connsiteY5" fmla="*/ 336960 h 336960"/>
                <a:gd name="connsiteX6" fmla="*/ 56161 w 6737996"/>
                <a:gd name="connsiteY6" fmla="*/ 336960 h 336960"/>
                <a:gd name="connsiteX7" fmla="*/ 0 w 6737996"/>
                <a:gd name="connsiteY7" fmla="*/ 280799 h 336960"/>
                <a:gd name="connsiteX8" fmla="*/ 0 w 6737996"/>
                <a:gd name="connsiteY8" fmla="*/ 56161 h 3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7996" h="336960">
                  <a:moveTo>
                    <a:pt x="0" y="56161"/>
                  </a:moveTo>
                  <a:cubicBezTo>
                    <a:pt x="0" y="25144"/>
                    <a:pt x="25144" y="0"/>
                    <a:pt x="56161" y="0"/>
                  </a:cubicBezTo>
                  <a:lnTo>
                    <a:pt x="6681835" y="0"/>
                  </a:lnTo>
                  <a:cubicBezTo>
                    <a:pt x="6712852" y="0"/>
                    <a:pt x="6737996" y="25144"/>
                    <a:pt x="6737996" y="56161"/>
                  </a:cubicBezTo>
                  <a:lnTo>
                    <a:pt x="6737996" y="280799"/>
                  </a:lnTo>
                  <a:cubicBezTo>
                    <a:pt x="6737996" y="311816"/>
                    <a:pt x="6712852" y="336960"/>
                    <a:pt x="6681835" y="336960"/>
                  </a:cubicBezTo>
                  <a:lnTo>
                    <a:pt x="56161" y="336960"/>
                  </a:lnTo>
                  <a:cubicBezTo>
                    <a:pt x="25144" y="336960"/>
                    <a:pt x="0" y="311816"/>
                    <a:pt x="0" y="280799"/>
                  </a:cubicBezTo>
                  <a:lnTo>
                    <a:pt x="0" y="56161"/>
                  </a:lnTo>
                  <a:close/>
                </a:path>
              </a:pathLst>
            </a:custGeom>
            <a:solidFill>
              <a:srgbClr val="00206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169" tIns="62169" rIns="62169" bIns="62169" numCol="1" spcCol="1270" anchor="ctr" anchorCtr="0">
              <a:noAutofit/>
            </a:bodyPr>
            <a:lstStyle/>
            <a:p>
              <a:pPr marL="0" lvl="0" indent="0" algn="l"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1.ГАЗРЫН ЕРӨНХИЙ ХУУЛЬ</a:t>
              </a:r>
              <a:endParaRPr lang="en-US" sz="1200" b="1" kern="1200" dirty="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xmlns="" id="{8EE46EAA-27CA-C83B-3B10-3E0FB253E561}"/>
                </a:ext>
              </a:extLst>
            </p:cNvPr>
            <p:cNvSpPr/>
            <p:nvPr/>
          </p:nvSpPr>
          <p:spPr>
            <a:xfrm>
              <a:off x="2727000" y="4453330"/>
              <a:ext cx="6737996" cy="336960"/>
            </a:xfrm>
            <a:custGeom>
              <a:avLst/>
              <a:gdLst>
                <a:gd name="connsiteX0" fmla="*/ 0 w 6737996"/>
                <a:gd name="connsiteY0" fmla="*/ 56161 h 336960"/>
                <a:gd name="connsiteX1" fmla="*/ 56161 w 6737996"/>
                <a:gd name="connsiteY1" fmla="*/ 0 h 336960"/>
                <a:gd name="connsiteX2" fmla="*/ 6681835 w 6737996"/>
                <a:gd name="connsiteY2" fmla="*/ 0 h 336960"/>
                <a:gd name="connsiteX3" fmla="*/ 6737996 w 6737996"/>
                <a:gd name="connsiteY3" fmla="*/ 56161 h 336960"/>
                <a:gd name="connsiteX4" fmla="*/ 6737996 w 6737996"/>
                <a:gd name="connsiteY4" fmla="*/ 280799 h 336960"/>
                <a:gd name="connsiteX5" fmla="*/ 6681835 w 6737996"/>
                <a:gd name="connsiteY5" fmla="*/ 336960 h 336960"/>
                <a:gd name="connsiteX6" fmla="*/ 56161 w 6737996"/>
                <a:gd name="connsiteY6" fmla="*/ 336960 h 336960"/>
                <a:gd name="connsiteX7" fmla="*/ 0 w 6737996"/>
                <a:gd name="connsiteY7" fmla="*/ 280799 h 336960"/>
                <a:gd name="connsiteX8" fmla="*/ 0 w 6737996"/>
                <a:gd name="connsiteY8" fmla="*/ 56161 h 3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7996" h="336960">
                  <a:moveTo>
                    <a:pt x="0" y="56161"/>
                  </a:moveTo>
                  <a:cubicBezTo>
                    <a:pt x="0" y="25144"/>
                    <a:pt x="25144" y="0"/>
                    <a:pt x="56161" y="0"/>
                  </a:cubicBezTo>
                  <a:lnTo>
                    <a:pt x="6681835" y="0"/>
                  </a:lnTo>
                  <a:cubicBezTo>
                    <a:pt x="6712852" y="0"/>
                    <a:pt x="6737996" y="25144"/>
                    <a:pt x="6737996" y="56161"/>
                  </a:cubicBezTo>
                  <a:lnTo>
                    <a:pt x="6737996" y="280799"/>
                  </a:lnTo>
                  <a:cubicBezTo>
                    <a:pt x="6737996" y="311816"/>
                    <a:pt x="6712852" y="336960"/>
                    <a:pt x="6681835" y="336960"/>
                  </a:cubicBezTo>
                  <a:lnTo>
                    <a:pt x="56161" y="336960"/>
                  </a:lnTo>
                  <a:cubicBezTo>
                    <a:pt x="25144" y="336960"/>
                    <a:pt x="0" y="311816"/>
                    <a:pt x="0" y="280799"/>
                  </a:cubicBezTo>
                  <a:lnTo>
                    <a:pt x="0" y="56161"/>
                  </a:lnTo>
                  <a:close/>
                </a:path>
              </a:pathLst>
            </a:custGeom>
            <a:solidFill>
              <a:srgbClr val="00206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169" tIns="62169" rIns="62169" bIns="62169" numCol="1" spcCol="1270" anchor="ctr" anchorCtr="0">
              <a:noAutofit/>
            </a:bodyPr>
            <a:lstStyle/>
            <a:p>
              <a:pPr marL="0" lvl="0" indent="0" algn="l"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2.НИЙГМИЙН ЗАЙЛШГҮЙ ХЭРЭГЦЭЭГ ҮНДЭСЛЭН ГАЗАР ЧӨЛӨӨЛӨХ ТУХАЙ ХУУЛЬ</a:t>
              </a:r>
              <a:endParaRPr lang="en-US" sz="1200" b="1"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xmlns="" id="{BC32DF8E-3AAE-C81E-2270-43F02138D5B4}"/>
                </a:ext>
              </a:extLst>
            </p:cNvPr>
            <p:cNvSpPr/>
            <p:nvPr/>
          </p:nvSpPr>
          <p:spPr>
            <a:xfrm>
              <a:off x="2727000" y="4842130"/>
              <a:ext cx="6737996" cy="336960"/>
            </a:xfrm>
            <a:custGeom>
              <a:avLst/>
              <a:gdLst>
                <a:gd name="connsiteX0" fmla="*/ 0 w 6737996"/>
                <a:gd name="connsiteY0" fmla="*/ 56161 h 336960"/>
                <a:gd name="connsiteX1" fmla="*/ 56161 w 6737996"/>
                <a:gd name="connsiteY1" fmla="*/ 0 h 336960"/>
                <a:gd name="connsiteX2" fmla="*/ 6681835 w 6737996"/>
                <a:gd name="connsiteY2" fmla="*/ 0 h 336960"/>
                <a:gd name="connsiteX3" fmla="*/ 6737996 w 6737996"/>
                <a:gd name="connsiteY3" fmla="*/ 56161 h 336960"/>
                <a:gd name="connsiteX4" fmla="*/ 6737996 w 6737996"/>
                <a:gd name="connsiteY4" fmla="*/ 280799 h 336960"/>
                <a:gd name="connsiteX5" fmla="*/ 6681835 w 6737996"/>
                <a:gd name="connsiteY5" fmla="*/ 336960 h 336960"/>
                <a:gd name="connsiteX6" fmla="*/ 56161 w 6737996"/>
                <a:gd name="connsiteY6" fmla="*/ 336960 h 336960"/>
                <a:gd name="connsiteX7" fmla="*/ 0 w 6737996"/>
                <a:gd name="connsiteY7" fmla="*/ 280799 h 336960"/>
                <a:gd name="connsiteX8" fmla="*/ 0 w 6737996"/>
                <a:gd name="connsiteY8" fmla="*/ 56161 h 3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7996" h="336960">
                  <a:moveTo>
                    <a:pt x="0" y="56161"/>
                  </a:moveTo>
                  <a:cubicBezTo>
                    <a:pt x="0" y="25144"/>
                    <a:pt x="25144" y="0"/>
                    <a:pt x="56161" y="0"/>
                  </a:cubicBezTo>
                  <a:lnTo>
                    <a:pt x="6681835" y="0"/>
                  </a:lnTo>
                  <a:cubicBezTo>
                    <a:pt x="6712852" y="0"/>
                    <a:pt x="6737996" y="25144"/>
                    <a:pt x="6737996" y="56161"/>
                  </a:cubicBezTo>
                  <a:lnTo>
                    <a:pt x="6737996" y="280799"/>
                  </a:lnTo>
                  <a:cubicBezTo>
                    <a:pt x="6737996" y="311816"/>
                    <a:pt x="6712852" y="336960"/>
                    <a:pt x="6681835" y="336960"/>
                  </a:cubicBezTo>
                  <a:lnTo>
                    <a:pt x="56161" y="336960"/>
                  </a:lnTo>
                  <a:cubicBezTo>
                    <a:pt x="25144" y="336960"/>
                    <a:pt x="0" y="311816"/>
                    <a:pt x="0" y="280799"/>
                  </a:cubicBezTo>
                  <a:lnTo>
                    <a:pt x="0" y="56161"/>
                  </a:lnTo>
                  <a:close/>
                </a:path>
              </a:pathLst>
            </a:custGeom>
            <a:solidFill>
              <a:srgbClr val="00206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169" tIns="62169" rIns="62169" bIns="62169" numCol="1" spcCol="1270" anchor="ctr" anchorCtr="0">
              <a:noAutofit/>
            </a:bodyPr>
            <a:lstStyle/>
            <a:p>
              <a:pPr marL="0" lvl="0" indent="0" algn="l"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3.МОНГОЛ УЛСЫН ИРГЭНД ГАЗАР ӨМЧЛҮҮЛЭХ ТУХАЙ ХУУЛЬ</a:t>
              </a:r>
              <a:endParaRPr lang="en-US" sz="1200" b="1" kern="1200"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xmlns="" id="{161B8681-A794-ABF3-8052-CC47B800C44C}"/>
                </a:ext>
              </a:extLst>
            </p:cNvPr>
            <p:cNvSpPr/>
            <p:nvPr/>
          </p:nvSpPr>
          <p:spPr>
            <a:xfrm>
              <a:off x="2727000" y="5230930"/>
              <a:ext cx="6737996" cy="336960"/>
            </a:xfrm>
            <a:custGeom>
              <a:avLst/>
              <a:gdLst>
                <a:gd name="connsiteX0" fmla="*/ 0 w 6737996"/>
                <a:gd name="connsiteY0" fmla="*/ 56161 h 336960"/>
                <a:gd name="connsiteX1" fmla="*/ 56161 w 6737996"/>
                <a:gd name="connsiteY1" fmla="*/ 0 h 336960"/>
                <a:gd name="connsiteX2" fmla="*/ 6681835 w 6737996"/>
                <a:gd name="connsiteY2" fmla="*/ 0 h 336960"/>
                <a:gd name="connsiteX3" fmla="*/ 6737996 w 6737996"/>
                <a:gd name="connsiteY3" fmla="*/ 56161 h 336960"/>
                <a:gd name="connsiteX4" fmla="*/ 6737996 w 6737996"/>
                <a:gd name="connsiteY4" fmla="*/ 280799 h 336960"/>
                <a:gd name="connsiteX5" fmla="*/ 6681835 w 6737996"/>
                <a:gd name="connsiteY5" fmla="*/ 336960 h 336960"/>
                <a:gd name="connsiteX6" fmla="*/ 56161 w 6737996"/>
                <a:gd name="connsiteY6" fmla="*/ 336960 h 336960"/>
                <a:gd name="connsiteX7" fmla="*/ 0 w 6737996"/>
                <a:gd name="connsiteY7" fmla="*/ 280799 h 336960"/>
                <a:gd name="connsiteX8" fmla="*/ 0 w 6737996"/>
                <a:gd name="connsiteY8" fmla="*/ 56161 h 3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7996" h="336960">
                  <a:moveTo>
                    <a:pt x="0" y="56161"/>
                  </a:moveTo>
                  <a:cubicBezTo>
                    <a:pt x="0" y="25144"/>
                    <a:pt x="25144" y="0"/>
                    <a:pt x="56161" y="0"/>
                  </a:cubicBezTo>
                  <a:lnTo>
                    <a:pt x="6681835" y="0"/>
                  </a:lnTo>
                  <a:cubicBezTo>
                    <a:pt x="6712852" y="0"/>
                    <a:pt x="6737996" y="25144"/>
                    <a:pt x="6737996" y="56161"/>
                  </a:cubicBezTo>
                  <a:lnTo>
                    <a:pt x="6737996" y="280799"/>
                  </a:lnTo>
                  <a:cubicBezTo>
                    <a:pt x="6737996" y="311816"/>
                    <a:pt x="6712852" y="336960"/>
                    <a:pt x="6681835" y="336960"/>
                  </a:cubicBezTo>
                  <a:lnTo>
                    <a:pt x="56161" y="336960"/>
                  </a:lnTo>
                  <a:cubicBezTo>
                    <a:pt x="25144" y="336960"/>
                    <a:pt x="0" y="311816"/>
                    <a:pt x="0" y="280799"/>
                  </a:cubicBezTo>
                  <a:lnTo>
                    <a:pt x="0" y="56161"/>
                  </a:lnTo>
                  <a:close/>
                </a:path>
              </a:pathLst>
            </a:custGeom>
            <a:solidFill>
              <a:srgbClr val="00206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169" tIns="62169" rIns="62169" bIns="62169" numCol="1" spcCol="1270" anchor="ctr" anchorCtr="0">
              <a:noAutofit/>
            </a:bodyPr>
            <a:lstStyle/>
            <a:p>
              <a:pPr marL="0" lvl="0" indent="0" algn="l"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4.КАДАСТРЫН ТУХАЙ ХУУЛЬ</a:t>
              </a:r>
              <a:endParaRPr lang="en-US" sz="1200" b="1" kern="1200" dirty="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xmlns="" id="{405398CE-10A2-E5B4-1287-A86279FB7D0D}"/>
                </a:ext>
              </a:extLst>
            </p:cNvPr>
            <p:cNvSpPr/>
            <p:nvPr/>
          </p:nvSpPr>
          <p:spPr>
            <a:xfrm>
              <a:off x="2727000" y="5619730"/>
              <a:ext cx="6737996" cy="336960"/>
            </a:xfrm>
            <a:custGeom>
              <a:avLst/>
              <a:gdLst>
                <a:gd name="connsiteX0" fmla="*/ 0 w 6737996"/>
                <a:gd name="connsiteY0" fmla="*/ 56161 h 336960"/>
                <a:gd name="connsiteX1" fmla="*/ 56161 w 6737996"/>
                <a:gd name="connsiteY1" fmla="*/ 0 h 336960"/>
                <a:gd name="connsiteX2" fmla="*/ 6681835 w 6737996"/>
                <a:gd name="connsiteY2" fmla="*/ 0 h 336960"/>
                <a:gd name="connsiteX3" fmla="*/ 6737996 w 6737996"/>
                <a:gd name="connsiteY3" fmla="*/ 56161 h 336960"/>
                <a:gd name="connsiteX4" fmla="*/ 6737996 w 6737996"/>
                <a:gd name="connsiteY4" fmla="*/ 280799 h 336960"/>
                <a:gd name="connsiteX5" fmla="*/ 6681835 w 6737996"/>
                <a:gd name="connsiteY5" fmla="*/ 336960 h 336960"/>
                <a:gd name="connsiteX6" fmla="*/ 56161 w 6737996"/>
                <a:gd name="connsiteY6" fmla="*/ 336960 h 336960"/>
                <a:gd name="connsiteX7" fmla="*/ 0 w 6737996"/>
                <a:gd name="connsiteY7" fmla="*/ 280799 h 336960"/>
                <a:gd name="connsiteX8" fmla="*/ 0 w 6737996"/>
                <a:gd name="connsiteY8" fmla="*/ 56161 h 33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7996" h="336960">
                  <a:moveTo>
                    <a:pt x="0" y="56161"/>
                  </a:moveTo>
                  <a:cubicBezTo>
                    <a:pt x="0" y="25144"/>
                    <a:pt x="25144" y="0"/>
                    <a:pt x="56161" y="0"/>
                  </a:cubicBezTo>
                  <a:lnTo>
                    <a:pt x="6681835" y="0"/>
                  </a:lnTo>
                  <a:cubicBezTo>
                    <a:pt x="6712852" y="0"/>
                    <a:pt x="6737996" y="25144"/>
                    <a:pt x="6737996" y="56161"/>
                  </a:cubicBezTo>
                  <a:lnTo>
                    <a:pt x="6737996" y="280799"/>
                  </a:lnTo>
                  <a:cubicBezTo>
                    <a:pt x="6737996" y="311816"/>
                    <a:pt x="6712852" y="336960"/>
                    <a:pt x="6681835" y="336960"/>
                  </a:cubicBezTo>
                  <a:lnTo>
                    <a:pt x="56161" y="336960"/>
                  </a:lnTo>
                  <a:cubicBezTo>
                    <a:pt x="25144" y="336960"/>
                    <a:pt x="0" y="311816"/>
                    <a:pt x="0" y="280799"/>
                  </a:cubicBezTo>
                  <a:lnTo>
                    <a:pt x="0" y="56161"/>
                  </a:lnTo>
                  <a:close/>
                </a:path>
              </a:pathLst>
            </a:custGeom>
            <a:solidFill>
              <a:srgbClr val="00206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169" tIns="62169" rIns="62169" bIns="62169" numCol="1" spcCol="1270" anchor="ctr" anchorCtr="0">
              <a:noAutofit/>
            </a:bodyPr>
            <a:lstStyle/>
            <a:p>
              <a:pPr marL="0" lvl="0" indent="0" algn="l"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5.ГАЗРЫН ТӨЛБӨРИЙН ТУХАЙ ХУУЛЬ</a:t>
              </a:r>
              <a:endParaRPr lang="en-US" sz="12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8340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xmlns="" id="{0FE43221-997C-8BCE-7E7F-9CAC170693A4}"/>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
        <p:nvSpPr>
          <p:cNvPr id="96" name="TextBox 95">
            <a:extLst>
              <a:ext uri="{FF2B5EF4-FFF2-40B4-BE49-F238E27FC236}">
                <a16:creationId xmlns:a16="http://schemas.microsoft.com/office/drawing/2014/main" xmlns="" id="{C7B1E58B-61DB-D8D0-B4E1-E258202F6B7C}"/>
              </a:ext>
            </a:extLst>
          </p:cNvPr>
          <p:cNvSpPr txBox="1"/>
          <p:nvPr/>
        </p:nvSpPr>
        <p:spPr>
          <a:xfrm>
            <a:off x="1716830" y="3263338"/>
            <a:ext cx="9090804" cy="2155334"/>
          </a:xfrm>
          <a:prstGeom prst="rect">
            <a:avLst/>
          </a:prstGeom>
          <a:noFill/>
        </p:spPr>
        <p:txBody>
          <a:bodyPr wrap="square">
            <a:spAutoFit/>
          </a:bodyPr>
          <a:lstStyle/>
          <a:p>
            <a:pPr marL="0" lvl="2" algn="just">
              <a:lnSpc>
                <a:spcPct val="107000"/>
              </a:lnSpc>
            </a:pPr>
            <a:r>
              <a:rPr lang="mn-MN" sz="14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Төрөөс газар өмчлөх, эзэмших эрх авч байгаагүй, өөрийн орон сууцгүй зорилтод бүлгийн иргэдэд амины орон сууц, гэр хашаа барих зориулалтаар тэргүүн ээлжинд иргэдийн хүсэлтийн мэдээллийн цахим сангаар дамжуулан газар олгох боломж бүрдэнэ. Зорилтот бүлэгт дараах иргэд хамаарна.</a:t>
            </a:r>
            <a:endParaRPr lang="en-US" sz="1100" dirty="0">
              <a:solidFill>
                <a:schemeClr val="bg1"/>
              </a:solidFill>
              <a:effectLst/>
              <a:latin typeface="Calibri" panose="020F0502020204030204" pitchFamily="34" charset="0"/>
              <a:ea typeface="Arial" panose="020B0604020202020204" pitchFamily="34" charset="0"/>
              <a:cs typeface="Times New Roman" panose="02020603050405020304" pitchFamily="18" charset="0"/>
            </a:endParaRPr>
          </a:p>
          <a:p>
            <a:pPr marL="800100" lvl="1" indent="-342900" algn="just">
              <a:lnSpc>
                <a:spcPct val="107000"/>
              </a:lnSpc>
              <a:buFont typeface="+mj-lt"/>
              <a:buAutoNum type="arabicPeriod"/>
            </a:pPr>
            <a:r>
              <a:rPr lang="mn-MN"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35 хүртэлх насны залуу гэр бүлийн гишүүн;</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mn-MN"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0-18 насны дөрөв ба түүнээс дээш хүүхэдтэй эцэг, эх;</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mn-MN"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өндөр насны тэтгэвэр тогтоолгосон ахмад настан;</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mn-MN"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хөгжлийн бэрхшээлтэй иргэн, түүнийг халамжилдаг иргэн;</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mn-MN"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гамшигт үзэгдлийн улмаас орон гэргүй болсон иргэн;</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mj-lt"/>
              <a:buAutoNum type="arabicPeriod"/>
            </a:pPr>
            <a:r>
              <a:rPr lang="mn-MN"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нийслэлээс хөдөө, орон нутагт шилжин суурьшсан иргэн.</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TextBox 98">
            <a:extLst>
              <a:ext uri="{FF2B5EF4-FFF2-40B4-BE49-F238E27FC236}">
                <a16:creationId xmlns:a16="http://schemas.microsoft.com/office/drawing/2014/main" xmlns="" id="{83814169-140F-A7C7-9389-F605A6897BAA}"/>
              </a:ext>
            </a:extLst>
          </p:cNvPr>
          <p:cNvSpPr txBox="1"/>
          <p:nvPr/>
        </p:nvSpPr>
        <p:spPr>
          <a:xfrm>
            <a:off x="1251654" y="2174908"/>
            <a:ext cx="10021157" cy="923330"/>
          </a:xfrm>
          <a:prstGeom prst="rect">
            <a:avLst/>
          </a:prstGeom>
          <a:noFill/>
        </p:spPr>
        <p:txBody>
          <a:bodyPr wrap="square">
            <a:spAutoFit/>
          </a:bodyPr>
          <a:lstStyle/>
          <a:p>
            <a:pPr algn="ctr"/>
            <a:r>
              <a:rPr lang="mn-MN"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ГАЗАР ӨМЧЛӨХ, ЭЗЭМШИХ ЭРХ АВЧ БАЙГААГҮЙ, ӨӨРИЙН ОРОН СУУЦГҮЙ ЗОРИЛТОД БҮЛГИЙН ИРГЭДЭД АМИНЫ ОРОН СУУЦ, ГЭР ХАШАА БАРИХ ЗОРИУЛАЛТААР ТЭРГҮҮН ЭЭЛЖИНД ГАЗАР ОЛГОНО.</a:t>
            </a:r>
            <a:endParaRPr lang="en-US" dirty="0"/>
          </a:p>
        </p:txBody>
      </p:sp>
      <p:pic>
        <p:nvPicPr>
          <p:cNvPr id="100" name="Graphic 99" descr="Universal Access">
            <a:extLst>
              <a:ext uri="{FF2B5EF4-FFF2-40B4-BE49-F238E27FC236}">
                <a16:creationId xmlns:a16="http://schemas.microsoft.com/office/drawing/2014/main" xmlns="" id="{DA1995FD-FD95-BC69-2083-3A88A4E2FB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86512" y="1190833"/>
            <a:ext cx="818975" cy="818975"/>
          </a:xfrm>
          <a:prstGeom prst="rect">
            <a:avLst/>
          </a:prstGeom>
        </p:spPr>
      </p:pic>
    </p:spTree>
    <p:extLst>
      <p:ext uri="{BB962C8B-B14F-4D97-AF65-F5344CB8AC3E}">
        <p14:creationId xmlns:p14="http://schemas.microsoft.com/office/powerpoint/2010/main" val="98602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xmlns="" id="{80805AF7-FFFA-46A1-9350-5F0D4F505791}"/>
              </a:ext>
            </a:extLst>
          </p:cNvPr>
          <p:cNvSpPr/>
          <p:nvPr/>
        </p:nvSpPr>
        <p:spPr>
          <a:xfrm>
            <a:off x="3950974" y="2987934"/>
            <a:ext cx="4348136" cy="914400"/>
          </a:xfrm>
          <a:prstGeom prst="roundRect">
            <a:avLst>
              <a:gd name="adj" fmla="val 43085"/>
            </a:avLst>
          </a:prstGeom>
          <a:solidFill>
            <a:srgbClr val="203864"/>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800100" algn="ctr"/>
            <a:r>
              <a:rPr lang="mn-MN" sz="1200" cap="all" dirty="0">
                <a:solidFill>
                  <a:schemeClr val="bg1"/>
                </a:solidFill>
                <a:latin typeface="Arial" panose="020B0604020202020204" pitchFamily="34" charset="0"/>
                <a:cs typeface="Arial" panose="020B0604020202020204" pitchFamily="34" charset="0"/>
              </a:rPr>
              <a:t>Улирлын бэлчээр /өвөл, хавар, зун, намрын бэлчээр/</a:t>
            </a:r>
          </a:p>
        </p:txBody>
      </p:sp>
      <p:sp>
        <p:nvSpPr>
          <p:cNvPr id="28" name="Rectangle: Rounded Corners 27">
            <a:extLst>
              <a:ext uri="{FF2B5EF4-FFF2-40B4-BE49-F238E27FC236}">
                <a16:creationId xmlns:a16="http://schemas.microsoft.com/office/drawing/2014/main" xmlns="" id="{6256A75B-4650-4D24-A2C0-D328B53305F8}"/>
              </a:ext>
            </a:extLst>
          </p:cNvPr>
          <p:cNvSpPr/>
          <p:nvPr/>
        </p:nvSpPr>
        <p:spPr>
          <a:xfrm>
            <a:off x="3946088" y="4146484"/>
            <a:ext cx="4323794" cy="914400"/>
          </a:xfrm>
          <a:prstGeom prst="roundRect">
            <a:avLst>
              <a:gd name="adj" fmla="val 43085"/>
            </a:avLst>
          </a:prstGeom>
          <a:solidFill>
            <a:srgbClr val="203864"/>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457200" algn="ctr"/>
            <a:r>
              <a:rPr lang="en-US" sz="1200" cap="all" dirty="0">
                <a:solidFill>
                  <a:schemeClr val="bg1"/>
                </a:solidFill>
                <a:latin typeface="Arial" panose="020B0604020202020204" pitchFamily="34" charset="0"/>
                <a:cs typeface="Arial" panose="020B0604020202020204" pitchFamily="34" charset="0"/>
              </a:rPr>
              <a:t>	</a:t>
            </a:r>
            <a:r>
              <a:rPr lang="ru-RU" sz="1200" cap="all" dirty="0">
                <a:solidFill>
                  <a:schemeClr val="bg1"/>
                </a:solidFill>
                <a:latin typeface="Arial" panose="020B0604020202020204" pitchFamily="34" charset="0"/>
                <a:cs typeface="Arial" panose="020B0604020202020204" pitchFamily="34" charset="0"/>
              </a:rPr>
              <a:t>дамжин өнгөрөх бэлчээр</a:t>
            </a:r>
            <a:r>
              <a:rPr lang="mn-MN" sz="1200" cap="all" dirty="0">
                <a:solidFill>
                  <a:schemeClr val="bg1"/>
                </a:solidFill>
                <a:latin typeface="Arial" panose="020B0604020202020204" pitchFamily="34" charset="0"/>
                <a:cs typeface="Arial" panose="020B0604020202020204" pitchFamily="34" charset="0"/>
              </a:rPr>
              <a:t> - </a:t>
            </a:r>
            <a:r>
              <a:rPr lang="ru-RU" sz="1200" cap="all" dirty="0">
                <a:solidFill>
                  <a:schemeClr val="bg1"/>
                </a:solidFill>
                <a:latin typeface="Arial" panose="020B0604020202020204" pitchFamily="34" charset="0"/>
                <a:cs typeface="Arial" panose="020B0604020202020204" pitchFamily="34" charset="0"/>
              </a:rPr>
              <a:t> мал нүүдэллэх зурвас газар</a:t>
            </a:r>
          </a:p>
        </p:txBody>
      </p:sp>
      <p:sp>
        <p:nvSpPr>
          <p:cNvPr id="29" name="Rectangle: Rounded Corners 28">
            <a:extLst>
              <a:ext uri="{FF2B5EF4-FFF2-40B4-BE49-F238E27FC236}">
                <a16:creationId xmlns:a16="http://schemas.microsoft.com/office/drawing/2014/main" xmlns="" id="{DE9BA1A3-DBC7-4939-87D1-8D27EB8144F3}"/>
              </a:ext>
            </a:extLst>
          </p:cNvPr>
          <p:cNvSpPr/>
          <p:nvPr/>
        </p:nvSpPr>
        <p:spPr>
          <a:xfrm>
            <a:off x="3946848" y="1879672"/>
            <a:ext cx="4330724" cy="914400"/>
          </a:xfrm>
          <a:prstGeom prst="roundRect">
            <a:avLst>
              <a:gd name="adj" fmla="val 43085"/>
            </a:avLst>
          </a:prstGeom>
          <a:solidFill>
            <a:srgbClr val="203864"/>
          </a:solidFill>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857250" algn="ctr"/>
            <a:r>
              <a:rPr lang="mn-MN" sz="1200" cap="all">
                <a:solidFill>
                  <a:schemeClr val="bg1"/>
                </a:solidFill>
                <a:latin typeface="Arial" panose="020B0604020202020204" pitchFamily="34" charset="0"/>
                <a:cs typeface="Arial" panose="020B0604020202020204" pitchFamily="34" charset="0"/>
              </a:rPr>
              <a:t>Отрын нөөц бэлчээр /аймаг, дундын  сум дундын, сумын/</a:t>
            </a:r>
          </a:p>
        </p:txBody>
      </p:sp>
      <p:sp>
        <p:nvSpPr>
          <p:cNvPr id="30" name="Oval 29">
            <a:extLst>
              <a:ext uri="{FF2B5EF4-FFF2-40B4-BE49-F238E27FC236}">
                <a16:creationId xmlns:a16="http://schemas.microsoft.com/office/drawing/2014/main" xmlns="" id="{85540F3B-2555-461B-959F-7B06BB78054C}"/>
              </a:ext>
            </a:extLst>
          </p:cNvPr>
          <p:cNvSpPr>
            <a:spLocks noChangeAspect="1"/>
          </p:cNvSpPr>
          <p:nvPr/>
        </p:nvSpPr>
        <p:spPr>
          <a:xfrm>
            <a:off x="3963536" y="1937971"/>
            <a:ext cx="808027" cy="7822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xmlns="" id="{9AB8010C-8F5E-4A36-A5BA-3AD1FB2CB0B2}"/>
              </a:ext>
            </a:extLst>
          </p:cNvPr>
          <p:cNvSpPr>
            <a:spLocks noChangeAspect="1"/>
          </p:cNvSpPr>
          <p:nvPr/>
        </p:nvSpPr>
        <p:spPr>
          <a:xfrm>
            <a:off x="3963536" y="3047646"/>
            <a:ext cx="808027" cy="7822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xmlns="" id="{545A65AB-EC0C-4A78-AE2A-1BAF03ACCECD}"/>
              </a:ext>
            </a:extLst>
          </p:cNvPr>
          <p:cNvSpPr>
            <a:spLocks noChangeAspect="1"/>
          </p:cNvSpPr>
          <p:nvPr/>
        </p:nvSpPr>
        <p:spPr>
          <a:xfrm>
            <a:off x="3963536" y="4204946"/>
            <a:ext cx="808027" cy="7822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33" name="Connector: Elbow 32">
            <a:extLst>
              <a:ext uri="{FF2B5EF4-FFF2-40B4-BE49-F238E27FC236}">
                <a16:creationId xmlns:a16="http://schemas.microsoft.com/office/drawing/2014/main" xmlns="" id="{5F818865-5A2A-4B01-94BB-383C79AA0B4C}"/>
              </a:ext>
            </a:extLst>
          </p:cNvPr>
          <p:cNvCxnSpPr>
            <a:cxnSpLocks/>
            <a:endCxn id="30" idx="2"/>
          </p:cNvCxnSpPr>
          <p:nvPr/>
        </p:nvCxnSpPr>
        <p:spPr>
          <a:xfrm flipV="1">
            <a:off x="3600942" y="2329109"/>
            <a:ext cx="362594" cy="1588018"/>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xmlns="" id="{489B32F0-B424-4B19-B2B4-27E668EF8891}"/>
              </a:ext>
            </a:extLst>
          </p:cNvPr>
          <p:cNvCxnSpPr>
            <a:cxnSpLocks/>
            <a:endCxn id="31" idx="2"/>
          </p:cNvCxnSpPr>
          <p:nvPr/>
        </p:nvCxnSpPr>
        <p:spPr>
          <a:xfrm flipV="1">
            <a:off x="3600942" y="3438784"/>
            <a:ext cx="362594" cy="478343"/>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xmlns="" id="{E30C1D33-02BE-46AC-BBB8-4B76BA988B9A}"/>
              </a:ext>
            </a:extLst>
          </p:cNvPr>
          <p:cNvCxnSpPr>
            <a:cxnSpLocks/>
            <a:endCxn id="32" idx="2"/>
          </p:cNvCxnSpPr>
          <p:nvPr/>
        </p:nvCxnSpPr>
        <p:spPr>
          <a:xfrm>
            <a:off x="3600942" y="3917127"/>
            <a:ext cx="362594" cy="678957"/>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xmlns="" id="{93DD39C1-8A9E-4565-B049-1851D823A2DF}"/>
              </a:ext>
            </a:extLst>
          </p:cNvPr>
          <p:cNvSpPr/>
          <p:nvPr/>
        </p:nvSpPr>
        <p:spPr>
          <a:xfrm>
            <a:off x="3944875" y="5292334"/>
            <a:ext cx="4312716" cy="914400"/>
          </a:xfrm>
          <a:prstGeom prst="roundRect">
            <a:avLst>
              <a:gd name="adj" fmla="val 43085"/>
            </a:avLst>
          </a:prstGeom>
          <a:solidFill>
            <a:srgbClr val="203864"/>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457200" algn="ctr"/>
            <a:r>
              <a:rPr lang="ru-RU" sz="1200" cap="all" dirty="0">
                <a:solidFill>
                  <a:schemeClr val="bg1"/>
                </a:solidFill>
                <a:latin typeface="Arial" panose="020B0604020202020204" pitchFamily="34" charset="0"/>
                <a:cs typeface="Arial" panose="020B0604020202020204" pitchFamily="34" charset="0"/>
              </a:rPr>
              <a:t>байгалийн тогтоцоор бий болсон</a:t>
            </a:r>
            <a:r>
              <a:rPr lang="en-US" sz="1200" cap="all" dirty="0">
                <a:solidFill>
                  <a:schemeClr val="bg1"/>
                </a:solidFill>
                <a:latin typeface="Arial" panose="020B0604020202020204" pitchFamily="34" charset="0"/>
                <a:cs typeface="Arial" panose="020B0604020202020204" pitchFamily="34" charset="0"/>
              </a:rPr>
              <a:t/>
            </a:r>
            <a:br>
              <a:rPr lang="en-US" sz="1200" cap="all" dirty="0">
                <a:solidFill>
                  <a:schemeClr val="bg1"/>
                </a:solidFill>
                <a:latin typeface="Arial" panose="020B0604020202020204" pitchFamily="34" charset="0"/>
                <a:cs typeface="Arial" panose="020B0604020202020204" pitchFamily="34" charset="0"/>
              </a:rPr>
            </a:br>
            <a:r>
              <a:rPr lang="ru-RU" sz="1200" cap="all" dirty="0">
                <a:solidFill>
                  <a:schemeClr val="bg1"/>
                </a:solidFill>
                <a:latin typeface="Arial" panose="020B0604020202020204" pitchFamily="34" charset="0"/>
                <a:cs typeface="Arial" panose="020B0604020202020204" pitchFamily="34" charset="0"/>
              </a:rPr>
              <a:t> гол, горхи, нуур, цөөрөм, хужир </a:t>
            </a:r>
            <a:r>
              <a:rPr lang="en-US" sz="1200" cap="all" dirty="0">
                <a:solidFill>
                  <a:schemeClr val="bg1"/>
                </a:solidFill>
                <a:latin typeface="Arial" panose="020B0604020202020204" pitchFamily="34" charset="0"/>
                <a:cs typeface="Arial" panose="020B0604020202020204" pitchFamily="34" charset="0"/>
              </a:rPr>
              <a:t/>
            </a:r>
            <a:br>
              <a:rPr lang="en-US" sz="1200" cap="all" dirty="0">
                <a:solidFill>
                  <a:schemeClr val="bg1"/>
                </a:solidFill>
                <a:latin typeface="Arial" panose="020B0604020202020204" pitchFamily="34" charset="0"/>
                <a:cs typeface="Arial" panose="020B0604020202020204" pitchFamily="34" charset="0"/>
              </a:rPr>
            </a:br>
            <a:r>
              <a:rPr lang="ru-RU" sz="1200" cap="all" dirty="0">
                <a:solidFill>
                  <a:schemeClr val="bg1"/>
                </a:solidFill>
                <a:latin typeface="Arial" panose="020B0604020202020204" pitchFamily="34" charset="0"/>
                <a:cs typeface="Arial" panose="020B0604020202020204" pitchFamily="34" charset="0"/>
              </a:rPr>
              <a:t>мараа, уст цэг бүхий бэлчээр</a:t>
            </a:r>
          </a:p>
        </p:txBody>
      </p:sp>
      <p:sp>
        <p:nvSpPr>
          <p:cNvPr id="39" name="Oval 38">
            <a:extLst>
              <a:ext uri="{FF2B5EF4-FFF2-40B4-BE49-F238E27FC236}">
                <a16:creationId xmlns:a16="http://schemas.microsoft.com/office/drawing/2014/main" xmlns="" id="{6CD24332-B6D4-4382-B5A8-11348A2A49A5}"/>
              </a:ext>
            </a:extLst>
          </p:cNvPr>
          <p:cNvSpPr>
            <a:spLocks noChangeAspect="1"/>
          </p:cNvSpPr>
          <p:nvPr/>
        </p:nvSpPr>
        <p:spPr>
          <a:xfrm>
            <a:off x="3963536" y="5361359"/>
            <a:ext cx="808027" cy="7822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40" name="Connector: Elbow 39">
            <a:extLst>
              <a:ext uri="{FF2B5EF4-FFF2-40B4-BE49-F238E27FC236}">
                <a16:creationId xmlns:a16="http://schemas.microsoft.com/office/drawing/2014/main" xmlns="" id="{01DA20B9-DFE0-4808-A228-9F7C1514F1E4}"/>
              </a:ext>
            </a:extLst>
          </p:cNvPr>
          <p:cNvCxnSpPr>
            <a:cxnSpLocks/>
            <a:endCxn id="39" idx="2"/>
          </p:cNvCxnSpPr>
          <p:nvPr/>
        </p:nvCxnSpPr>
        <p:spPr>
          <a:xfrm>
            <a:off x="3600942" y="3917127"/>
            <a:ext cx="362594" cy="183537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C958CF98-2A1B-462B-BB5A-6CECB093FD5C}"/>
              </a:ext>
            </a:extLst>
          </p:cNvPr>
          <p:cNvSpPr txBox="1"/>
          <p:nvPr/>
        </p:nvSpPr>
        <p:spPr>
          <a:xfrm>
            <a:off x="787400" y="1257060"/>
            <a:ext cx="10617200" cy="307777"/>
          </a:xfrm>
          <a:prstGeom prst="rect">
            <a:avLst/>
          </a:prstGeom>
          <a:noFill/>
        </p:spPr>
        <p:txBody>
          <a:bodyPr wrap="square">
            <a:spAutoFit/>
          </a:bodyPr>
          <a:lstStyle/>
          <a:p>
            <a:pPr algn="ctr">
              <a:defRPr/>
            </a:pPr>
            <a:r>
              <a:rPr lang="mn-MN" sz="1400" b="1">
                <a:solidFill>
                  <a:srgbClr val="FFC000"/>
                </a:solidFill>
                <a:latin typeface="Arial" panose="020B0604020202020204" pitchFamily="34" charset="0"/>
                <a:cs typeface="Arial" panose="020B0604020202020204" pitchFamily="34" charset="0"/>
              </a:rPr>
              <a:t>БЭЛЧЭЭРИЙН ГАЗРЫГ ЗОХИСТОЙ АШИГЛАХ, ХАМГААЛАХ</a:t>
            </a:r>
          </a:p>
        </p:txBody>
      </p:sp>
      <p:pic>
        <p:nvPicPr>
          <p:cNvPr id="46" name="Graphic 45" descr="Open hand with plant">
            <a:extLst>
              <a:ext uri="{FF2B5EF4-FFF2-40B4-BE49-F238E27FC236}">
                <a16:creationId xmlns:a16="http://schemas.microsoft.com/office/drawing/2014/main" xmlns="" id="{23B5A75B-5C46-4E3D-A8CD-784401ADBE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042379" y="2015282"/>
            <a:ext cx="635391" cy="635391"/>
          </a:xfrm>
          <a:prstGeom prst="rect">
            <a:avLst/>
          </a:prstGeom>
        </p:spPr>
      </p:pic>
      <p:pic>
        <p:nvPicPr>
          <p:cNvPr id="48" name="Graphic 47" descr="Highway scene">
            <a:extLst>
              <a:ext uri="{FF2B5EF4-FFF2-40B4-BE49-F238E27FC236}">
                <a16:creationId xmlns:a16="http://schemas.microsoft.com/office/drawing/2014/main" xmlns="" id="{E7763D4B-0A28-4269-9539-74825C604B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85962" y="4229047"/>
            <a:ext cx="594249" cy="594249"/>
          </a:xfrm>
          <a:prstGeom prst="rect">
            <a:avLst/>
          </a:prstGeom>
        </p:spPr>
      </p:pic>
      <p:pic>
        <p:nvPicPr>
          <p:cNvPr id="50" name="Graphic 49" descr="Hill scene">
            <a:extLst>
              <a:ext uri="{FF2B5EF4-FFF2-40B4-BE49-F238E27FC236}">
                <a16:creationId xmlns:a16="http://schemas.microsoft.com/office/drawing/2014/main" xmlns="" id="{A1C5CB38-A12E-4DE2-A8A6-AB5C13010D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094389" y="3158270"/>
            <a:ext cx="546320" cy="546320"/>
          </a:xfrm>
          <a:prstGeom prst="rect">
            <a:avLst/>
          </a:prstGeom>
        </p:spPr>
      </p:pic>
      <p:pic>
        <p:nvPicPr>
          <p:cNvPr id="52" name="Graphic 51" descr="Waterfall scene">
            <a:extLst>
              <a:ext uri="{FF2B5EF4-FFF2-40B4-BE49-F238E27FC236}">
                <a16:creationId xmlns:a16="http://schemas.microsoft.com/office/drawing/2014/main" xmlns="" id="{5CEE0FAB-9310-4689-82A1-2A1189EDACB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102038" y="5480198"/>
            <a:ext cx="538671" cy="538671"/>
          </a:xfrm>
          <a:prstGeom prst="rect">
            <a:avLst/>
          </a:prstGeom>
        </p:spPr>
      </p:pic>
      <p:cxnSp>
        <p:nvCxnSpPr>
          <p:cNvPr id="53" name="Connector: Elbow 52">
            <a:extLst>
              <a:ext uri="{FF2B5EF4-FFF2-40B4-BE49-F238E27FC236}">
                <a16:creationId xmlns:a16="http://schemas.microsoft.com/office/drawing/2014/main" xmlns="" id="{7F1F5CDE-B836-4639-80E1-67BAC92D04EA}"/>
              </a:ext>
            </a:extLst>
          </p:cNvPr>
          <p:cNvCxnSpPr>
            <a:cxnSpLocks/>
            <a:endCxn id="29" idx="3"/>
          </p:cNvCxnSpPr>
          <p:nvPr/>
        </p:nvCxnSpPr>
        <p:spPr>
          <a:xfrm rot="10800000" flipV="1">
            <a:off x="8277573" y="2335016"/>
            <a:ext cx="821857" cy="1856"/>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xmlns="" id="{517C309A-AD75-4066-BCCC-78E394091C6A}"/>
              </a:ext>
            </a:extLst>
          </p:cNvPr>
          <p:cNvCxnSpPr>
            <a:cxnSpLocks/>
            <a:stCxn id="101" idx="1"/>
            <a:endCxn id="27" idx="3"/>
          </p:cNvCxnSpPr>
          <p:nvPr/>
        </p:nvCxnSpPr>
        <p:spPr>
          <a:xfrm rot="10800000">
            <a:off x="8299111" y="3445135"/>
            <a:ext cx="271273" cy="1168907"/>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xmlns="" id="{97A74188-BB87-4972-8786-BB0DE8B3AE92}"/>
              </a:ext>
            </a:extLst>
          </p:cNvPr>
          <p:cNvCxnSpPr>
            <a:cxnSpLocks/>
            <a:stCxn id="101" idx="1"/>
            <a:endCxn id="38" idx="3"/>
          </p:cNvCxnSpPr>
          <p:nvPr/>
        </p:nvCxnSpPr>
        <p:spPr>
          <a:xfrm rot="10800000" flipV="1">
            <a:off x="8257591" y="4614040"/>
            <a:ext cx="312792" cy="1135493"/>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xmlns="" id="{4FD1C5F1-B06D-407C-AF99-EF84CEF0AC4B}"/>
              </a:ext>
            </a:extLst>
          </p:cNvPr>
          <p:cNvCxnSpPr>
            <a:cxnSpLocks/>
            <a:stCxn id="101" idx="1"/>
            <a:endCxn id="28" idx="3"/>
          </p:cNvCxnSpPr>
          <p:nvPr/>
        </p:nvCxnSpPr>
        <p:spPr>
          <a:xfrm rot="10800000">
            <a:off x="8269883" y="4603685"/>
            <a:ext cx="300501" cy="10357"/>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xmlns="" id="{A3AD0CC7-4A3F-42C6-BC6B-874097FCAE34}"/>
              </a:ext>
            </a:extLst>
          </p:cNvPr>
          <p:cNvCxnSpPr>
            <a:cxnSpLocks/>
            <a:stCxn id="86" idx="1"/>
            <a:endCxn id="100" idx="3"/>
          </p:cNvCxnSpPr>
          <p:nvPr/>
        </p:nvCxnSpPr>
        <p:spPr>
          <a:xfrm rot="10800000">
            <a:off x="9894719" y="2342782"/>
            <a:ext cx="345147" cy="1255063"/>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xmlns="" id="{E3BAA0CC-B4A7-44BE-8675-21BC3BFD33B0}"/>
              </a:ext>
            </a:extLst>
          </p:cNvPr>
          <p:cNvCxnSpPr>
            <a:cxnSpLocks/>
            <a:stCxn id="101" idx="3"/>
            <a:endCxn id="86" idx="1"/>
          </p:cNvCxnSpPr>
          <p:nvPr/>
        </p:nvCxnSpPr>
        <p:spPr>
          <a:xfrm flipV="1">
            <a:off x="9894718" y="3597844"/>
            <a:ext cx="345147" cy="1016197"/>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BCEAE4FD-B27C-420F-A08A-8325597E3033}"/>
              </a:ext>
            </a:extLst>
          </p:cNvPr>
          <p:cNvSpPr txBox="1"/>
          <p:nvPr/>
        </p:nvSpPr>
        <p:spPr>
          <a:xfrm>
            <a:off x="10239865" y="2997679"/>
            <a:ext cx="1849733" cy="120032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mn-MN" sz="1200" dirty="0">
                <a:solidFill>
                  <a:schemeClr val="bg1"/>
                </a:solidFill>
                <a:latin typeface="Arial" panose="020B0604020202020204" pitchFamily="34" charset="0"/>
                <a:cs typeface="Arial" panose="020B0604020202020204" pitchFamily="34" charset="0"/>
              </a:rPr>
              <a:t>Засгийн газрын баталсан “Бэлчээрийн газрыг зохистой ашиглах, хамгаалах нийтлэг журмаар” зохицуулна.</a:t>
            </a:r>
          </a:p>
        </p:txBody>
      </p:sp>
      <p:sp>
        <p:nvSpPr>
          <p:cNvPr id="100" name="Rectangle: Rounded Corners 99">
            <a:extLst>
              <a:ext uri="{FF2B5EF4-FFF2-40B4-BE49-F238E27FC236}">
                <a16:creationId xmlns:a16="http://schemas.microsoft.com/office/drawing/2014/main" xmlns="" id="{1D04ECBB-FB36-4358-9B28-BF7DBB46165C}"/>
              </a:ext>
            </a:extLst>
          </p:cNvPr>
          <p:cNvSpPr/>
          <p:nvPr/>
        </p:nvSpPr>
        <p:spPr>
          <a:xfrm>
            <a:off x="8570383" y="2133525"/>
            <a:ext cx="1324335" cy="418511"/>
          </a:xfrm>
          <a:prstGeom prst="roundRect">
            <a:avLst>
              <a:gd name="adj" fmla="val 43085"/>
            </a:avLst>
          </a:prstGeom>
          <a:solidFill>
            <a:srgbClr val="002060"/>
          </a:solidFill>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mn-MN" sz="1200" b="1" cap="all">
                <a:solidFill>
                  <a:schemeClr val="bg1"/>
                </a:solidFill>
                <a:latin typeface="Arial" panose="020B0604020202020204" pitchFamily="34" charset="0"/>
                <a:cs typeface="Arial" panose="020B0604020202020204" pitchFamily="34" charset="0"/>
              </a:rPr>
              <a:t>Гэрээгээр ашиглана</a:t>
            </a:r>
            <a:endParaRPr lang="en-US" sz="1200" b="1">
              <a:solidFill>
                <a:schemeClr val="bg1"/>
              </a:solidFill>
            </a:endParaRPr>
          </a:p>
        </p:txBody>
      </p:sp>
      <p:sp>
        <p:nvSpPr>
          <p:cNvPr id="101" name="Rectangle: Rounded Corners 100">
            <a:extLst>
              <a:ext uri="{FF2B5EF4-FFF2-40B4-BE49-F238E27FC236}">
                <a16:creationId xmlns:a16="http://schemas.microsoft.com/office/drawing/2014/main" xmlns="" id="{BB1EC9DB-73E1-4AC8-B8A6-541098EE1DFE}"/>
              </a:ext>
            </a:extLst>
          </p:cNvPr>
          <p:cNvSpPr/>
          <p:nvPr/>
        </p:nvSpPr>
        <p:spPr>
          <a:xfrm>
            <a:off x="8570383" y="4404785"/>
            <a:ext cx="1324335" cy="418511"/>
          </a:xfrm>
          <a:prstGeom prst="roundRect">
            <a:avLst>
              <a:gd name="adj" fmla="val 43085"/>
            </a:avLst>
          </a:prstGeom>
          <a:solidFill>
            <a:srgbClr val="002060"/>
          </a:solidFill>
          <a:ln>
            <a:solidFill>
              <a:schemeClr val="accent5">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mn-MN" sz="1200" b="1" cap="all">
                <a:solidFill>
                  <a:schemeClr val="bg1"/>
                </a:solidFill>
                <a:latin typeface="Arial" panose="020B0604020202020204" pitchFamily="34" charset="0"/>
                <a:cs typeface="Arial" panose="020B0604020202020204" pitchFamily="34" charset="0"/>
              </a:rPr>
              <a:t>нийтээр ашиглана</a:t>
            </a:r>
            <a:endParaRPr lang="en-US" sz="1200" b="1">
              <a:solidFill>
                <a:schemeClr val="bg1"/>
              </a:solidFill>
            </a:endParaRPr>
          </a:p>
        </p:txBody>
      </p:sp>
      <p:sp>
        <p:nvSpPr>
          <p:cNvPr id="73" name="Rectangle: Rounded Corners 72">
            <a:extLst>
              <a:ext uri="{FF2B5EF4-FFF2-40B4-BE49-F238E27FC236}">
                <a16:creationId xmlns:a16="http://schemas.microsoft.com/office/drawing/2014/main" xmlns="" id="{0575872F-D2D9-31F9-FC80-8DFAAFF28ABA}"/>
              </a:ext>
            </a:extLst>
          </p:cNvPr>
          <p:cNvSpPr/>
          <p:nvPr/>
        </p:nvSpPr>
        <p:spPr>
          <a:xfrm>
            <a:off x="1216239" y="3592687"/>
            <a:ext cx="2424364" cy="678958"/>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Бэлчээрийн газар</a:t>
            </a:r>
            <a:r>
              <a:rPr lang="en-US"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109.5</a:t>
            </a:r>
            <a:r>
              <a:rPr lang="mn-MN"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сая.га</a:t>
            </a:r>
          </a:p>
          <a:p>
            <a:pPr algn="ctr"/>
            <a:r>
              <a:rPr lang="ru-RU"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Нийт газар нутгийн </a:t>
            </a:r>
            <a:r>
              <a:rPr lang="en-US"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70</a:t>
            </a:r>
            <a:r>
              <a:rPr lang="ru-RU"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11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5" name="Rectangle: Rounded Corners 94">
            <a:extLst>
              <a:ext uri="{FF2B5EF4-FFF2-40B4-BE49-F238E27FC236}">
                <a16:creationId xmlns:a16="http://schemas.microsoft.com/office/drawing/2014/main" xmlns="" id="{538BE628-D08F-3AF7-49D2-2EF1739A769A}"/>
              </a:ext>
            </a:extLst>
          </p:cNvPr>
          <p:cNvSpPr/>
          <p:nvPr/>
        </p:nvSpPr>
        <p:spPr>
          <a:xfrm>
            <a:off x="822825" y="-3211738"/>
            <a:ext cx="1266859" cy="777970"/>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marL="0" lvl="0" indent="0" algn="ctr" rtl="0">
              <a:spcBef>
                <a:spcPts val="0"/>
              </a:spcBef>
              <a:spcAft>
                <a:spcPts val="0"/>
              </a:spcAft>
              <a:buNone/>
            </a:pPr>
            <a:r>
              <a:rPr lang="mn-MN" sz="1100" b="1" dirty="0">
                <a:solidFill>
                  <a:schemeClr val="bg1"/>
                </a:solidFill>
                <a:latin typeface="Arial" panose="020B0604020202020204" pitchFamily="34" charset="0"/>
                <a:ea typeface="Fira Sans Extra Condensed"/>
                <a:cs typeface="Arial" panose="020B0604020202020204" pitchFamily="34" charset="0"/>
                <a:sym typeface="Fira Sans Extra Condensed"/>
              </a:rPr>
              <a:t>Нийт газар нутгийн 26</a:t>
            </a:r>
            <a:r>
              <a:rPr lang="en-US" sz="1100" b="1" dirty="0">
                <a:solidFill>
                  <a:schemeClr val="bg1"/>
                </a:solidFill>
                <a:latin typeface="Arial" panose="020B0604020202020204" pitchFamily="34" charset="0"/>
                <a:ea typeface="Fira Sans Extra Condensed"/>
                <a:cs typeface="Arial" panose="020B0604020202020204" pitchFamily="34" charset="0"/>
                <a:sym typeface="Fira Sans Extra Condensed"/>
              </a:rPr>
              <a:t>%</a:t>
            </a:r>
            <a:r>
              <a:rPr lang="ru-RU" sz="1100" b="1" dirty="0">
                <a:solidFill>
                  <a:schemeClr val="bg1"/>
                </a:solidFill>
                <a:latin typeface="Arial" panose="020B0604020202020204" pitchFamily="34" charset="0"/>
                <a:ea typeface="Fira Sans Extra Condensed"/>
                <a:cs typeface="Arial" panose="020B0604020202020204" pitchFamily="34" charset="0"/>
                <a:sym typeface="Fira Sans Extra Condensed"/>
              </a:rPr>
              <a:t> </a:t>
            </a:r>
            <a:r>
              <a:rPr lang="mn-MN" sz="1100" b="1" dirty="0">
                <a:solidFill>
                  <a:schemeClr val="bg1"/>
                </a:solidFill>
                <a:latin typeface="Arial" panose="020B0604020202020204" pitchFamily="34" charset="0"/>
                <a:ea typeface="Fira Sans Extra Condensed"/>
                <a:cs typeface="Arial" panose="020B0604020202020204" pitchFamily="34" charset="0"/>
                <a:sym typeface="Fira Sans Extra Condensed"/>
              </a:rPr>
              <a:t>буюу 40.3 сая.га</a:t>
            </a:r>
            <a:endParaRPr lang="ru-RU" sz="1100" b="1" dirty="0">
              <a:solidFill>
                <a:schemeClr val="bg1"/>
              </a:solidFill>
              <a:latin typeface="Arial" panose="020B0604020202020204" pitchFamily="34" charset="0"/>
              <a:ea typeface="Fira Sans Extra Condensed"/>
              <a:cs typeface="Arial" panose="020B0604020202020204" pitchFamily="34" charset="0"/>
              <a:sym typeface="Fira Sans Extra Condensed"/>
            </a:endParaRPr>
          </a:p>
        </p:txBody>
      </p:sp>
      <p:sp>
        <p:nvSpPr>
          <p:cNvPr id="96" name="Rectangle: Rounded Corners 95">
            <a:extLst>
              <a:ext uri="{FF2B5EF4-FFF2-40B4-BE49-F238E27FC236}">
                <a16:creationId xmlns:a16="http://schemas.microsoft.com/office/drawing/2014/main" xmlns="" id="{1129A372-205C-9F7F-BCB8-DD04820A14B4}"/>
              </a:ext>
            </a:extLst>
          </p:cNvPr>
          <p:cNvSpPr/>
          <p:nvPr/>
        </p:nvSpPr>
        <p:spPr>
          <a:xfrm>
            <a:off x="-399077" y="-3211738"/>
            <a:ext cx="1039742" cy="784583"/>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mn-MN" sz="1100" b="1" dirty="0">
                <a:solidFill>
                  <a:schemeClr val="bg1"/>
                </a:solidFill>
                <a:latin typeface="Arial" panose="020B0604020202020204" pitchFamily="34" charset="0"/>
                <a:cs typeface="Arial" panose="020B0604020202020204" pitchFamily="34" charset="0"/>
              </a:rPr>
              <a:t>Нийт 996 байршил</a:t>
            </a:r>
            <a:endParaRPr lang="mn-MN" sz="1100" dirty="0">
              <a:solidFill>
                <a:schemeClr val="bg1"/>
              </a:solidFill>
              <a:latin typeface="Arial" panose="020B0604020202020204" pitchFamily="34" charset="0"/>
              <a:ea typeface="Roboto Medium"/>
              <a:cs typeface="Arial" panose="020B0604020202020204" pitchFamily="34" charset="0"/>
              <a:sym typeface="Roboto Medium"/>
            </a:endParaRPr>
          </a:p>
        </p:txBody>
      </p:sp>
      <p:sp>
        <p:nvSpPr>
          <p:cNvPr id="97" name="Rectangle: Rounded Corners 96">
            <a:extLst>
              <a:ext uri="{FF2B5EF4-FFF2-40B4-BE49-F238E27FC236}">
                <a16:creationId xmlns:a16="http://schemas.microsoft.com/office/drawing/2014/main" xmlns="" id="{1D25F843-1DE3-D8FA-C8F2-34F00E454161}"/>
              </a:ext>
            </a:extLst>
          </p:cNvPr>
          <p:cNvSpPr/>
          <p:nvPr/>
        </p:nvSpPr>
        <p:spPr>
          <a:xfrm>
            <a:off x="-3480575" y="-1859789"/>
            <a:ext cx="2953883"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dirty="0">
                <a:solidFill>
                  <a:schemeClr val="bg1"/>
                </a:solidFill>
                <a:effectLst/>
                <a:latin typeface="Arial" panose="020B0604020202020204" pitchFamily="34" charset="0"/>
                <a:cs typeface="Arial" panose="020B0604020202020204" pitchFamily="34" charset="0"/>
              </a:rPr>
              <a:t>Улсын тусгай хамгаалалттай газар</a:t>
            </a:r>
            <a:endParaRPr lang="en-US" sz="900" dirty="0">
              <a:solidFill>
                <a:schemeClr val="bg1"/>
              </a:solidFill>
              <a:latin typeface="Arial" panose="020B0604020202020204" pitchFamily="34" charset="0"/>
              <a:cs typeface="Arial" panose="020B0604020202020204" pitchFamily="34" charset="0"/>
            </a:endParaRPr>
          </a:p>
        </p:txBody>
      </p:sp>
      <p:sp>
        <p:nvSpPr>
          <p:cNvPr id="98" name="Rectangle: Rounded Corners 97">
            <a:extLst>
              <a:ext uri="{FF2B5EF4-FFF2-40B4-BE49-F238E27FC236}">
                <a16:creationId xmlns:a16="http://schemas.microsoft.com/office/drawing/2014/main" xmlns="" id="{A40F9A62-8D6F-9363-720A-0BA5F7DE1507}"/>
              </a:ext>
            </a:extLst>
          </p:cNvPr>
          <p:cNvSpPr/>
          <p:nvPr/>
        </p:nvSpPr>
        <p:spPr>
          <a:xfrm>
            <a:off x="-3480088" y="-1422726"/>
            <a:ext cx="2953882" cy="373783"/>
          </a:xfrm>
          <a:prstGeom prst="roundRect">
            <a:avLst>
              <a:gd name="adj" fmla="val 16667"/>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lvl="0" algn="ctr"/>
            <a:r>
              <a:rPr lang="mn-MN" sz="900" dirty="0">
                <a:solidFill>
                  <a:schemeClr val="bg1"/>
                </a:solidFill>
                <a:effectLst/>
                <a:latin typeface="Arial" panose="020B0604020202020204" pitchFamily="34" charset="0"/>
                <a:cs typeface="Arial" panose="020B0604020202020204" pitchFamily="34" charset="0"/>
              </a:rPr>
              <a:t>Улсын хилийн зурвас газар </a:t>
            </a:r>
            <a:endParaRPr lang="en-US" sz="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9" name="Rectangle: Rounded Corners 98">
            <a:extLst>
              <a:ext uri="{FF2B5EF4-FFF2-40B4-BE49-F238E27FC236}">
                <a16:creationId xmlns:a16="http://schemas.microsoft.com/office/drawing/2014/main" xmlns="" id="{2194B463-FB22-B6C4-02D6-A7C3F5812009}"/>
              </a:ext>
            </a:extLst>
          </p:cNvPr>
          <p:cNvSpPr/>
          <p:nvPr/>
        </p:nvSpPr>
        <p:spPr>
          <a:xfrm>
            <a:off x="-3480566" y="-2288204"/>
            <a:ext cx="2953874" cy="385621"/>
          </a:xfrm>
          <a:prstGeom prst="round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900" dirty="0">
              <a:latin typeface="Arial" panose="020B0604020202020204" pitchFamily="34" charset="0"/>
              <a:cs typeface="Arial" panose="020B0604020202020204" pitchFamily="34" charset="0"/>
            </a:endParaRPr>
          </a:p>
          <a:p>
            <a:pPr algn="ctr"/>
            <a:r>
              <a:rPr lang="mn-MN" sz="900" dirty="0">
                <a:latin typeface="Arial" panose="020B0604020202020204" pitchFamily="34" charset="0"/>
                <a:cs typeface="Arial" panose="020B0604020202020204" pitchFamily="34" charset="0"/>
              </a:rPr>
              <a:t>Зориулалт</a:t>
            </a:r>
            <a:endParaRPr lang="en-US" sz="900" dirty="0">
              <a:latin typeface="Arial" panose="020B0604020202020204" pitchFamily="34" charset="0"/>
              <a:cs typeface="Arial" panose="020B0604020202020204" pitchFamily="34" charset="0"/>
            </a:endParaRPr>
          </a:p>
          <a:p>
            <a:pPr algn="ctr"/>
            <a:r>
              <a:rPr lang="mn-MN" sz="900"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p:txBody>
      </p:sp>
      <p:sp>
        <p:nvSpPr>
          <p:cNvPr id="102" name="Rectangle: Rounded Corners 101">
            <a:extLst>
              <a:ext uri="{FF2B5EF4-FFF2-40B4-BE49-F238E27FC236}">
                <a16:creationId xmlns:a16="http://schemas.microsoft.com/office/drawing/2014/main" xmlns="" id="{5704B38B-FE8B-9F48-3E60-D774D0639D8D}"/>
              </a:ext>
            </a:extLst>
          </p:cNvPr>
          <p:cNvSpPr/>
          <p:nvPr/>
        </p:nvSpPr>
        <p:spPr>
          <a:xfrm>
            <a:off x="-395618" y="-1428070"/>
            <a:ext cx="1040430"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dirty="0">
                <a:latin typeface="Arial" panose="020B0604020202020204" pitchFamily="34" charset="0"/>
                <a:cs typeface="Arial" panose="020B0604020202020204" pitchFamily="34" charset="0"/>
              </a:rPr>
              <a:t>14 аймаг</a:t>
            </a:r>
            <a:endParaRPr lang="en-US" sz="900" dirty="0">
              <a:latin typeface="Arial" panose="020B0604020202020204" pitchFamily="34" charset="0"/>
              <a:cs typeface="Arial" panose="020B0604020202020204" pitchFamily="34" charset="0"/>
            </a:endParaRPr>
          </a:p>
        </p:txBody>
      </p:sp>
      <p:sp>
        <p:nvSpPr>
          <p:cNvPr id="103" name="Rectangle: Rounded Corners 102">
            <a:extLst>
              <a:ext uri="{FF2B5EF4-FFF2-40B4-BE49-F238E27FC236}">
                <a16:creationId xmlns:a16="http://schemas.microsoft.com/office/drawing/2014/main" xmlns="" id="{25AD8DEF-8108-9AD0-A65E-F7982FC5A82D}"/>
              </a:ext>
            </a:extLst>
          </p:cNvPr>
          <p:cNvSpPr/>
          <p:nvPr/>
        </p:nvSpPr>
        <p:spPr>
          <a:xfrm>
            <a:off x="-395619" y="-1845671"/>
            <a:ext cx="1043977"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dirty="0">
                <a:latin typeface="Arial" panose="020B0604020202020204" pitchFamily="34" charset="0"/>
                <a:cs typeface="Arial" panose="020B0604020202020204" pitchFamily="34" charset="0"/>
              </a:rPr>
              <a:t>107 газар</a:t>
            </a:r>
            <a:endParaRPr lang="en-US" sz="900" dirty="0">
              <a:latin typeface="Arial" panose="020B0604020202020204" pitchFamily="34" charset="0"/>
              <a:cs typeface="Arial" panose="020B0604020202020204" pitchFamily="34" charset="0"/>
            </a:endParaRPr>
          </a:p>
        </p:txBody>
      </p:sp>
      <p:sp>
        <p:nvSpPr>
          <p:cNvPr id="104" name="Rectangle: Rounded Corners 103">
            <a:extLst>
              <a:ext uri="{FF2B5EF4-FFF2-40B4-BE49-F238E27FC236}">
                <a16:creationId xmlns:a16="http://schemas.microsoft.com/office/drawing/2014/main" xmlns="" id="{BAA3098D-083A-230C-7DCA-F7E9A5DEA32D}"/>
              </a:ext>
            </a:extLst>
          </p:cNvPr>
          <p:cNvSpPr/>
          <p:nvPr/>
        </p:nvSpPr>
        <p:spPr>
          <a:xfrm>
            <a:off x="-395619" y="-2293548"/>
            <a:ext cx="1043977" cy="385621"/>
          </a:xfrm>
          <a:prstGeom prst="round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dirty="0">
                <a:latin typeface="Arial" panose="020B0604020202020204" pitchFamily="34" charset="0"/>
                <a:cs typeface="Arial" panose="020B0604020202020204" pitchFamily="34" charset="0"/>
              </a:rPr>
              <a:t>Тоо</a:t>
            </a:r>
            <a:endParaRPr lang="en-US" sz="900" dirty="0">
              <a:latin typeface="Arial" panose="020B0604020202020204" pitchFamily="34" charset="0"/>
              <a:cs typeface="Arial" panose="020B0604020202020204" pitchFamily="34" charset="0"/>
            </a:endParaRPr>
          </a:p>
        </p:txBody>
      </p:sp>
      <p:sp>
        <p:nvSpPr>
          <p:cNvPr id="105" name="Rectangle: Rounded Corners 104">
            <a:extLst>
              <a:ext uri="{FF2B5EF4-FFF2-40B4-BE49-F238E27FC236}">
                <a16:creationId xmlns:a16="http://schemas.microsoft.com/office/drawing/2014/main" xmlns="" id="{32D5ACE4-E4CA-7A63-5840-8E332891961D}"/>
              </a:ext>
            </a:extLst>
          </p:cNvPr>
          <p:cNvSpPr/>
          <p:nvPr/>
        </p:nvSpPr>
        <p:spPr>
          <a:xfrm>
            <a:off x="800668" y="-1428070"/>
            <a:ext cx="1306808"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b="1" dirty="0">
                <a:latin typeface="Arial" panose="020B0604020202020204" pitchFamily="34" charset="0"/>
                <a:cs typeface="Arial" panose="020B0604020202020204" pitchFamily="34" charset="0"/>
              </a:rPr>
              <a:t>9 сая.га</a:t>
            </a:r>
            <a:r>
              <a:rPr lang="en-US" sz="900" b="1" dirty="0">
                <a:latin typeface="Arial" panose="020B0604020202020204" pitchFamily="34" charset="0"/>
                <a:cs typeface="Arial" panose="020B0604020202020204" pitchFamily="34" charset="0"/>
              </a:rPr>
              <a:t> /5</a:t>
            </a:r>
            <a:r>
              <a:rPr lang="mn-MN" sz="900" b="1" dirty="0">
                <a:latin typeface="Arial" panose="020B0604020202020204" pitchFamily="34" charset="0"/>
                <a:cs typeface="Arial" panose="020B0604020202020204" pitchFamily="34" charset="0"/>
              </a:rPr>
              <a:t>.7</a:t>
            </a:r>
            <a:r>
              <a:rPr lang="en-US" sz="900" b="1" dirty="0">
                <a:latin typeface="Arial" panose="020B0604020202020204" pitchFamily="34" charset="0"/>
                <a:cs typeface="Arial" panose="020B0604020202020204" pitchFamily="34" charset="0"/>
              </a:rPr>
              <a:t>%/</a:t>
            </a:r>
          </a:p>
        </p:txBody>
      </p:sp>
      <p:sp>
        <p:nvSpPr>
          <p:cNvPr id="106" name="Rectangle: Rounded Corners 105">
            <a:extLst>
              <a:ext uri="{FF2B5EF4-FFF2-40B4-BE49-F238E27FC236}">
                <a16:creationId xmlns:a16="http://schemas.microsoft.com/office/drawing/2014/main" xmlns="" id="{6BB85E68-496F-1836-C62C-21728D5A0D38}"/>
              </a:ext>
            </a:extLst>
          </p:cNvPr>
          <p:cNvSpPr/>
          <p:nvPr/>
        </p:nvSpPr>
        <p:spPr>
          <a:xfrm>
            <a:off x="800668" y="-1845671"/>
            <a:ext cx="1306808"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900" b="1" dirty="0">
                <a:solidFill>
                  <a:schemeClr val="bg1"/>
                </a:solidFill>
                <a:latin typeface="Arial" panose="020B0604020202020204" pitchFamily="34" charset="0"/>
                <a:ea typeface="Roboto"/>
                <a:cs typeface="Arial" panose="020B0604020202020204" pitchFamily="34" charset="0"/>
                <a:sym typeface="Roboto"/>
              </a:rPr>
              <a:t>30 сая</a:t>
            </a:r>
            <a:r>
              <a:rPr lang="mn-MN" sz="900" b="1" dirty="0">
                <a:solidFill>
                  <a:schemeClr val="bg1"/>
                </a:solidFill>
                <a:latin typeface="Arial" panose="020B0604020202020204" pitchFamily="34" charset="0"/>
                <a:ea typeface="Roboto"/>
                <a:cs typeface="Arial" panose="020B0604020202020204" pitchFamily="34" charset="0"/>
                <a:sym typeface="Roboto"/>
              </a:rPr>
              <a:t>.</a:t>
            </a:r>
            <a:r>
              <a:rPr lang="ru-RU" sz="900" b="1" dirty="0">
                <a:solidFill>
                  <a:schemeClr val="bg1"/>
                </a:solidFill>
                <a:latin typeface="Arial" panose="020B0604020202020204" pitchFamily="34" charset="0"/>
                <a:ea typeface="Roboto"/>
                <a:cs typeface="Arial" panose="020B0604020202020204" pitchFamily="34" charset="0"/>
                <a:sym typeface="Roboto"/>
              </a:rPr>
              <a:t>га</a:t>
            </a:r>
            <a:r>
              <a:rPr lang="mn-MN" sz="900" b="1" dirty="0">
                <a:solidFill>
                  <a:schemeClr val="bg1"/>
                </a:solidFill>
                <a:latin typeface="Arial" panose="020B0604020202020204" pitchFamily="34" charset="0"/>
                <a:ea typeface="Roboto"/>
                <a:cs typeface="Arial" panose="020B0604020202020204" pitchFamily="34" charset="0"/>
                <a:sym typeface="Roboto"/>
              </a:rPr>
              <a:t> /19.8</a:t>
            </a:r>
            <a:r>
              <a:rPr lang="en-US" sz="900" b="1" dirty="0">
                <a:solidFill>
                  <a:schemeClr val="bg1"/>
                </a:solidFill>
                <a:latin typeface="Arial" panose="020B0604020202020204" pitchFamily="34" charset="0"/>
                <a:ea typeface="Roboto"/>
                <a:cs typeface="Arial" panose="020B0604020202020204" pitchFamily="34" charset="0"/>
                <a:sym typeface="Roboto"/>
              </a:rPr>
              <a:t>%/</a:t>
            </a:r>
            <a:r>
              <a:rPr lang="ru-RU" sz="900" b="1" dirty="0">
                <a:solidFill>
                  <a:schemeClr val="bg1"/>
                </a:solidFill>
                <a:latin typeface="Arial" panose="020B0604020202020204" pitchFamily="34" charset="0"/>
                <a:ea typeface="Roboto"/>
                <a:cs typeface="Arial" panose="020B0604020202020204" pitchFamily="34" charset="0"/>
                <a:sym typeface="Roboto"/>
              </a:rPr>
              <a:t> </a:t>
            </a:r>
          </a:p>
        </p:txBody>
      </p:sp>
      <p:sp>
        <p:nvSpPr>
          <p:cNvPr id="107" name="Rectangle: Rounded Corners 106">
            <a:extLst>
              <a:ext uri="{FF2B5EF4-FFF2-40B4-BE49-F238E27FC236}">
                <a16:creationId xmlns:a16="http://schemas.microsoft.com/office/drawing/2014/main" xmlns="" id="{2E72FAC7-C631-EC45-B9F4-3F8C5DC65989}"/>
              </a:ext>
            </a:extLst>
          </p:cNvPr>
          <p:cNvSpPr/>
          <p:nvPr/>
        </p:nvSpPr>
        <p:spPr>
          <a:xfrm>
            <a:off x="800668" y="-2293548"/>
            <a:ext cx="1306808" cy="385621"/>
          </a:xfrm>
          <a:prstGeom prst="roundRect">
            <a:avLst/>
          </a:prstGeom>
          <a:solidFill>
            <a:schemeClr val="accent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dirty="0">
                <a:latin typeface="Arial" panose="020B0604020202020204" pitchFamily="34" charset="0"/>
                <a:cs typeface="Arial" panose="020B0604020202020204" pitchFamily="34" charset="0"/>
              </a:rPr>
              <a:t>Газрын хэмжээ</a:t>
            </a:r>
            <a:endParaRPr lang="en-US" sz="900" dirty="0">
              <a:latin typeface="Arial" panose="020B0604020202020204" pitchFamily="34" charset="0"/>
              <a:cs typeface="Arial" panose="020B0604020202020204" pitchFamily="34" charset="0"/>
            </a:endParaRPr>
          </a:p>
        </p:txBody>
      </p:sp>
      <p:sp>
        <p:nvSpPr>
          <p:cNvPr id="108" name="Rectangle: Rounded Corners 107">
            <a:extLst>
              <a:ext uri="{FF2B5EF4-FFF2-40B4-BE49-F238E27FC236}">
                <a16:creationId xmlns:a16="http://schemas.microsoft.com/office/drawing/2014/main" xmlns="" id="{BA19B8EA-3B0F-649B-ED33-BE8696838EAE}"/>
              </a:ext>
            </a:extLst>
          </p:cNvPr>
          <p:cNvSpPr/>
          <p:nvPr/>
        </p:nvSpPr>
        <p:spPr>
          <a:xfrm>
            <a:off x="-3481755" y="-3207602"/>
            <a:ext cx="2950234" cy="780447"/>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mn-MN" sz="1100" b="1" dirty="0">
                <a:solidFill>
                  <a:schemeClr val="bg1"/>
                </a:solidFill>
                <a:latin typeface="Arial" panose="020B0604020202020204" pitchFamily="34" charset="0"/>
                <a:ea typeface="Roboto Medium"/>
                <a:cs typeface="Arial" panose="020B0604020202020204" pitchFamily="34" charset="0"/>
                <a:sym typeface="Roboto Medium"/>
              </a:rPr>
              <a:t>Улсын тусгай хэрэгцээнд авсан газрын мэдээлэл</a:t>
            </a:r>
            <a:endParaRPr lang="mn-MN" sz="1100" dirty="0">
              <a:solidFill>
                <a:schemeClr val="bg1"/>
              </a:solidFill>
              <a:latin typeface="Arial" panose="020B0604020202020204" pitchFamily="34" charset="0"/>
              <a:ea typeface="Roboto Medium"/>
              <a:cs typeface="Arial" panose="020B0604020202020204" pitchFamily="34" charset="0"/>
              <a:sym typeface="Roboto Medium"/>
            </a:endParaRPr>
          </a:p>
        </p:txBody>
      </p:sp>
      <p:sp>
        <p:nvSpPr>
          <p:cNvPr id="4" name="TextBox 3">
            <a:extLst>
              <a:ext uri="{FF2B5EF4-FFF2-40B4-BE49-F238E27FC236}">
                <a16:creationId xmlns:a16="http://schemas.microsoft.com/office/drawing/2014/main" xmlns="" id="{5F950377-F904-A620-E966-23B49D982132}"/>
              </a:ext>
            </a:extLst>
          </p:cNvPr>
          <p:cNvSpPr txBox="1"/>
          <p:nvPr/>
        </p:nvSpPr>
        <p:spPr>
          <a:xfrm>
            <a:off x="1380913" y="4326414"/>
            <a:ext cx="2042882" cy="276999"/>
          </a:xfrm>
          <a:prstGeom prst="rect">
            <a:avLst/>
          </a:prstGeom>
          <a:noFill/>
        </p:spPr>
        <p:txBody>
          <a:bodyPr wrap="square">
            <a:spAutoFit/>
          </a:bodyPr>
          <a:lstStyle/>
          <a:p>
            <a:r>
              <a:rPr lang="en-US" sz="1200" i="1" dirty="0" err="1">
                <a:solidFill>
                  <a:schemeClr val="bg1"/>
                </a:solidFill>
              </a:rPr>
              <a:t>Отрын</a:t>
            </a:r>
            <a:r>
              <a:rPr lang="en-US" sz="1200" i="1" dirty="0">
                <a:solidFill>
                  <a:schemeClr val="bg1"/>
                </a:solidFill>
              </a:rPr>
              <a:t> </a:t>
            </a:r>
            <a:r>
              <a:rPr lang="en-US" sz="1200" i="1" dirty="0" err="1">
                <a:solidFill>
                  <a:schemeClr val="bg1"/>
                </a:solidFill>
              </a:rPr>
              <a:t>нөөц</a:t>
            </a:r>
            <a:r>
              <a:rPr lang="en-US" sz="1200" i="1" dirty="0">
                <a:solidFill>
                  <a:schemeClr val="bg1"/>
                </a:solidFill>
              </a:rPr>
              <a:t> </a:t>
            </a:r>
            <a:r>
              <a:rPr lang="en-US" sz="1200" i="1" dirty="0" err="1">
                <a:solidFill>
                  <a:schemeClr val="bg1"/>
                </a:solidFill>
              </a:rPr>
              <a:t>бэлчээр</a:t>
            </a:r>
            <a:r>
              <a:rPr lang="en-US" sz="1200" i="1" dirty="0">
                <a:solidFill>
                  <a:schemeClr val="bg1"/>
                </a:solidFill>
              </a:rPr>
              <a:t> – 0.6%</a:t>
            </a:r>
          </a:p>
        </p:txBody>
      </p:sp>
      <p:sp>
        <p:nvSpPr>
          <p:cNvPr id="2" name="TextBox 1">
            <a:extLst>
              <a:ext uri="{FF2B5EF4-FFF2-40B4-BE49-F238E27FC236}">
                <a16:creationId xmlns:a16="http://schemas.microsoft.com/office/drawing/2014/main" xmlns="" id="{E72C770F-91DE-EF35-852A-988771C67DA4}"/>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all" dirty="0">
                <a:solidFill>
                  <a:schemeClr val="bg1"/>
                </a:solidFill>
                <a:latin typeface="Arial" panose="020B0604020202020204" pitchFamily="34" charset="0"/>
                <a:cs typeface="Arial" panose="020B0604020202020204" pitchFamily="34" charset="0"/>
              </a:rPr>
              <a:t>II. </a:t>
            </a: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84107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xmlns="" id="{99FA695C-6EA3-48EC-BE63-5187DEDBA9DA}"/>
              </a:ext>
            </a:extLst>
          </p:cNvPr>
          <p:cNvSpPr/>
          <p:nvPr/>
        </p:nvSpPr>
        <p:spPr>
          <a:xfrm>
            <a:off x="6120422" y="3012126"/>
            <a:ext cx="5488073" cy="914400"/>
          </a:xfrm>
          <a:prstGeom prst="roundRect">
            <a:avLst>
              <a:gd name="adj" fmla="val 43085"/>
            </a:avLst>
          </a:prstGeom>
          <a:solidFill>
            <a:srgbClr val="1A3675"/>
          </a:solidFill>
          <a:ln w="19050">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800100" algn="ctr"/>
            <a:r>
              <a:rPr lang="en-US" sz="1200" cap="all" dirty="0">
                <a:solidFill>
                  <a:schemeClr val="bg1"/>
                </a:solidFill>
                <a:latin typeface="Arial" panose="020B0604020202020204" pitchFamily="34" charset="0"/>
                <a:cs typeface="Arial" panose="020B0604020202020204" pitchFamily="34" charset="0"/>
              </a:rPr>
              <a:t>	</a:t>
            </a:r>
            <a:r>
              <a:rPr lang="mn-MN" sz="1200" cap="all" dirty="0">
                <a:solidFill>
                  <a:schemeClr val="bg1"/>
                </a:solidFill>
                <a:latin typeface="Arial" panose="020B0604020202020204" pitchFamily="34" charset="0"/>
                <a:cs typeface="Arial" panose="020B0604020202020204" pitchFamily="34" charset="0"/>
              </a:rPr>
              <a:t>гол, мөрний урсац бүрэлдэх эх, усны сан бүхий газрын хамгаалалтын бүс, ойн сан бүхий газар;</a:t>
            </a:r>
          </a:p>
        </p:txBody>
      </p:sp>
      <p:sp>
        <p:nvSpPr>
          <p:cNvPr id="46" name="Rectangle: Rounded Corners 45">
            <a:extLst>
              <a:ext uri="{FF2B5EF4-FFF2-40B4-BE49-F238E27FC236}">
                <a16:creationId xmlns:a16="http://schemas.microsoft.com/office/drawing/2014/main" xmlns="" id="{98566324-5542-461F-AA06-71062F937CD7}"/>
              </a:ext>
            </a:extLst>
          </p:cNvPr>
          <p:cNvSpPr/>
          <p:nvPr/>
        </p:nvSpPr>
        <p:spPr>
          <a:xfrm>
            <a:off x="6109445" y="4170676"/>
            <a:ext cx="5457350" cy="914400"/>
          </a:xfrm>
          <a:prstGeom prst="roundRect">
            <a:avLst>
              <a:gd name="adj" fmla="val 43085"/>
            </a:avLst>
          </a:prstGeom>
          <a:solidFill>
            <a:srgbClr val="1A3675"/>
          </a:solidFill>
          <a:ln w="190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457200" algn="ctr"/>
            <a:r>
              <a:rPr lang="ru-RU" sz="1200" cap="all">
                <a:solidFill>
                  <a:schemeClr val="bg1"/>
                </a:solidFill>
                <a:latin typeface="Arial" panose="020B0604020202020204" pitchFamily="34" charset="0"/>
                <a:cs typeface="Arial" panose="020B0604020202020204" pitchFamily="34" charset="0"/>
              </a:rPr>
              <a:t>хот, тосгон, бусад суурины эдэлбэр газар;</a:t>
            </a:r>
          </a:p>
        </p:txBody>
      </p:sp>
      <p:sp>
        <p:nvSpPr>
          <p:cNvPr id="47" name="Rectangle: Rounded Corners 46">
            <a:extLst>
              <a:ext uri="{FF2B5EF4-FFF2-40B4-BE49-F238E27FC236}">
                <a16:creationId xmlns:a16="http://schemas.microsoft.com/office/drawing/2014/main" xmlns="" id="{9AE64871-F22B-4F48-90A5-86096DF3A785}"/>
              </a:ext>
            </a:extLst>
          </p:cNvPr>
          <p:cNvSpPr/>
          <p:nvPr/>
        </p:nvSpPr>
        <p:spPr>
          <a:xfrm>
            <a:off x="6111938" y="1903864"/>
            <a:ext cx="5466098" cy="914400"/>
          </a:xfrm>
          <a:prstGeom prst="roundRect">
            <a:avLst>
              <a:gd name="adj" fmla="val 43085"/>
            </a:avLst>
          </a:prstGeom>
          <a:solidFill>
            <a:srgbClr val="1A3675"/>
          </a:solidFill>
          <a:ln w="19050">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marL="857250" algn="ctr"/>
            <a:r>
              <a:rPr lang="mn-MN" sz="1200" cap="all" dirty="0">
                <a:solidFill>
                  <a:schemeClr val="bg1"/>
                </a:solidFill>
                <a:latin typeface="Arial" panose="020B0604020202020204" pitchFamily="34" charset="0"/>
                <a:cs typeface="Arial" panose="020B0604020202020204" pitchFamily="34" charset="0"/>
              </a:rPr>
              <a:t>улсын болон орон нутгийн тусгай хэрэгцээний </a:t>
            </a:r>
            <a:r>
              <a:rPr lang="mn-MN" sz="1400" cap="all" dirty="0">
                <a:solidFill>
                  <a:schemeClr val="bg1"/>
                </a:solidFill>
                <a:latin typeface="Arial" panose="020B0604020202020204" pitchFamily="34" charset="0"/>
                <a:cs typeface="Arial" panose="020B0604020202020204" pitchFamily="34" charset="0"/>
              </a:rPr>
              <a:t>газар</a:t>
            </a:r>
          </a:p>
        </p:txBody>
      </p:sp>
      <p:sp>
        <p:nvSpPr>
          <p:cNvPr id="48" name="Oval 47">
            <a:extLst>
              <a:ext uri="{FF2B5EF4-FFF2-40B4-BE49-F238E27FC236}">
                <a16:creationId xmlns:a16="http://schemas.microsoft.com/office/drawing/2014/main" xmlns="" id="{46946774-D743-48B6-A91D-EE17E5A3D45A}"/>
              </a:ext>
            </a:extLst>
          </p:cNvPr>
          <p:cNvSpPr>
            <a:spLocks noChangeAspect="1"/>
          </p:cNvSpPr>
          <p:nvPr/>
        </p:nvSpPr>
        <p:spPr>
          <a:xfrm>
            <a:off x="6227261" y="1967615"/>
            <a:ext cx="808027" cy="7822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xmlns="" id="{C09A1ADA-FD41-42E8-9210-F44E481486AC}"/>
              </a:ext>
            </a:extLst>
          </p:cNvPr>
          <p:cNvSpPr>
            <a:spLocks noChangeAspect="1"/>
          </p:cNvSpPr>
          <p:nvPr/>
        </p:nvSpPr>
        <p:spPr>
          <a:xfrm>
            <a:off x="6227261" y="3077290"/>
            <a:ext cx="808027" cy="7822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xmlns="" id="{01BA58CD-1540-4617-8E1C-39B00541A9DB}"/>
              </a:ext>
            </a:extLst>
          </p:cNvPr>
          <p:cNvSpPr>
            <a:spLocks noChangeAspect="1"/>
          </p:cNvSpPr>
          <p:nvPr/>
        </p:nvSpPr>
        <p:spPr>
          <a:xfrm>
            <a:off x="6227261" y="4234590"/>
            <a:ext cx="808027" cy="7822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58" name="Graphic 57" descr="City">
            <a:extLst>
              <a:ext uri="{FF2B5EF4-FFF2-40B4-BE49-F238E27FC236}">
                <a16:creationId xmlns:a16="http://schemas.microsoft.com/office/drawing/2014/main" xmlns="" id="{E003DCC6-403E-4224-B3DC-A12CDCA97E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68471" y="4376433"/>
            <a:ext cx="541544" cy="541544"/>
          </a:xfrm>
          <a:prstGeom prst="rect">
            <a:avLst/>
          </a:prstGeom>
        </p:spPr>
      </p:pic>
      <p:sp>
        <p:nvSpPr>
          <p:cNvPr id="73" name="Rectangle: Rounded Corners 72">
            <a:extLst>
              <a:ext uri="{FF2B5EF4-FFF2-40B4-BE49-F238E27FC236}">
                <a16:creationId xmlns:a16="http://schemas.microsoft.com/office/drawing/2014/main" xmlns="" id="{5D3F4680-47E0-4355-904C-C24EB57C8D84}"/>
              </a:ext>
            </a:extLst>
          </p:cNvPr>
          <p:cNvSpPr/>
          <p:nvPr/>
        </p:nvSpPr>
        <p:spPr>
          <a:xfrm>
            <a:off x="6096000" y="5316526"/>
            <a:ext cx="5457349" cy="914400"/>
          </a:xfrm>
          <a:prstGeom prst="roundRect">
            <a:avLst>
              <a:gd name="adj" fmla="val 43085"/>
            </a:avLst>
          </a:prstGeom>
          <a:solidFill>
            <a:srgbClr val="1A3675"/>
          </a:solidFill>
          <a:ln w="190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457200" algn="ctr"/>
            <a:r>
              <a:rPr lang="ru-RU" sz="1200" cap="all">
                <a:solidFill>
                  <a:schemeClr val="bg1"/>
                </a:solidFill>
                <a:latin typeface="Arial" panose="020B0604020202020204" pitchFamily="34" charset="0"/>
                <a:cs typeface="Arial" panose="020B0604020202020204" pitchFamily="34" charset="0"/>
              </a:rPr>
              <a:t>тариалангийн газар.</a:t>
            </a:r>
          </a:p>
        </p:txBody>
      </p:sp>
      <p:sp>
        <p:nvSpPr>
          <p:cNvPr id="82" name="Oval 81">
            <a:extLst>
              <a:ext uri="{FF2B5EF4-FFF2-40B4-BE49-F238E27FC236}">
                <a16:creationId xmlns:a16="http://schemas.microsoft.com/office/drawing/2014/main" xmlns="" id="{EB5B096B-C510-48E7-A45B-D52E65C954FF}"/>
              </a:ext>
            </a:extLst>
          </p:cNvPr>
          <p:cNvSpPr>
            <a:spLocks noChangeAspect="1"/>
          </p:cNvSpPr>
          <p:nvPr/>
        </p:nvSpPr>
        <p:spPr>
          <a:xfrm>
            <a:off x="6227261" y="5391003"/>
            <a:ext cx="808027" cy="78227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08" name="Graphic 107" descr="Hill scene">
            <a:extLst>
              <a:ext uri="{FF2B5EF4-FFF2-40B4-BE49-F238E27FC236}">
                <a16:creationId xmlns:a16="http://schemas.microsoft.com/office/drawing/2014/main" xmlns="" id="{9FE42BB3-D647-49E2-9F3F-392029944E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61132" y="2076866"/>
            <a:ext cx="540281" cy="540281"/>
          </a:xfrm>
          <a:prstGeom prst="rect">
            <a:avLst/>
          </a:prstGeom>
        </p:spPr>
      </p:pic>
      <p:pic>
        <p:nvPicPr>
          <p:cNvPr id="110" name="Graphic 109" descr="Waterfall scene">
            <a:extLst>
              <a:ext uri="{FF2B5EF4-FFF2-40B4-BE49-F238E27FC236}">
                <a16:creationId xmlns:a16="http://schemas.microsoft.com/office/drawing/2014/main" xmlns="" id="{6527D6AB-1226-4F13-AB6C-3D7AC3D448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371589" y="3201083"/>
            <a:ext cx="504423" cy="504423"/>
          </a:xfrm>
          <a:prstGeom prst="rect">
            <a:avLst/>
          </a:prstGeom>
        </p:spPr>
      </p:pic>
      <p:pic>
        <p:nvPicPr>
          <p:cNvPr id="114" name="Graphic 113" descr="Grain">
            <a:extLst>
              <a:ext uri="{FF2B5EF4-FFF2-40B4-BE49-F238E27FC236}">
                <a16:creationId xmlns:a16="http://schemas.microsoft.com/office/drawing/2014/main" xmlns="" id="{5A34F01D-BA9C-4425-8D41-077BD54FB91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349687" y="5506278"/>
            <a:ext cx="551726" cy="551726"/>
          </a:xfrm>
          <a:prstGeom prst="rect">
            <a:avLst/>
          </a:prstGeom>
        </p:spPr>
      </p:pic>
      <p:sp>
        <p:nvSpPr>
          <p:cNvPr id="116" name="TextBox 115">
            <a:extLst>
              <a:ext uri="{FF2B5EF4-FFF2-40B4-BE49-F238E27FC236}">
                <a16:creationId xmlns:a16="http://schemas.microsoft.com/office/drawing/2014/main" xmlns="" id="{8AEECAEC-7EFB-4058-A6BC-3A999D68FF37}"/>
              </a:ext>
            </a:extLst>
          </p:cNvPr>
          <p:cNvSpPr txBox="1"/>
          <p:nvPr/>
        </p:nvSpPr>
        <p:spPr>
          <a:xfrm>
            <a:off x="2221771" y="1186782"/>
            <a:ext cx="7797301" cy="523220"/>
          </a:xfrm>
          <a:prstGeom prst="rect">
            <a:avLst/>
          </a:prstGeom>
          <a:noFill/>
        </p:spPr>
        <p:txBody>
          <a:bodyPr wrap="square">
            <a:spAutoFit/>
          </a:bodyPr>
          <a:lstStyle/>
          <a:p>
            <a:pPr algn="ctr">
              <a:defRPr/>
            </a:pPr>
            <a:r>
              <a:rPr lang="mn-MN" sz="1400" b="1" dirty="0">
                <a:solidFill>
                  <a:srgbClr val="FFC000"/>
                </a:solidFill>
                <a:latin typeface="Arial" panose="020B0604020202020204" pitchFamily="34" charset="0"/>
                <a:cs typeface="Arial" panose="020B0604020202020204" pitchFamily="34" charset="0"/>
              </a:rPr>
              <a:t>АШИГТ МАЛТМАЛ, ГАЗРЫН ТОС, УЛАМЖЛАЛТ БУС ГАЗРЫН ТОСНЫ ХАЙГУУЛ, АШИГЛАЛТЫН ТУСГАЙ ЗӨВШӨӨРӨЛ ОЛГОХЫГ ХОРИГЛОХ ГАЗРУУД</a:t>
            </a:r>
          </a:p>
        </p:txBody>
      </p:sp>
      <p:pic>
        <p:nvPicPr>
          <p:cNvPr id="4" name="Graphic 3" descr="Add">
            <a:extLst>
              <a:ext uri="{FF2B5EF4-FFF2-40B4-BE49-F238E27FC236}">
                <a16:creationId xmlns:a16="http://schemas.microsoft.com/office/drawing/2014/main" xmlns="" id="{1C7B9AA7-4748-0F24-A1EF-94995EEA04E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1097076" y="2212321"/>
            <a:ext cx="213481" cy="229332"/>
          </a:xfrm>
          <a:prstGeom prst="rect">
            <a:avLst/>
          </a:prstGeom>
        </p:spPr>
      </p:pic>
      <p:pic>
        <p:nvPicPr>
          <p:cNvPr id="6" name="Graphic 5" descr="Add">
            <a:extLst>
              <a:ext uri="{FF2B5EF4-FFF2-40B4-BE49-F238E27FC236}">
                <a16:creationId xmlns:a16="http://schemas.microsoft.com/office/drawing/2014/main" xmlns="" id="{2F0B10ED-89EB-6FA7-D0B5-A18B3A4D285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1097076" y="4479798"/>
            <a:ext cx="213481" cy="229332"/>
          </a:xfrm>
          <a:prstGeom prst="rect">
            <a:avLst/>
          </a:prstGeom>
        </p:spPr>
      </p:pic>
      <p:pic>
        <p:nvPicPr>
          <p:cNvPr id="7" name="Graphic 6" descr="Add">
            <a:extLst>
              <a:ext uri="{FF2B5EF4-FFF2-40B4-BE49-F238E27FC236}">
                <a16:creationId xmlns:a16="http://schemas.microsoft.com/office/drawing/2014/main" xmlns="" id="{31750322-5030-3D31-6171-38245C0BBC8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1097076" y="5612393"/>
            <a:ext cx="213481" cy="229332"/>
          </a:xfrm>
          <a:prstGeom prst="rect">
            <a:avLst/>
          </a:prstGeom>
        </p:spPr>
      </p:pic>
      <p:sp>
        <p:nvSpPr>
          <p:cNvPr id="3" name="Rectangle: Rounded Corners 2">
            <a:extLst>
              <a:ext uri="{FF2B5EF4-FFF2-40B4-BE49-F238E27FC236}">
                <a16:creationId xmlns:a16="http://schemas.microsoft.com/office/drawing/2014/main" xmlns="" id="{8343D650-907C-AEA8-A938-8131B4495D65}"/>
              </a:ext>
            </a:extLst>
          </p:cNvPr>
          <p:cNvSpPr/>
          <p:nvPr/>
        </p:nvSpPr>
        <p:spPr>
          <a:xfrm>
            <a:off x="2604756" y="3094725"/>
            <a:ext cx="1483899" cy="565028"/>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marL="0" lvl="0" indent="0" algn="ctr" rtl="0">
              <a:spcBef>
                <a:spcPts val="0"/>
              </a:spcBef>
              <a:spcAft>
                <a:spcPts val="0"/>
              </a:spcAft>
              <a:buNone/>
            </a:pPr>
            <a:r>
              <a:rPr lang="mn-MN" sz="1100" b="1" dirty="0">
                <a:solidFill>
                  <a:schemeClr val="bg1"/>
                </a:solidFill>
                <a:latin typeface="Arial" panose="020B0604020202020204" pitchFamily="34" charset="0"/>
                <a:ea typeface="Fira Sans Extra Condensed"/>
                <a:cs typeface="Arial" panose="020B0604020202020204" pitchFamily="34" charset="0"/>
                <a:sym typeface="Fira Sans Extra Condensed"/>
              </a:rPr>
              <a:t>Талбайн хэмжээ</a:t>
            </a:r>
            <a:br>
              <a:rPr lang="mn-MN" sz="1100" b="1" dirty="0">
                <a:solidFill>
                  <a:schemeClr val="bg1"/>
                </a:solidFill>
                <a:latin typeface="Arial" panose="020B0604020202020204" pitchFamily="34" charset="0"/>
                <a:ea typeface="Fira Sans Extra Condensed"/>
                <a:cs typeface="Arial" panose="020B0604020202020204" pitchFamily="34" charset="0"/>
                <a:sym typeface="Fira Sans Extra Condensed"/>
              </a:rPr>
            </a:br>
            <a:r>
              <a:rPr lang="mn-MN" sz="1100" b="1" dirty="0">
                <a:solidFill>
                  <a:schemeClr val="bg1"/>
                </a:solidFill>
                <a:latin typeface="Arial" panose="020B0604020202020204" pitchFamily="34" charset="0"/>
                <a:ea typeface="Fira Sans Extra Condensed"/>
                <a:cs typeface="Arial" panose="020B0604020202020204" pitchFamily="34" charset="0"/>
                <a:sym typeface="Fira Sans Extra Condensed"/>
              </a:rPr>
              <a:t>Нийт газар нутагт эзлэх хувь</a:t>
            </a:r>
            <a:endParaRPr lang="ru-RU" sz="1100" b="1" dirty="0">
              <a:solidFill>
                <a:schemeClr val="bg1"/>
              </a:solidFill>
              <a:latin typeface="Arial" panose="020B0604020202020204" pitchFamily="34" charset="0"/>
              <a:ea typeface="Fira Sans Extra Condensed"/>
              <a:cs typeface="Arial" panose="020B0604020202020204" pitchFamily="34" charset="0"/>
              <a:sym typeface="Fira Sans Extra Condensed"/>
            </a:endParaRPr>
          </a:p>
        </p:txBody>
      </p:sp>
      <p:sp>
        <p:nvSpPr>
          <p:cNvPr id="5" name="Rectangle: Rounded Corners 4">
            <a:extLst>
              <a:ext uri="{FF2B5EF4-FFF2-40B4-BE49-F238E27FC236}">
                <a16:creationId xmlns:a16="http://schemas.microsoft.com/office/drawing/2014/main" xmlns="" id="{5060616C-01CD-4384-82FB-36564AD56119}"/>
              </a:ext>
            </a:extLst>
          </p:cNvPr>
          <p:cNvSpPr/>
          <p:nvPr/>
        </p:nvSpPr>
        <p:spPr>
          <a:xfrm>
            <a:off x="1987176" y="3094725"/>
            <a:ext cx="569769" cy="569831"/>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mn-MN" sz="1100" b="1" dirty="0">
                <a:solidFill>
                  <a:schemeClr val="bg1"/>
                </a:solidFill>
                <a:latin typeface="Arial" panose="020B0604020202020204" pitchFamily="34" charset="0"/>
                <a:cs typeface="Arial" panose="020B0604020202020204" pitchFamily="34" charset="0"/>
              </a:rPr>
              <a:t>Тоо</a:t>
            </a:r>
            <a:endParaRPr lang="mn-MN" sz="1100" dirty="0">
              <a:solidFill>
                <a:schemeClr val="bg1"/>
              </a:solidFill>
              <a:latin typeface="Arial" panose="020B0604020202020204" pitchFamily="34" charset="0"/>
              <a:ea typeface="Roboto Medium"/>
              <a:cs typeface="Arial" panose="020B0604020202020204" pitchFamily="34" charset="0"/>
              <a:sym typeface="Roboto Medium"/>
            </a:endParaRPr>
          </a:p>
        </p:txBody>
      </p:sp>
      <p:sp>
        <p:nvSpPr>
          <p:cNvPr id="8" name="Rectangle: Rounded Corners 7">
            <a:extLst>
              <a:ext uri="{FF2B5EF4-FFF2-40B4-BE49-F238E27FC236}">
                <a16:creationId xmlns:a16="http://schemas.microsoft.com/office/drawing/2014/main" xmlns="" id="{E14D5272-AFC2-A436-DCFF-FC93BAA9A6B6}"/>
              </a:ext>
            </a:extLst>
          </p:cNvPr>
          <p:cNvSpPr/>
          <p:nvPr/>
        </p:nvSpPr>
        <p:spPr>
          <a:xfrm>
            <a:off x="379512" y="4152277"/>
            <a:ext cx="1551435"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b="1" dirty="0">
                <a:solidFill>
                  <a:schemeClr val="bg1"/>
                </a:solidFill>
                <a:effectLst/>
                <a:latin typeface="Arial" panose="020B0604020202020204" pitchFamily="34" charset="0"/>
                <a:cs typeface="Arial" panose="020B0604020202020204" pitchFamily="34" charset="0"/>
              </a:rPr>
              <a:t>АШИГЛАЛТЫН </a:t>
            </a:r>
            <a:endParaRPr lang="en-US" sz="900" b="1" dirty="0">
              <a:solidFill>
                <a:schemeClr val="bg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8F998A89-8E06-1866-261C-843F3FA860A5}"/>
              </a:ext>
            </a:extLst>
          </p:cNvPr>
          <p:cNvSpPr/>
          <p:nvPr/>
        </p:nvSpPr>
        <p:spPr>
          <a:xfrm>
            <a:off x="379517" y="3723862"/>
            <a:ext cx="1551430" cy="385621"/>
          </a:xfrm>
          <a:prstGeom prst="roundRect">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b="1" dirty="0">
                <a:latin typeface="Arial" panose="020B0604020202020204" pitchFamily="34" charset="0"/>
                <a:cs typeface="Arial" panose="020B0604020202020204" pitchFamily="34" charset="0"/>
              </a:rPr>
              <a:t>ХАЙГУУЛЫН </a:t>
            </a:r>
            <a:endParaRPr lang="en-US" sz="900" b="1"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xmlns="" id="{0AFA7B7D-AA73-EE6A-CEE2-B0C3C98A4452}"/>
              </a:ext>
            </a:extLst>
          </p:cNvPr>
          <p:cNvSpPr/>
          <p:nvPr/>
        </p:nvSpPr>
        <p:spPr>
          <a:xfrm>
            <a:off x="1990635" y="4166395"/>
            <a:ext cx="572090"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b="1" dirty="0">
                <a:latin typeface="Arial" panose="020B0604020202020204" pitchFamily="34" charset="0"/>
                <a:cs typeface="Arial" panose="020B0604020202020204" pitchFamily="34" charset="0"/>
              </a:rPr>
              <a:t>1709</a:t>
            </a:r>
            <a:endParaRPr lang="en-US" sz="900" b="1"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2B50A258-B4B8-1F46-6291-183425AC6A7E}"/>
              </a:ext>
            </a:extLst>
          </p:cNvPr>
          <p:cNvSpPr/>
          <p:nvPr/>
        </p:nvSpPr>
        <p:spPr>
          <a:xfrm>
            <a:off x="1990635" y="3718518"/>
            <a:ext cx="572090" cy="385621"/>
          </a:xfrm>
          <a:prstGeom prst="roundRect">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b="1" dirty="0">
                <a:latin typeface="Arial" panose="020B0604020202020204" pitchFamily="34" charset="0"/>
                <a:cs typeface="Arial" panose="020B0604020202020204" pitchFamily="34" charset="0"/>
              </a:rPr>
              <a:t>845</a:t>
            </a:r>
            <a:endParaRPr lang="en-US" sz="900" b="1"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D90D5CF8-5810-844E-1E41-3752A21E5849}"/>
              </a:ext>
            </a:extLst>
          </p:cNvPr>
          <p:cNvSpPr/>
          <p:nvPr/>
        </p:nvSpPr>
        <p:spPr>
          <a:xfrm>
            <a:off x="2610953" y="4166395"/>
            <a:ext cx="1483898"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900" b="1" dirty="0">
                <a:solidFill>
                  <a:schemeClr val="bg1"/>
                </a:solidFill>
                <a:latin typeface="Arial" panose="020B0604020202020204" pitchFamily="34" charset="0"/>
                <a:ea typeface="Roboto"/>
                <a:cs typeface="Arial" panose="020B0604020202020204" pitchFamily="34" charset="0"/>
                <a:sym typeface="Roboto"/>
              </a:rPr>
              <a:t>1</a:t>
            </a:r>
            <a:r>
              <a:rPr lang="mn-MN" sz="900" b="1" dirty="0">
                <a:solidFill>
                  <a:schemeClr val="bg1"/>
                </a:solidFill>
                <a:latin typeface="Arial" panose="020B0604020202020204" pitchFamily="34" charset="0"/>
                <a:ea typeface="Roboto"/>
                <a:cs typeface="Arial" panose="020B0604020202020204" pitchFamily="34" charset="0"/>
                <a:sym typeface="Roboto"/>
              </a:rPr>
              <a:t>,</a:t>
            </a:r>
            <a:r>
              <a:rPr lang="ru-RU" sz="900" b="1" dirty="0">
                <a:solidFill>
                  <a:schemeClr val="bg1"/>
                </a:solidFill>
                <a:latin typeface="Arial" panose="020B0604020202020204" pitchFamily="34" charset="0"/>
                <a:ea typeface="Roboto"/>
                <a:cs typeface="Arial" panose="020B0604020202020204" pitchFamily="34" charset="0"/>
                <a:sym typeface="Roboto"/>
              </a:rPr>
              <a:t>834</a:t>
            </a:r>
            <a:r>
              <a:rPr lang="mn-MN" sz="900" b="1" dirty="0">
                <a:solidFill>
                  <a:schemeClr val="bg1"/>
                </a:solidFill>
                <a:latin typeface="Arial" panose="020B0604020202020204" pitchFamily="34" charset="0"/>
                <a:ea typeface="Roboto"/>
                <a:cs typeface="Arial" panose="020B0604020202020204" pitchFamily="34" charset="0"/>
                <a:sym typeface="Roboto"/>
              </a:rPr>
              <a:t>,</a:t>
            </a:r>
            <a:r>
              <a:rPr lang="ru-RU" sz="900" b="1" dirty="0">
                <a:solidFill>
                  <a:schemeClr val="bg1"/>
                </a:solidFill>
                <a:latin typeface="Arial" panose="020B0604020202020204" pitchFamily="34" charset="0"/>
                <a:ea typeface="Roboto"/>
                <a:cs typeface="Arial" panose="020B0604020202020204" pitchFamily="34" charset="0"/>
                <a:sym typeface="Roboto"/>
              </a:rPr>
              <a:t>79</a:t>
            </a:r>
            <a:r>
              <a:rPr lang="mn-MN" sz="900" b="1" dirty="0">
                <a:solidFill>
                  <a:schemeClr val="bg1"/>
                </a:solidFill>
                <a:latin typeface="Arial" panose="020B0604020202020204" pitchFamily="34" charset="0"/>
                <a:ea typeface="Roboto"/>
                <a:cs typeface="Arial" panose="020B0604020202020204" pitchFamily="34" charset="0"/>
                <a:sym typeface="Roboto"/>
              </a:rPr>
              <a:t>7, </a:t>
            </a:r>
            <a:r>
              <a:rPr lang="en-US" sz="900" b="1" dirty="0">
                <a:solidFill>
                  <a:schemeClr val="bg1"/>
                </a:solidFill>
                <a:latin typeface="Arial" panose="020B0604020202020204" pitchFamily="34" charset="0"/>
                <a:ea typeface="Roboto"/>
                <a:cs typeface="Arial" panose="020B0604020202020204" pitchFamily="34" charset="0"/>
                <a:sym typeface="Roboto"/>
              </a:rPr>
              <a:t/>
            </a:r>
            <a:br>
              <a:rPr lang="en-US" sz="900" b="1" dirty="0">
                <a:solidFill>
                  <a:schemeClr val="bg1"/>
                </a:solidFill>
                <a:latin typeface="Arial" panose="020B0604020202020204" pitchFamily="34" charset="0"/>
                <a:ea typeface="Roboto"/>
                <a:cs typeface="Arial" panose="020B0604020202020204" pitchFamily="34" charset="0"/>
                <a:sym typeface="Roboto"/>
              </a:rPr>
            </a:br>
            <a:r>
              <a:rPr lang="mn-MN" sz="900" b="1" dirty="0">
                <a:solidFill>
                  <a:schemeClr val="bg1"/>
                </a:solidFill>
                <a:latin typeface="Arial" panose="020B0604020202020204" pitchFamily="34" charset="0"/>
                <a:ea typeface="Roboto"/>
                <a:cs typeface="Arial" panose="020B0604020202020204" pitchFamily="34" charset="0"/>
                <a:sym typeface="Roboto"/>
              </a:rPr>
              <a:t>1</a:t>
            </a:r>
            <a:r>
              <a:rPr lang="en-US" sz="900" b="1" dirty="0">
                <a:solidFill>
                  <a:schemeClr val="bg1"/>
                </a:solidFill>
                <a:latin typeface="Arial" panose="020B0604020202020204" pitchFamily="34" charset="0"/>
                <a:ea typeface="Roboto"/>
                <a:cs typeface="Arial" panose="020B0604020202020204" pitchFamily="34" charset="0"/>
                <a:sym typeface="Roboto"/>
              </a:rPr>
              <a:t>.1%</a:t>
            </a:r>
          </a:p>
        </p:txBody>
      </p:sp>
      <p:sp>
        <p:nvSpPr>
          <p:cNvPr id="16" name="Rectangle: Rounded Corners 15">
            <a:extLst>
              <a:ext uri="{FF2B5EF4-FFF2-40B4-BE49-F238E27FC236}">
                <a16:creationId xmlns:a16="http://schemas.microsoft.com/office/drawing/2014/main" xmlns="" id="{EE23CB85-7276-0B85-DB0E-67185B5001BA}"/>
              </a:ext>
            </a:extLst>
          </p:cNvPr>
          <p:cNvSpPr/>
          <p:nvPr/>
        </p:nvSpPr>
        <p:spPr>
          <a:xfrm>
            <a:off x="2610953" y="3718518"/>
            <a:ext cx="1483898" cy="385621"/>
          </a:xfrm>
          <a:prstGeom prst="roundRect">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b="1" dirty="0">
                <a:latin typeface="Arial" panose="020B0604020202020204" pitchFamily="34" charset="0"/>
                <a:cs typeface="Arial" panose="020B0604020202020204" pitchFamily="34" charset="0"/>
              </a:rPr>
              <a:t>4,085,090</a:t>
            </a:r>
            <a:r>
              <a:rPr lang="en-US" sz="900" b="1" dirty="0">
                <a:latin typeface="Arial" panose="020B0604020202020204" pitchFamily="34" charset="0"/>
                <a:cs typeface="Arial" panose="020B0604020202020204" pitchFamily="34" charset="0"/>
              </a:rPr>
              <a:t>,</a:t>
            </a:r>
          </a:p>
          <a:p>
            <a:pPr algn="ctr"/>
            <a:r>
              <a:rPr lang="en-US" sz="900" b="1" dirty="0">
                <a:latin typeface="Arial" panose="020B0604020202020204" pitchFamily="34" charset="0"/>
                <a:cs typeface="Arial" panose="020B0604020202020204" pitchFamily="34" charset="0"/>
              </a:rPr>
              <a:t>2.6%</a:t>
            </a:r>
          </a:p>
        </p:txBody>
      </p:sp>
      <p:sp>
        <p:nvSpPr>
          <p:cNvPr id="17" name="Rectangle: Rounded Corners 16">
            <a:extLst>
              <a:ext uri="{FF2B5EF4-FFF2-40B4-BE49-F238E27FC236}">
                <a16:creationId xmlns:a16="http://schemas.microsoft.com/office/drawing/2014/main" xmlns="" id="{7E10E895-0A5B-56B4-062E-15764AA5FACD}"/>
              </a:ext>
            </a:extLst>
          </p:cNvPr>
          <p:cNvSpPr/>
          <p:nvPr/>
        </p:nvSpPr>
        <p:spPr>
          <a:xfrm>
            <a:off x="376600" y="3098861"/>
            <a:ext cx="1549518" cy="566827"/>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mn-MN" sz="1100" b="1" dirty="0">
                <a:solidFill>
                  <a:schemeClr val="bg1"/>
                </a:solidFill>
                <a:latin typeface="Arial" panose="020B0604020202020204" pitchFamily="34" charset="0"/>
                <a:ea typeface="Roboto Medium"/>
                <a:cs typeface="Arial" panose="020B0604020202020204" pitchFamily="34" charset="0"/>
                <a:sym typeface="Roboto Medium"/>
              </a:rPr>
              <a:t>Ашигт малтмалийн тусгай зөвшөөрөл</a:t>
            </a:r>
            <a:endParaRPr lang="mn-MN" sz="1100" dirty="0">
              <a:solidFill>
                <a:schemeClr val="bg1"/>
              </a:solidFill>
              <a:latin typeface="Arial" panose="020B0604020202020204" pitchFamily="34" charset="0"/>
              <a:ea typeface="Roboto Medium"/>
              <a:cs typeface="Arial" panose="020B0604020202020204" pitchFamily="34" charset="0"/>
              <a:sym typeface="Roboto Medium"/>
            </a:endParaRPr>
          </a:p>
        </p:txBody>
      </p:sp>
      <p:sp>
        <p:nvSpPr>
          <p:cNvPr id="18" name="Rectangle: Rounded Corners 17">
            <a:extLst>
              <a:ext uri="{FF2B5EF4-FFF2-40B4-BE49-F238E27FC236}">
                <a16:creationId xmlns:a16="http://schemas.microsoft.com/office/drawing/2014/main" xmlns="" id="{59709D78-B5C3-349A-AC11-DCD07347E60A}"/>
              </a:ext>
            </a:extLst>
          </p:cNvPr>
          <p:cNvSpPr/>
          <p:nvPr/>
        </p:nvSpPr>
        <p:spPr>
          <a:xfrm>
            <a:off x="4158112" y="3094725"/>
            <a:ext cx="1483900" cy="569831"/>
          </a:xfrm>
          <a:prstGeom prst="roundRect">
            <a:avLst/>
          </a:prstGeom>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mn-MN" sz="1100" b="1" dirty="0">
                <a:solidFill>
                  <a:schemeClr val="bg1"/>
                </a:solidFill>
                <a:latin typeface="Arial" panose="020B0604020202020204" pitchFamily="34" charset="0"/>
                <a:ea typeface="Roboto Medium"/>
                <a:cs typeface="Arial" panose="020B0604020202020204" pitchFamily="34" charset="0"/>
                <a:sym typeface="Roboto Medium"/>
              </a:rPr>
              <a:t>Газрын Кадастрын МС-нд бүртгэгдсэн</a:t>
            </a:r>
            <a:endParaRPr lang="mn-MN" sz="1100" dirty="0">
              <a:solidFill>
                <a:schemeClr val="bg1"/>
              </a:solidFill>
              <a:latin typeface="Arial" panose="020B0604020202020204" pitchFamily="34" charset="0"/>
              <a:ea typeface="Roboto Medium"/>
              <a:cs typeface="Arial" panose="020B0604020202020204" pitchFamily="34" charset="0"/>
              <a:sym typeface="Roboto Medium"/>
            </a:endParaRPr>
          </a:p>
        </p:txBody>
      </p:sp>
      <p:sp>
        <p:nvSpPr>
          <p:cNvPr id="19" name="Rectangle: Rounded Corners 18">
            <a:extLst>
              <a:ext uri="{FF2B5EF4-FFF2-40B4-BE49-F238E27FC236}">
                <a16:creationId xmlns:a16="http://schemas.microsoft.com/office/drawing/2014/main" xmlns="" id="{3788E6E3-3198-2B9B-5E3F-359CF5308AF6}"/>
              </a:ext>
            </a:extLst>
          </p:cNvPr>
          <p:cNvSpPr/>
          <p:nvPr/>
        </p:nvSpPr>
        <p:spPr>
          <a:xfrm>
            <a:off x="4161570" y="4166395"/>
            <a:ext cx="1480442" cy="385621"/>
          </a:xfrm>
          <a:prstGeom prst="roundRect">
            <a:avLst/>
          </a:prstGeom>
          <a:solidFill>
            <a:srgbClr val="1A3675"/>
          </a:solidFill>
          <a:ln w="12700">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b="1" dirty="0">
                <a:latin typeface="Arial" panose="020B0604020202020204" pitchFamily="34" charset="0"/>
                <a:cs typeface="Arial" panose="020B0604020202020204" pitchFamily="34" charset="0"/>
              </a:rPr>
              <a:t>1341</a:t>
            </a:r>
            <a:r>
              <a:rPr lang="en-US" sz="900" b="1" dirty="0">
                <a:latin typeface="Arial" panose="020B0604020202020204" pitchFamily="34" charset="0"/>
                <a:cs typeface="Arial" panose="020B0604020202020204" pitchFamily="34" charset="0"/>
              </a:rPr>
              <a:t> /</a:t>
            </a:r>
            <a:r>
              <a:rPr lang="mn-MN" sz="900" b="1" dirty="0">
                <a:latin typeface="Arial" panose="020B0604020202020204" pitchFamily="34" charset="0"/>
                <a:cs typeface="Arial" panose="020B0604020202020204" pitchFamily="34" charset="0"/>
              </a:rPr>
              <a:t>Нийт </a:t>
            </a:r>
            <a:endParaRPr lang="en-US" sz="900" b="1" dirty="0">
              <a:latin typeface="Arial" panose="020B0604020202020204" pitchFamily="34" charset="0"/>
              <a:cs typeface="Arial" panose="020B0604020202020204" pitchFamily="34" charset="0"/>
            </a:endParaRPr>
          </a:p>
          <a:p>
            <a:pPr algn="ctr"/>
            <a:r>
              <a:rPr lang="mn-MN" sz="900" b="1" dirty="0">
                <a:latin typeface="Arial" panose="020B0604020202020204" pitchFamily="34" charset="0"/>
                <a:cs typeface="Arial" panose="020B0604020202020204" pitchFamily="34" charset="0"/>
              </a:rPr>
              <a:t>лицензийн 78.4</a:t>
            </a:r>
            <a:r>
              <a:rPr lang="en-US" sz="900" b="1" dirty="0">
                <a:latin typeface="Arial" panose="020B0604020202020204" pitchFamily="34" charset="0"/>
                <a:cs typeface="Arial" panose="020B0604020202020204" pitchFamily="34" charset="0"/>
              </a:rPr>
              <a:t>%/</a:t>
            </a:r>
          </a:p>
        </p:txBody>
      </p:sp>
      <p:sp>
        <p:nvSpPr>
          <p:cNvPr id="20" name="Rectangle: Rounded Corners 19">
            <a:extLst>
              <a:ext uri="{FF2B5EF4-FFF2-40B4-BE49-F238E27FC236}">
                <a16:creationId xmlns:a16="http://schemas.microsoft.com/office/drawing/2014/main" xmlns="" id="{271519F6-694F-92FB-62FD-C2486D71B429}"/>
              </a:ext>
            </a:extLst>
          </p:cNvPr>
          <p:cNvSpPr/>
          <p:nvPr/>
        </p:nvSpPr>
        <p:spPr>
          <a:xfrm>
            <a:off x="4161570" y="3718518"/>
            <a:ext cx="1480442" cy="385621"/>
          </a:xfrm>
          <a:prstGeom prst="roundRect">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mn-MN"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F09497B0-DBF7-F5A6-EB9B-8E93597F8BD7}"/>
              </a:ext>
            </a:extLst>
          </p:cNvPr>
          <p:cNvSpPr txBox="1"/>
          <p:nvPr/>
        </p:nvSpPr>
        <p:spPr>
          <a:xfrm>
            <a:off x="994966" y="2723152"/>
            <a:ext cx="4127163" cy="276999"/>
          </a:xfrm>
          <a:prstGeom prst="rect">
            <a:avLst/>
          </a:prstGeom>
          <a:noFill/>
        </p:spPr>
        <p:txBody>
          <a:bodyPr wrap="square">
            <a:spAutoFit/>
          </a:bodyPr>
          <a:lstStyle/>
          <a:p>
            <a:pPr algn="ctr"/>
            <a:r>
              <a:rPr lang="mn-MN" sz="1200" b="1" dirty="0">
                <a:solidFill>
                  <a:schemeClr val="bg1"/>
                </a:solidFill>
                <a:latin typeface="Arial" panose="020B0604020202020204" pitchFamily="34" charset="0"/>
                <a:ea typeface="Roboto Medium"/>
                <a:cs typeface="Arial" panose="020B0604020202020204" pitchFamily="34" charset="0"/>
                <a:sym typeface="Roboto Medium"/>
              </a:rPr>
              <a:t>Ашигт малтмалийн тусгай зөвшөөрлийн мэдээлэл</a:t>
            </a:r>
            <a:endParaRPr lang="mn-MN" sz="1200" dirty="0">
              <a:solidFill>
                <a:schemeClr val="bg1"/>
              </a:solidFill>
              <a:latin typeface="Arial" panose="020B0604020202020204" pitchFamily="34" charset="0"/>
              <a:ea typeface="Roboto Medium"/>
              <a:cs typeface="Arial" panose="020B0604020202020204" pitchFamily="34" charset="0"/>
              <a:sym typeface="Roboto Medium"/>
            </a:endParaRPr>
          </a:p>
        </p:txBody>
      </p:sp>
      <p:sp>
        <p:nvSpPr>
          <p:cNvPr id="9" name="TextBox 8">
            <a:extLst>
              <a:ext uri="{FF2B5EF4-FFF2-40B4-BE49-F238E27FC236}">
                <a16:creationId xmlns:a16="http://schemas.microsoft.com/office/drawing/2014/main" xmlns="" id="{CAC2A097-EBE9-DDB6-A45D-79380AF81E1E}"/>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364419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BD21293C-447E-ABDB-9C14-FE64D55682AB}"/>
              </a:ext>
            </a:extLst>
          </p:cNvPr>
          <p:cNvSpPr/>
          <p:nvPr/>
        </p:nvSpPr>
        <p:spPr>
          <a:xfrm>
            <a:off x="1295400" y="2406531"/>
            <a:ext cx="3086100" cy="83099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C7A5A80-48B4-F0D8-DD34-92BC733D1594}"/>
              </a:ext>
            </a:extLst>
          </p:cNvPr>
          <p:cNvSpPr txBox="1"/>
          <p:nvPr/>
        </p:nvSpPr>
        <p:spPr>
          <a:xfrm>
            <a:off x="180543" y="3449034"/>
            <a:ext cx="11988800" cy="4031873"/>
          </a:xfrm>
          <a:prstGeom prst="rect">
            <a:avLst/>
          </a:prstGeom>
          <a:noFill/>
        </p:spPr>
        <p:txBody>
          <a:bodyPr wrap="square" numCol="2">
            <a:spAutoFit/>
          </a:bodyPr>
          <a:lstStyle/>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сургуулийн өмнөх боловсрол</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ерөнхий боловсрол</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эрүүл мэндийн анхан шатны тусламж, үйлчилгээ</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нийгмийн халамжийн үйлчилгээ</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нийтийн номын сан, соёлын байгууллага</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спортын байгууламж</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цахилгаан эрчим хүч</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дулаан хангамж</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ус хангамж, ариутгах татуурга, нийтийн аж ахуйн үйчилгээ</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харилцаа холбооны шугам</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457200"/>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r>
            <a:b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85800" indent="-228600">
              <a:buFont typeface="+mj-lt"/>
              <a:buAutoNum type="arabicPeriod"/>
            </a:pPr>
            <a:endParaRPr lang="mn-MN"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85800" indent="-228600">
              <a:buFont typeface="+mj-lt"/>
              <a:buAutoNum type="arabicPeriod"/>
            </a:pPr>
            <a:endPar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85800" indent="-228600">
              <a:buFont typeface="+mj-lt"/>
              <a:buAutoNum type="arabicPeriod"/>
            </a:pPr>
            <a:endParaRPr lang="mn-MN"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85800" indent="-228600">
              <a:buFont typeface="+mj-lt"/>
              <a:buAutoNum type="arabicPeriod" startAt="11"/>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авто болон төмөр зам, гүүр</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startAt="11"/>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гамшгаас хамгаалах үйл ажиллагаа</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startAt="11"/>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гэмт хэрэгтэй тэмцэх, нийгмийн хэв журам сахиулах</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startAt="11"/>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хог зайлуулах, хадгалах, устгах</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startAt="11"/>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тохижилт, цэцэрлэгжүүлэлт</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startAt="11"/>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явган зам</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startAt="11"/>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дугуйн зам</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marL="685800" indent="-228600">
              <a:buFont typeface="+mj-lt"/>
              <a:buAutoNum type="arabicPeriod" startAt="11"/>
            </a:pPr>
            <a:r>
              <a:rPr lang="mn-MN"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нийтийн тээврийн үйлчилгээ</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2" name="Title 1">
            <a:extLst>
              <a:ext uri="{FF2B5EF4-FFF2-40B4-BE49-F238E27FC236}">
                <a16:creationId xmlns:a16="http://schemas.microsoft.com/office/drawing/2014/main" xmlns="" id="{8D8E3512-9320-A47B-DE54-B0E3D83C910E}"/>
              </a:ext>
            </a:extLst>
          </p:cNvPr>
          <p:cNvSpPr>
            <a:spLocks noGrp="1"/>
          </p:cNvSpPr>
          <p:nvPr>
            <p:ph type="title" idx="4294967295"/>
          </p:nvPr>
        </p:nvSpPr>
        <p:spPr>
          <a:xfrm>
            <a:off x="838200" y="1727550"/>
            <a:ext cx="10515600" cy="890487"/>
          </a:xfrm>
        </p:spPr>
        <p:txBody>
          <a:bodyPr>
            <a:normAutofit/>
          </a:bodyPr>
          <a:lstStyle/>
          <a:p>
            <a:pPr algn="ctr"/>
            <a:r>
              <a:rPr lang="mn-MN" sz="1600" b="1" dirty="0">
                <a:solidFill>
                  <a:srgbClr val="FFC000"/>
                </a:solidFill>
                <a:latin typeface="Arial" panose="020B0604020202020204" pitchFamily="34" charset="0"/>
                <a:cs typeface="Arial" panose="020B0604020202020204" pitchFamily="34" charset="0"/>
              </a:rPr>
              <a:t>НИЙГМИЙН ЗАЙЛШГҮЙ ХЭРЭГЦЭЭНД ЗОРИУЛАН ГАЗАР ЧӨЛӨӨЛӨХ ТУХАЙ ХУУЛИЙН ТӨСӨЛ</a:t>
            </a:r>
          </a:p>
        </p:txBody>
      </p:sp>
      <p:grpSp>
        <p:nvGrpSpPr>
          <p:cNvPr id="5" name="Group 4">
            <a:extLst>
              <a:ext uri="{FF2B5EF4-FFF2-40B4-BE49-F238E27FC236}">
                <a16:creationId xmlns:a16="http://schemas.microsoft.com/office/drawing/2014/main" xmlns="" id="{A4A07C94-7A9E-A041-3132-7930C133A3D9}"/>
              </a:ext>
            </a:extLst>
          </p:cNvPr>
          <p:cNvGrpSpPr/>
          <p:nvPr/>
        </p:nvGrpSpPr>
        <p:grpSpPr>
          <a:xfrm>
            <a:off x="5742808" y="1108059"/>
            <a:ext cx="765941" cy="765943"/>
            <a:chOff x="5537916" y="1080536"/>
            <a:chExt cx="1116171" cy="1116175"/>
          </a:xfrm>
        </p:grpSpPr>
        <p:sp>
          <p:nvSpPr>
            <p:cNvPr id="8" name="Oval 7">
              <a:extLst>
                <a:ext uri="{FF2B5EF4-FFF2-40B4-BE49-F238E27FC236}">
                  <a16:creationId xmlns:a16="http://schemas.microsoft.com/office/drawing/2014/main" xmlns="" id="{F7CD9289-EE10-2BC1-155B-C6479F29515D}"/>
                </a:ext>
              </a:extLst>
            </p:cNvPr>
            <p:cNvSpPr/>
            <p:nvPr/>
          </p:nvSpPr>
          <p:spPr>
            <a:xfrm>
              <a:off x="5537916" y="1080536"/>
              <a:ext cx="1116171" cy="111617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9" name="Graphic 8" descr="Home">
              <a:extLst>
                <a:ext uri="{FF2B5EF4-FFF2-40B4-BE49-F238E27FC236}">
                  <a16:creationId xmlns:a16="http://schemas.microsoft.com/office/drawing/2014/main" xmlns="" id="{A2C8B0D8-B639-A66B-D1BC-FF12CEFA58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16108" y="1130846"/>
              <a:ext cx="359784" cy="359784"/>
            </a:xfrm>
            <a:prstGeom prst="rect">
              <a:avLst/>
            </a:prstGeom>
          </p:spPr>
        </p:pic>
        <p:pic>
          <p:nvPicPr>
            <p:cNvPr id="21" name="Graphic 20" descr="Lightbulb">
              <a:extLst>
                <a:ext uri="{FF2B5EF4-FFF2-40B4-BE49-F238E27FC236}">
                  <a16:creationId xmlns:a16="http://schemas.microsoft.com/office/drawing/2014/main" xmlns="" id="{8F7858F5-7168-8F9C-C9B5-7C346228D6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24509" y="1570992"/>
              <a:ext cx="394626" cy="394625"/>
            </a:xfrm>
            <a:prstGeom prst="rect">
              <a:avLst/>
            </a:prstGeom>
          </p:spPr>
        </p:pic>
        <p:pic>
          <p:nvPicPr>
            <p:cNvPr id="22" name="Graphic 21" descr="Water">
              <a:extLst>
                <a:ext uri="{FF2B5EF4-FFF2-40B4-BE49-F238E27FC236}">
                  <a16:creationId xmlns:a16="http://schemas.microsoft.com/office/drawing/2014/main" xmlns="" id="{5C4333F9-F2D7-9490-83AB-A4A6D81FC48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67647" y="1575531"/>
              <a:ext cx="414791" cy="414790"/>
            </a:xfrm>
            <a:prstGeom prst="rect">
              <a:avLst/>
            </a:prstGeom>
          </p:spPr>
        </p:pic>
        <p:cxnSp>
          <p:nvCxnSpPr>
            <p:cNvPr id="23" name="Straight Connector 22">
              <a:extLst>
                <a:ext uri="{FF2B5EF4-FFF2-40B4-BE49-F238E27FC236}">
                  <a16:creationId xmlns:a16="http://schemas.microsoft.com/office/drawing/2014/main" xmlns="" id="{865BC881-7DC2-2536-C767-23C0BA6CD693}"/>
                </a:ext>
              </a:extLst>
            </p:cNvPr>
            <p:cNvCxnSpPr>
              <a:stCxn id="8" idx="1"/>
            </p:cNvCxnSpPr>
            <p:nvPr/>
          </p:nvCxnSpPr>
          <p:spPr>
            <a:xfrm>
              <a:off x="5701374" y="1243997"/>
              <a:ext cx="394626" cy="4451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B75CD5B9-3CDF-DE8A-FCF5-C3EE002E1267}"/>
                </a:ext>
              </a:extLst>
            </p:cNvPr>
            <p:cNvCxnSpPr>
              <a:cxnSpLocks/>
              <a:endCxn id="8" idx="4"/>
            </p:cNvCxnSpPr>
            <p:nvPr/>
          </p:nvCxnSpPr>
          <p:spPr>
            <a:xfrm>
              <a:off x="6096000" y="1689101"/>
              <a:ext cx="0" cy="507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B075B5A-EC79-FF82-544C-83CCE716EA2B}"/>
                </a:ext>
              </a:extLst>
            </p:cNvPr>
            <p:cNvCxnSpPr>
              <a:cxnSpLocks/>
              <a:stCxn id="8" idx="7"/>
            </p:cNvCxnSpPr>
            <p:nvPr/>
          </p:nvCxnSpPr>
          <p:spPr>
            <a:xfrm flipH="1">
              <a:off x="6096000" y="1243997"/>
              <a:ext cx="394628" cy="4451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xmlns="" id="{20C38ED5-B6D1-CF0C-E00F-5A7114FC9F42}"/>
              </a:ext>
            </a:extLst>
          </p:cNvPr>
          <p:cNvSpPr txBox="1"/>
          <p:nvPr/>
        </p:nvSpPr>
        <p:spPr>
          <a:xfrm>
            <a:off x="626778" y="6269767"/>
            <a:ext cx="8882982" cy="584775"/>
          </a:xfrm>
          <a:prstGeom prst="rect">
            <a:avLst/>
          </a:prstGeom>
          <a:noFill/>
        </p:spPr>
        <p:txBody>
          <a:bodyPr wrap="square">
            <a:spAutoFit/>
          </a:bodyPr>
          <a:lstStyle/>
          <a:p>
            <a:r>
              <a:rPr lang="mn-MN" sz="1600" i="1" dirty="0">
                <a:solidFill>
                  <a:srgbClr val="F4C30E"/>
                </a:solidFill>
                <a:latin typeface="Arial" panose="020B0604020202020204" pitchFamily="34" charset="0"/>
              </a:rPr>
              <a:t>Нийгмийн зайлшгүй хэрэгцээг Засгийн газрын 2010 оны 334 дүгээр тогтоолоор батлагдсан “</a:t>
            </a:r>
            <a:r>
              <a:rPr lang="mn-MN" sz="1600" b="0" i="1" dirty="0">
                <a:solidFill>
                  <a:srgbClr val="F4C30E"/>
                </a:solidFill>
                <a:effectLst/>
                <a:latin typeface="Arial" panose="020B0604020202020204" pitchFamily="34" charset="0"/>
              </a:rPr>
              <a:t>Нийгмийн үйлчилгээний жишиг норматив”-ийг үндэслэн тодорхойлсон</a:t>
            </a:r>
            <a:endParaRPr lang="en-US" sz="1600" i="1" dirty="0">
              <a:solidFill>
                <a:srgbClr val="F4C30E"/>
              </a:solidFill>
            </a:endParaRPr>
          </a:p>
        </p:txBody>
      </p:sp>
      <p:sp>
        <p:nvSpPr>
          <p:cNvPr id="10" name="TextBox 9">
            <a:extLst>
              <a:ext uri="{FF2B5EF4-FFF2-40B4-BE49-F238E27FC236}">
                <a16:creationId xmlns:a16="http://schemas.microsoft.com/office/drawing/2014/main" xmlns="" id="{E14EB5BB-29BB-CF48-D228-F8E8A76B0C8E}"/>
              </a:ext>
            </a:extLst>
          </p:cNvPr>
          <p:cNvSpPr txBox="1"/>
          <p:nvPr/>
        </p:nvSpPr>
        <p:spPr>
          <a:xfrm>
            <a:off x="5037477" y="2406531"/>
            <a:ext cx="2620298" cy="830997"/>
          </a:xfrm>
          <a:prstGeom prst="rect">
            <a:avLst/>
          </a:prstGeom>
          <a:solidFill>
            <a:srgbClr val="002060"/>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ГАЗРЫН ЭРХТЭЙ ЭТГЭЭДИЙН ЭРХ, ХУУЛЬ ЁСНЫ АШИГ, СОНИРХОЛЫГ ХАМГААЛАХ ЭРХ ЗҮЙН ОРЧИН БҮРДЭНЭ</a:t>
            </a:r>
            <a:endParaRPr lang="en-US" sz="1200" b="1" dirty="0">
              <a:solidFill>
                <a:schemeClr val="bg1"/>
              </a:solidFill>
            </a:endParaRPr>
          </a:p>
        </p:txBody>
      </p:sp>
      <p:sp>
        <p:nvSpPr>
          <p:cNvPr id="12" name="TextBox 11">
            <a:extLst>
              <a:ext uri="{FF2B5EF4-FFF2-40B4-BE49-F238E27FC236}">
                <a16:creationId xmlns:a16="http://schemas.microsoft.com/office/drawing/2014/main" xmlns="" id="{08B2CAA2-1A09-46BF-77B1-B6A9D9716217}"/>
              </a:ext>
            </a:extLst>
          </p:cNvPr>
          <p:cNvSpPr txBox="1"/>
          <p:nvPr/>
        </p:nvSpPr>
        <p:spPr>
          <a:xfrm>
            <a:off x="8291785" y="2406531"/>
            <a:ext cx="2503908" cy="830997"/>
          </a:xfrm>
          <a:prstGeom prst="rect">
            <a:avLst/>
          </a:prstGeom>
          <a:solidFill>
            <a:srgbClr val="002060"/>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ГАЗАР ЧӨЛӨӨЛӨХ НӨХЦӨЛ, ҮЙЛ АЖИЛЛАГААНЫ ДАРААЛЛЫГ ТОДОРХОЙ БОЛГОСОН</a:t>
            </a:r>
            <a:endParaRPr lang="en-US" sz="1200" b="1" dirty="0">
              <a:solidFill>
                <a:schemeClr val="bg1"/>
              </a:solidFill>
            </a:endParaRPr>
          </a:p>
        </p:txBody>
      </p:sp>
      <p:sp>
        <p:nvSpPr>
          <p:cNvPr id="13" name="TextBox 12">
            <a:extLst>
              <a:ext uri="{FF2B5EF4-FFF2-40B4-BE49-F238E27FC236}">
                <a16:creationId xmlns:a16="http://schemas.microsoft.com/office/drawing/2014/main" xmlns="" id="{74656881-F25D-F161-C189-94B2756076BA}"/>
              </a:ext>
            </a:extLst>
          </p:cNvPr>
          <p:cNvSpPr txBox="1"/>
          <p:nvPr/>
        </p:nvSpPr>
        <p:spPr>
          <a:xfrm>
            <a:off x="1384300" y="2481828"/>
            <a:ext cx="2997200" cy="646331"/>
          </a:xfrm>
          <a:prstGeom prst="rect">
            <a:avLst/>
          </a:prstGeom>
          <a:solidFill>
            <a:srgbClr val="002060"/>
          </a:solid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mn-MN" altLang="ko-KR" sz="1200" b="1" dirty="0">
                <a:solidFill>
                  <a:schemeClr val="bg1"/>
                </a:solidFill>
                <a:latin typeface="Arial" panose="020B0604020202020204" pitchFamily="34" charset="0"/>
                <a:cs typeface="Arial" panose="020B0604020202020204" pitchFamily="34" charset="0"/>
              </a:rPr>
              <a:t>НИЙГМИЙН ЗАЙЛШГҮЙ </a:t>
            </a:r>
            <a:br>
              <a:rPr lang="mn-MN" altLang="ko-KR" sz="1200" b="1" dirty="0">
                <a:solidFill>
                  <a:schemeClr val="bg1"/>
                </a:solidFill>
                <a:latin typeface="Arial" panose="020B0604020202020204" pitchFamily="34" charset="0"/>
                <a:cs typeface="Arial" panose="020B0604020202020204" pitchFamily="34" charset="0"/>
              </a:rPr>
            </a:br>
            <a:r>
              <a:rPr lang="mn-MN" altLang="ko-KR" sz="1200" b="1" dirty="0">
                <a:solidFill>
                  <a:schemeClr val="bg1"/>
                </a:solidFill>
                <a:latin typeface="Arial" panose="020B0604020202020204" pitchFamily="34" charset="0"/>
                <a:cs typeface="Arial" panose="020B0604020202020204" pitchFamily="34" charset="0"/>
              </a:rPr>
              <a:t>ХЭРЭГЦЭЭНД ХАМААРАХ ҮЙЛ АЖИЛЛГААГ ТОДОРХОЙЛСОН</a:t>
            </a:r>
          </a:p>
        </p:txBody>
      </p:sp>
      <p:sp>
        <p:nvSpPr>
          <p:cNvPr id="3" name="TextBox 2">
            <a:extLst>
              <a:ext uri="{FF2B5EF4-FFF2-40B4-BE49-F238E27FC236}">
                <a16:creationId xmlns:a16="http://schemas.microsoft.com/office/drawing/2014/main" xmlns="" id="{8A0B7874-CB36-1929-AECB-295B172F9CAF}"/>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364053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Down 58">
            <a:extLst>
              <a:ext uri="{FF2B5EF4-FFF2-40B4-BE49-F238E27FC236}">
                <a16:creationId xmlns:a16="http://schemas.microsoft.com/office/drawing/2014/main" xmlns="" id="{B2214855-4AAC-47E5-BF11-0E766752DEB2}"/>
              </a:ext>
            </a:extLst>
          </p:cNvPr>
          <p:cNvSpPr/>
          <p:nvPr/>
        </p:nvSpPr>
        <p:spPr>
          <a:xfrm>
            <a:off x="4666922" y="2169641"/>
            <a:ext cx="117573" cy="668312"/>
          </a:xfrm>
          <a:prstGeom prst="downArrow">
            <a:avLst>
              <a:gd name="adj1" fmla="val 35048"/>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Down 59">
            <a:extLst>
              <a:ext uri="{FF2B5EF4-FFF2-40B4-BE49-F238E27FC236}">
                <a16:creationId xmlns:a16="http://schemas.microsoft.com/office/drawing/2014/main" xmlns="" id="{33E38B8B-131D-4E0E-99E2-21E375973C65}"/>
              </a:ext>
            </a:extLst>
          </p:cNvPr>
          <p:cNvSpPr/>
          <p:nvPr/>
        </p:nvSpPr>
        <p:spPr>
          <a:xfrm>
            <a:off x="10655188" y="2223069"/>
            <a:ext cx="117573" cy="658718"/>
          </a:xfrm>
          <a:prstGeom prst="downArrow">
            <a:avLst>
              <a:gd name="adj1" fmla="val 35048"/>
              <a:gd name="adj2"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2">
            <a:extLst>
              <a:ext uri="{FF2B5EF4-FFF2-40B4-BE49-F238E27FC236}">
                <a16:creationId xmlns:a16="http://schemas.microsoft.com/office/drawing/2014/main" xmlns="" id="{6E419E5A-74BA-4C36-B990-8383CC6A8788}"/>
              </a:ext>
            </a:extLst>
          </p:cNvPr>
          <p:cNvSpPr>
            <a:spLocks noChangeAspect="1"/>
          </p:cNvSpPr>
          <p:nvPr/>
        </p:nvSpPr>
        <p:spPr>
          <a:xfrm>
            <a:off x="9739816" y="2584076"/>
            <a:ext cx="1915602" cy="666612"/>
          </a:xfrm>
          <a:prstGeom prst="roundRect">
            <a:avLst>
              <a:gd name="adj" fmla="val 48772"/>
            </a:avLst>
          </a:prstGeom>
          <a:solidFill>
            <a:srgbClr val="1A3675"/>
          </a:solidFill>
          <a:ln w="9525">
            <a:solidFill>
              <a:schemeClr val="bg1"/>
            </a:solid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defRPr/>
            </a:pPr>
            <a:endParaRPr kumimoji="0" lang="en-US" sz="11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71" name="Rounded Rectangle 2">
            <a:extLst>
              <a:ext uri="{FF2B5EF4-FFF2-40B4-BE49-F238E27FC236}">
                <a16:creationId xmlns:a16="http://schemas.microsoft.com/office/drawing/2014/main" xmlns="" id="{706AB9D0-8700-4FE2-9677-241D273C9F59}"/>
              </a:ext>
            </a:extLst>
          </p:cNvPr>
          <p:cNvSpPr>
            <a:spLocks noChangeAspect="1"/>
          </p:cNvSpPr>
          <p:nvPr/>
        </p:nvSpPr>
        <p:spPr>
          <a:xfrm>
            <a:off x="3598120" y="1443447"/>
            <a:ext cx="2222791" cy="750959"/>
          </a:xfrm>
          <a:prstGeom prst="roundRect">
            <a:avLst>
              <a:gd name="adj" fmla="val 48772"/>
            </a:avLst>
          </a:prstGeom>
          <a:solidFill>
            <a:srgbClr val="002060"/>
          </a:solidFill>
          <a:ln w="28575">
            <a:solidFill>
              <a:schemeClr val="bg1"/>
            </a:solid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74" name="Rounded Rectangle 2">
            <a:extLst>
              <a:ext uri="{FF2B5EF4-FFF2-40B4-BE49-F238E27FC236}">
                <a16:creationId xmlns:a16="http://schemas.microsoft.com/office/drawing/2014/main" xmlns="" id="{8B26C56E-5C53-4916-AA85-EF97505605FB}"/>
              </a:ext>
            </a:extLst>
          </p:cNvPr>
          <p:cNvSpPr>
            <a:spLocks noChangeAspect="1"/>
          </p:cNvSpPr>
          <p:nvPr/>
        </p:nvSpPr>
        <p:spPr>
          <a:xfrm>
            <a:off x="9555328" y="1456147"/>
            <a:ext cx="2336443" cy="750959"/>
          </a:xfrm>
          <a:prstGeom prst="roundRect">
            <a:avLst>
              <a:gd name="adj" fmla="val 48772"/>
            </a:avLst>
          </a:prstGeom>
          <a:solidFill>
            <a:srgbClr val="002060"/>
          </a:solidFill>
          <a:ln w="28575">
            <a:solidFill>
              <a:schemeClr val="bg1"/>
            </a:solid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41" name="Rounded Rectangle 2">
            <a:extLst>
              <a:ext uri="{FF2B5EF4-FFF2-40B4-BE49-F238E27FC236}">
                <a16:creationId xmlns:a16="http://schemas.microsoft.com/office/drawing/2014/main" xmlns="" id="{13CEEA70-1E0B-48FF-8B93-6AB2251C9162}"/>
              </a:ext>
            </a:extLst>
          </p:cNvPr>
          <p:cNvSpPr>
            <a:spLocks noChangeAspect="1"/>
          </p:cNvSpPr>
          <p:nvPr/>
        </p:nvSpPr>
        <p:spPr>
          <a:xfrm>
            <a:off x="3710425" y="2846370"/>
            <a:ext cx="1933489" cy="700545"/>
          </a:xfrm>
          <a:prstGeom prst="roundRect">
            <a:avLst>
              <a:gd name="adj" fmla="val 48772"/>
            </a:avLst>
          </a:prstGeom>
          <a:solidFill>
            <a:srgbClr val="1A3675"/>
          </a:solidFill>
          <a:ln w="9525">
            <a:solidFill>
              <a:schemeClr val="bg1"/>
            </a:solid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62" name="Rectangle: Rounded Corners 61">
            <a:extLst>
              <a:ext uri="{FF2B5EF4-FFF2-40B4-BE49-F238E27FC236}">
                <a16:creationId xmlns:a16="http://schemas.microsoft.com/office/drawing/2014/main" xmlns="" id="{42233B41-3195-425F-A151-846306E59775}"/>
              </a:ext>
            </a:extLst>
          </p:cNvPr>
          <p:cNvSpPr/>
          <p:nvPr/>
        </p:nvSpPr>
        <p:spPr>
          <a:xfrm>
            <a:off x="104513" y="1612890"/>
            <a:ext cx="2238765" cy="700545"/>
          </a:xfrm>
          <a:prstGeom prst="roundRect">
            <a:avLst>
              <a:gd name="adj" fmla="val 50000"/>
            </a:avLst>
          </a:prstGeom>
          <a:solidFill>
            <a:srgbClr val="1A3675"/>
          </a:solidFill>
          <a:ln w="952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grpSp>
        <p:nvGrpSpPr>
          <p:cNvPr id="94" name="Group 93">
            <a:extLst>
              <a:ext uri="{FF2B5EF4-FFF2-40B4-BE49-F238E27FC236}">
                <a16:creationId xmlns:a16="http://schemas.microsoft.com/office/drawing/2014/main" xmlns="" id="{011299FC-F5E4-47AB-BD58-506B2239C41D}"/>
              </a:ext>
            </a:extLst>
          </p:cNvPr>
          <p:cNvGrpSpPr/>
          <p:nvPr/>
        </p:nvGrpSpPr>
        <p:grpSpPr>
          <a:xfrm>
            <a:off x="155274" y="2835244"/>
            <a:ext cx="2092760" cy="745742"/>
            <a:chOff x="-497274" y="3514143"/>
            <a:chExt cx="4789868" cy="808295"/>
          </a:xfrm>
          <a:solidFill>
            <a:srgbClr val="1A3675"/>
          </a:solidFill>
        </p:grpSpPr>
        <p:sp>
          <p:nvSpPr>
            <p:cNvPr id="95" name="Rectangle: Rounded Corners 94">
              <a:extLst>
                <a:ext uri="{FF2B5EF4-FFF2-40B4-BE49-F238E27FC236}">
                  <a16:creationId xmlns:a16="http://schemas.microsoft.com/office/drawing/2014/main" xmlns="" id="{8F5F4ACB-5764-4A17-9498-DD8E2EE3AB39}"/>
                </a:ext>
              </a:extLst>
            </p:cNvPr>
            <p:cNvSpPr/>
            <p:nvPr/>
          </p:nvSpPr>
          <p:spPr>
            <a:xfrm>
              <a:off x="-497274" y="3514143"/>
              <a:ext cx="4789868" cy="808295"/>
            </a:xfrm>
            <a:prstGeom prst="roundRect">
              <a:avLst>
                <a:gd name="adj" fmla="val 50000"/>
              </a:avLst>
            </a:prstGeom>
            <a:grpFill/>
            <a:ln w="9525">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1"/>
                </a:solidFill>
              </a:endParaRPr>
            </a:p>
          </p:txBody>
        </p:sp>
        <p:sp>
          <p:nvSpPr>
            <p:cNvPr id="96" name="TextBox 95">
              <a:extLst>
                <a:ext uri="{FF2B5EF4-FFF2-40B4-BE49-F238E27FC236}">
                  <a16:creationId xmlns:a16="http://schemas.microsoft.com/office/drawing/2014/main" xmlns="" id="{8DFFC06C-F431-45B5-8701-2911E21657C8}"/>
                </a:ext>
              </a:extLst>
            </p:cNvPr>
            <p:cNvSpPr txBox="1"/>
            <p:nvPr/>
          </p:nvSpPr>
          <p:spPr>
            <a:xfrm>
              <a:off x="-278519" y="3566657"/>
              <a:ext cx="4352358" cy="700545"/>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R="0" lvl="0" algn="ctr" defTabSz="914400" rtl="0" eaLnBrk="1" fontAlgn="auto" latinLnBrk="0" hangingPunct="1">
                <a:lnSpc>
                  <a:spcPct val="100000"/>
                </a:lnSpc>
                <a:spcBef>
                  <a:spcPts val="0"/>
                </a:spcBef>
                <a:spcAft>
                  <a:spcPts val="0"/>
                </a:spcAft>
                <a:buClrTx/>
                <a:buSzTx/>
                <a:buFontTx/>
                <a:buNone/>
                <a:defRPr/>
              </a:pPr>
              <a:r>
                <a:rPr kumimoji="0" lang="mn-MN"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rPr>
                <a:t>А</a:t>
              </a:r>
              <a:r>
                <a:rPr kumimoji="0" lang="mn-MN" sz="1200" b="1" i="0" u="none" strike="noStrike" kern="0" spc="0" normalizeH="0" noProof="0">
                  <a:ln>
                    <a:noFill/>
                  </a:ln>
                  <a:solidFill>
                    <a:schemeClr val="bg1"/>
                  </a:solidFill>
                  <a:effectLst/>
                  <a:uLnTx/>
                  <a:uFillTx/>
                  <a:latin typeface="Arial" panose="020B0604020202020204" pitchFamily="34" charset="0"/>
                  <a:cs typeface="Arial" panose="020B0604020202020204" pitchFamily="34" charset="0"/>
                </a:rPr>
                <a:t>ймаг, нийслэлийн </a:t>
              </a:r>
              <a:r>
                <a:rPr kumimoji="0" lang="mn-MN"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rPr>
                <a:t>гаЭТЗБ /30 </a:t>
              </a:r>
              <a:r>
                <a:rPr kumimoji="0" lang="mn-MN" sz="1200" b="1" i="0" u="none" strike="noStrike" kern="0" spc="0" normalizeH="0" noProof="0">
                  <a:ln>
                    <a:noFill/>
                  </a:ln>
                  <a:solidFill>
                    <a:schemeClr val="bg1"/>
                  </a:solidFill>
                  <a:effectLst/>
                  <a:uLnTx/>
                  <a:uFillTx/>
                  <a:latin typeface="Arial" panose="020B0604020202020204" pitchFamily="34" charset="0"/>
                  <a:cs typeface="Arial" panose="020B0604020202020204" pitchFamily="34" charset="0"/>
                </a:rPr>
                <a:t>хоногт шийдвэрлэнэ/</a:t>
              </a:r>
              <a:r>
                <a:rPr kumimoji="0" lang="mn-MN"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rPr>
                <a:t> </a:t>
              </a:r>
            </a:p>
          </p:txBody>
        </p:sp>
      </p:grpSp>
      <p:pic>
        <p:nvPicPr>
          <p:cNvPr id="122" name="Graphic 121" descr="Chevron arrows with solid fill">
            <a:extLst>
              <a:ext uri="{FF2B5EF4-FFF2-40B4-BE49-F238E27FC236}">
                <a16:creationId xmlns:a16="http://schemas.microsoft.com/office/drawing/2014/main" xmlns="" id="{A5179681-DB7E-4FE1-8599-0F2B678D95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10473136" y="3754369"/>
            <a:ext cx="403834" cy="684901"/>
          </a:xfrm>
          <a:prstGeom prst="rect">
            <a:avLst/>
          </a:prstGeom>
        </p:spPr>
      </p:pic>
      <p:sp>
        <p:nvSpPr>
          <p:cNvPr id="66" name="TextBox 65">
            <a:extLst>
              <a:ext uri="{FF2B5EF4-FFF2-40B4-BE49-F238E27FC236}">
                <a16:creationId xmlns:a16="http://schemas.microsoft.com/office/drawing/2014/main" xmlns="" id="{6A120B9E-B524-493B-A9D1-9A97D02BABEB}"/>
              </a:ext>
            </a:extLst>
          </p:cNvPr>
          <p:cNvSpPr txBox="1"/>
          <p:nvPr/>
        </p:nvSpPr>
        <p:spPr>
          <a:xfrm>
            <a:off x="6342328" y="1460575"/>
            <a:ext cx="2980553" cy="3539430"/>
          </a:xfrm>
          <a:prstGeom prst="rect">
            <a:avLst/>
          </a:prstGeom>
          <a:noFill/>
        </p:spPr>
        <p:txBody>
          <a:bodyPr wrap="square">
            <a:spAutoFit/>
          </a:bodyPr>
          <a:lstStyle/>
          <a:p>
            <a:pPr algn="ctr"/>
            <a:r>
              <a:rPr lang="mn-MN" sz="1400" b="1">
                <a:solidFill>
                  <a:schemeClr val="bg1"/>
                </a:solidFill>
                <a:latin typeface="Arial" panose="020B0604020202020204" pitchFamily="34" charset="0"/>
                <a:cs typeface="Arial" panose="020B0604020202020204" pitchFamily="34" charset="0"/>
              </a:rPr>
              <a:t>ГАЗРЫН МАРГААН</a:t>
            </a:r>
          </a:p>
          <a:p>
            <a:pPr indent="233363" algn="just">
              <a:buFont typeface="+mj-lt"/>
              <a:buAutoNum type="arabicPeriod"/>
            </a:pPr>
            <a:r>
              <a:rPr lang="mn-MN" sz="1400">
                <a:solidFill>
                  <a:schemeClr val="bg1"/>
                </a:solidFill>
                <a:latin typeface="Arial" panose="020B0604020202020204" pitchFamily="34" charset="0"/>
                <a:cs typeface="Arial" panose="020B0604020202020204" pitchFamily="34" charset="0"/>
              </a:rPr>
              <a:t>газар өмчлүүлэх, газрын хязгаарлагдмал эрх, дундын мэдлийн газрын эрх болон газрыг гэрээгээр ашиглуулахтай холбоотой асуудлаар;</a:t>
            </a:r>
          </a:p>
          <a:p>
            <a:pPr indent="233363" algn="just">
              <a:buFont typeface="+mj-lt"/>
              <a:buAutoNum type="arabicPeriod"/>
            </a:pPr>
            <a:r>
              <a:rPr lang="mn-MN" sz="1400">
                <a:solidFill>
                  <a:schemeClr val="bg1"/>
                </a:solidFill>
                <a:latin typeface="Arial" panose="020B0604020202020204" pitchFamily="34" charset="0"/>
                <a:cs typeface="Arial" panose="020B0604020202020204" pitchFamily="34" charset="0"/>
              </a:rPr>
              <a:t>аймаг, нийслэлийн ГАЭТЗБ-ын шийдвэр, үйлдэл, эс үйлдлийн талаар;</a:t>
            </a:r>
          </a:p>
          <a:p>
            <a:pPr indent="233363" algn="just">
              <a:buFont typeface="+mj-lt"/>
              <a:buAutoNum type="arabicPeriod"/>
            </a:pPr>
            <a:r>
              <a:rPr lang="mn-MN" sz="1400">
                <a:solidFill>
                  <a:schemeClr val="bg1"/>
                </a:solidFill>
                <a:latin typeface="Arial" panose="020B0604020202020204" pitchFamily="34" charset="0"/>
                <a:cs typeface="Arial" panose="020B0604020202020204" pitchFamily="34" charset="0"/>
              </a:rPr>
              <a:t>дүүргийн газрын хэлтэс, сумын газар зохион байгуулагчийн үйлдэл, эс үйлдлийн талаар;</a:t>
            </a:r>
          </a:p>
          <a:p>
            <a:pPr indent="233363" algn="just">
              <a:buFont typeface="+mj-lt"/>
              <a:buAutoNum type="arabicPeriod"/>
            </a:pPr>
            <a:r>
              <a:rPr lang="mn-MN" sz="1400">
                <a:solidFill>
                  <a:schemeClr val="bg1"/>
                </a:solidFill>
                <a:latin typeface="Arial" panose="020B0604020202020204" pitchFamily="34" charset="0"/>
                <a:cs typeface="Arial" panose="020B0604020202020204" pitchFamily="34" charset="0"/>
              </a:rPr>
              <a:t>газрын төлбөр, татварын ногдуулалттай холбоотой асуудлаар;</a:t>
            </a:r>
          </a:p>
        </p:txBody>
      </p:sp>
      <p:pic>
        <p:nvPicPr>
          <p:cNvPr id="80" name="Graphic 79" descr="Chevron arrows with solid fill">
            <a:extLst>
              <a:ext uri="{FF2B5EF4-FFF2-40B4-BE49-F238E27FC236}">
                <a16:creationId xmlns:a16="http://schemas.microsoft.com/office/drawing/2014/main" xmlns="" id="{A4BB2BEB-3A92-49E6-ACE4-0A593DB334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4568574" y="3542961"/>
            <a:ext cx="347106" cy="684901"/>
          </a:xfrm>
          <a:prstGeom prst="rect">
            <a:avLst/>
          </a:prstGeom>
        </p:spPr>
      </p:pic>
      <p:sp>
        <p:nvSpPr>
          <p:cNvPr id="67" name="TextBox 66">
            <a:extLst>
              <a:ext uri="{FF2B5EF4-FFF2-40B4-BE49-F238E27FC236}">
                <a16:creationId xmlns:a16="http://schemas.microsoft.com/office/drawing/2014/main" xmlns="" id="{07C4503E-60EA-46E9-9039-7654CAC29E58}"/>
              </a:ext>
            </a:extLst>
          </p:cNvPr>
          <p:cNvSpPr txBox="1"/>
          <p:nvPr/>
        </p:nvSpPr>
        <p:spPr>
          <a:xfrm>
            <a:off x="316941" y="1647430"/>
            <a:ext cx="1823291" cy="646331"/>
          </a:xfrm>
          <a:prstGeom prst="rect">
            <a:avLst/>
          </a:prstGeom>
          <a:noFill/>
          <a:ln>
            <a:noFill/>
          </a:ln>
        </p:spPr>
        <p:txBody>
          <a:bodyPr wrap="square">
            <a:spAutoFit/>
          </a:bodyPr>
          <a:lstStyle/>
          <a:p>
            <a:pPr algn="ctr"/>
            <a:r>
              <a:rPr lang="mn-MN" sz="1200" kern="0" cap="all">
                <a:solidFill>
                  <a:schemeClr val="bg1"/>
                </a:solidFill>
                <a:latin typeface="Arial" panose="020B0604020202020204" pitchFamily="34" charset="0"/>
                <a:cs typeface="Arial" panose="020B0604020202020204" pitchFamily="34" charset="0"/>
              </a:rPr>
              <a:t>Х</a:t>
            </a:r>
            <a:r>
              <a:rPr lang="mn-MN" sz="1200" kern="0">
                <a:solidFill>
                  <a:schemeClr val="bg1"/>
                </a:solidFill>
                <a:latin typeface="Arial" panose="020B0604020202020204" pitchFamily="34" charset="0"/>
                <a:cs typeface="Arial" panose="020B0604020202020204" pitchFamily="34" charset="0"/>
              </a:rPr>
              <a:t>үн, хуулийн этгээдийн хооронд үүссэн газрын маргаан</a:t>
            </a:r>
            <a:endParaRPr lang="en-US" sz="1200">
              <a:solidFill>
                <a:schemeClr val="bg1"/>
              </a:solidFill>
            </a:endParaRPr>
          </a:p>
        </p:txBody>
      </p:sp>
      <p:pic>
        <p:nvPicPr>
          <p:cNvPr id="81" name="Graphic 80" descr="Chevron arrows with solid fill">
            <a:extLst>
              <a:ext uri="{FF2B5EF4-FFF2-40B4-BE49-F238E27FC236}">
                <a16:creationId xmlns:a16="http://schemas.microsoft.com/office/drawing/2014/main" xmlns="" id="{70E2258F-DE8E-46E6-B38E-A77F88923C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00000">
            <a:off x="1043526" y="2246787"/>
            <a:ext cx="363907" cy="684901"/>
          </a:xfrm>
          <a:prstGeom prst="rect">
            <a:avLst/>
          </a:prstGeom>
        </p:spPr>
      </p:pic>
      <p:sp>
        <p:nvSpPr>
          <p:cNvPr id="82" name="Rounded Rectangle 2">
            <a:extLst>
              <a:ext uri="{FF2B5EF4-FFF2-40B4-BE49-F238E27FC236}">
                <a16:creationId xmlns:a16="http://schemas.microsoft.com/office/drawing/2014/main" xmlns="" id="{2BCD58B6-C33F-413D-BEBF-37AA08397865}"/>
              </a:ext>
            </a:extLst>
          </p:cNvPr>
          <p:cNvSpPr>
            <a:spLocks noChangeAspect="1"/>
          </p:cNvSpPr>
          <p:nvPr/>
        </p:nvSpPr>
        <p:spPr>
          <a:xfrm>
            <a:off x="2830954" y="1448683"/>
            <a:ext cx="3213024" cy="761093"/>
          </a:xfrm>
          <a:prstGeom prst="roundRect">
            <a:avLst>
              <a:gd name="adj" fmla="val 48772"/>
            </a:avLst>
          </a:prstGeom>
          <a:noFill/>
          <a:ln>
            <a:no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АЙМАГ, НИЙСЛЭЛИЙН ЗАСАГ ДАРГЫН ДЭРГЭД </a:t>
            </a:r>
          </a:p>
        </p:txBody>
      </p:sp>
      <p:sp>
        <p:nvSpPr>
          <p:cNvPr id="83" name="Rounded Rectangle 2">
            <a:extLst>
              <a:ext uri="{FF2B5EF4-FFF2-40B4-BE49-F238E27FC236}">
                <a16:creationId xmlns:a16="http://schemas.microsoft.com/office/drawing/2014/main" xmlns="" id="{871F7924-313F-4D92-8986-E5E7B9BA1001}"/>
              </a:ext>
            </a:extLst>
          </p:cNvPr>
          <p:cNvSpPr>
            <a:spLocks noChangeAspect="1"/>
          </p:cNvSpPr>
          <p:nvPr/>
        </p:nvSpPr>
        <p:spPr>
          <a:xfrm>
            <a:off x="9030205" y="1442291"/>
            <a:ext cx="2858815" cy="761093"/>
          </a:xfrm>
          <a:prstGeom prst="roundRect">
            <a:avLst>
              <a:gd name="adj" fmla="val 48772"/>
            </a:avLst>
          </a:prstGeom>
          <a:noFill/>
          <a:ln>
            <a:no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ГАЗРЫН АСУУДАЛ ЭРХЭЛСЭН ЗАСГИЙН ГАЗРЫН ГИШҮҮНИЙ ДЭРГЭД </a:t>
            </a:r>
          </a:p>
        </p:txBody>
      </p:sp>
      <p:sp>
        <p:nvSpPr>
          <p:cNvPr id="84" name="TextBox 83">
            <a:extLst>
              <a:ext uri="{FF2B5EF4-FFF2-40B4-BE49-F238E27FC236}">
                <a16:creationId xmlns:a16="http://schemas.microsoft.com/office/drawing/2014/main" xmlns="" id="{0263CC4C-6307-4BDD-9930-91FD7DFDC876}"/>
              </a:ext>
            </a:extLst>
          </p:cNvPr>
          <p:cNvSpPr txBox="1"/>
          <p:nvPr/>
        </p:nvSpPr>
        <p:spPr>
          <a:xfrm>
            <a:off x="9832004" y="2682685"/>
            <a:ext cx="1725440"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buFontTx/>
              <a:buNone/>
              <a:defRPr/>
            </a:pPr>
            <a:r>
              <a:rPr kumimoji="0" lang="mn-MN" sz="1200" b="1" i="0" u="none" strike="noStrike" kern="0" cap="all" spc="0" normalizeH="0" noProof="0" dirty="0">
                <a:ln>
                  <a:noFill/>
                </a:ln>
                <a:solidFill>
                  <a:schemeClr val="bg1"/>
                </a:solidFill>
                <a:effectLst/>
                <a:uLnTx/>
                <a:uFillTx/>
                <a:latin typeface="Arial" panose="020B0604020202020204" pitchFamily="34" charset="0"/>
                <a:cs typeface="Arial" panose="020B0604020202020204" pitchFamily="34" charset="0"/>
              </a:rPr>
              <a:t>ГАЗРЫН МАРГААН ТАСЛАХ ЗӨВЛӨЛ</a:t>
            </a:r>
            <a:endParaRPr kumimoji="0" lang="en-US" sz="1200" b="1" i="0" u="none" strike="noStrike" kern="0" cap="all"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3E73D6DD-1DE5-4A72-9343-0DB41677D2D8}"/>
              </a:ext>
            </a:extLst>
          </p:cNvPr>
          <p:cNvSpPr txBox="1"/>
          <p:nvPr/>
        </p:nvSpPr>
        <p:spPr>
          <a:xfrm>
            <a:off x="3617495" y="2968186"/>
            <a:ext cx="2144747"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buFontTx/>
              <a:buNone/>
              <a:defRPr/>
            </a:pPr>
            <a:r>
              <a:rPr kumimoji="0" lang="mn-MN" sz="1200" b="1" i="0" u="none" strike="noStrike" kern="0" cap="all" spc="0" normalizeH="0" noProof="0" dirty="0">
                <a:ln>
                  <a:noFill/>
                </a:ln>
                <a:solidFill>
                  <a:schemeClr val="bg1"/>
                </a:solidFill>
                <a:effectLst/>
                <a:uLnTx/>
                <a:uFillTx/>
                <a:latin typeface="Arial" panose="020B0604020202020204" pitchFamily="34" charset="0"/>
                <a:cs typeface="Arial" panose="020B0604020202020204" pitchFamily="34" charset="0"/>
              </a:rPr>
              <a:t>ГАЗРЫН МАРГААН ТАСЛАХ ЗӨВЛӨЛ</a:t>
            </a:r>
            <a:endParaRPr kumimoji="0" lang="en-US" sz="1200" b="1" i="0" u="none" strike="noStrike" kern="0" cap="all"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86" name="Rounded Rectangle 2">
            <a:extLst>
              <a:ext uri="{FF2B5EF4-FFF2-40B4-BE49-F238E27FC236}">
                <a16:creationId xmlns:a16="http://schemas.microsoft.com/office/drawing/2014/main" xmlns="" id="{F6E15183-6DF6-4E61-96C2-6E8BA58CBAB0}"/>
              </a:ext>
            </a:extLst>
          </p:cNvPr>
          <p:cNvSpPr>
            <a:spLocks noChangeAspect="1"/>
          </p:cNvSpPr>
          <p:nvPr/>
        </p:nvSpPr>
        <p:spPr>
          <a:xfrm>
            <a:off x="3792522" y="4151884"/>
            <a:ext cx="1856486" cy="425430"/>
          </a:xfrm>
          <a:prstGeom prst="roundRect">
            <a:avLst>
              <a:gd name="adj" fmla="val 48772"/>
            </a:avLst>
          </a:prstGeom>
          <a:solidFill>
            <a:srgbClr val="1A3675"/>
          </a:solidFill>
          <a:ln w="9525">
            <a:solidFill>
              <a:schemeClr val="bg1"/>
            </a:solid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xmlns="" id="{51198128-B7F2-4832-A077-B11C14228FCF}"/>
              </a:ext>
            </a:extLst>
          </p:cNvPr>
          <p:cNvSpPr txBox="1"/>
          <p:nvPr/>
        </p:nvSpPr>
        <p:spPr>
          <a:xfrm>
            <a:off x="4171777" y="4211701"/>
            <a:ext cx="1108373" cy="27699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buFontTx/>
              <a:buNone/>
              <a:defRPr/>
            </a:pPr>
            <a:r>
              <a:rPr kumimoji="0" lang="mn-MN"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rPr>
              <a:t>ш</a:t>
            </a:r>
            <a:r>
              <a:rPr lang="mn-MN" sz="1200" b="1" kern="0" cap="all">
                <a:solidFill>
                  <a:schemeClr val="bg1"/>
                </a:solidFill>
                <a:latin typeface="Arial" panose="020B0604020202020204" pitchFamily="34" charset="0"/>
                <a:cs typeface="Arial" panose="020B0604020202020204" pitchFamily="34" charset="0"/>
              </a:rPr>
              <a:t>үүх</a:t>
            </a:r>
            <a:endParaRPr kumimoji="0" lang="en-US"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88" name="Rounded Rectangle 2">
            <a:extLst>
              <a:ext uri="{FF2B5EF4-FFF2-40B4-BE49-F238E27FC236}">
                <a16:creationId xmlns:a16="http://schemas.microsoft.com/office/drawing/2014/main" xmlns="" id="{B7B47AB8-B1A1-45E1-8953-6510E417C1BB}"/>
              </a:ext>
            </a:extLst>
          </p:cNvPr>
          <p:cNvSpPr>
            <a:spLocks noChangeAspect="1"/>
          </p:cNvSpPr>
          <p:nvPr/>
        </p:nvSpPr>
        <p:spPr>
          <a:xfrm>
            <a:off x="9746809" y="4360909"/>
            <a:ext cx="1856486" cy="425430"/>
          </a:xfrm>
          <a:prstGeom prst="roundRect">
            <a:avLst>
              <a:gd name="adj" fmla="val 48772"/>
            </a:avLst>
          </a:prstGeom>
          <a:solidFill>
            <a:srgbClr val="1A3675"/>
          </a:solidFill>
          <a:ln w="9525">
            <a:solidFill>
              <a:schemeClr val="bg1"/>
            </a:solid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xmlns="" id="{58A633D2-C67A-444C-95C8-E9AED14432B5}"/>
              </a:ext>
            </a:extLst>
          </p:cNvPr>
          <p:cNvSpPr txBox="1"/>
          <p:nvPr/>
        </p:nvSpPr>
        <p:spPr>
          <a:xfrm>
            <a:off x="10109269" y="4473824"/>
            <a:ext cx="1108373" cy="27699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buFontTx/>
              <a:buNone/>
              <a:defRPr/>
            </a:pPr>
            <a:r>
              <a:rPr kumimoji="0" lang="mn-MN"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rPr>
              <a:t>ш</a:t>
            </a:r>
            <a:r>
              <a:rPr lang="mn-MN" sz="1200" b="1" kern="0" cap="all">
                <a:solidFill>
                  <a:schemeClr val="bg1"/>
                </a:solidFill>
                <a:latin typeface="Arial" panose="020B0604020202020204" pitchFamily="34" charset="0"/>
                <a:cs typeface="Arial" panose="020B0604020202020204" pitchFamily="34" charset="0"/>
              </a:rPr>
              <a:t>үүх</a:t>
            </a:r>
            <a:endParaRPr kumimoji="0" lang="en-US"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pic>
        <p:nvPicPr>
          <p:cNvPr id="93" name="Graphic 92" descr="Chevron arrows with solid fill">
            <a:extLst>
              <a:ext uri="{FF2B5EF4-FFF2-40B4-BE49-F238E27FC236}">
                <a16:creationId xmlns:a16="http://schemas.microsoft.com/office/drawing/2014/main" xmlns="" id="{2B5E0FFA-0DFF-4249-A97A-EB9BF7BB739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2825011" y="2924392"/>
            <a:ext cx="355856" cy="684901"/>
          </a:xfrm>
          <a:prstGeom prst="rect">
            <a:avLst/>
          </a:prstGeom>
        </p:spPr>
      </p:pic>
      <p:sp>
        <p:nvSpPr>
          <p:cNvPr id="98" name="TextBox 97">
            <a:extLst>
              <a:ext uri="{FF2B5EF4-FFF2-40B4-BE49-F238E27FC236}">
                <a16:creationId xmlns:a16="http://schemas.microsoft.com/office/drawing/2014/main" xmlns="" id="{9C33CB82-8A58-40EC-91B5-792837E65AD1}"/>
              </a:ext>
            </a:extLst>
          </p:cNvPr>
          <p:cNvSpPr txBox="1"/>
          <p:nvPr/>
        </p:nvSpPr>
        <p:spPr>
          <a:xfrm>
            <a:off x="2233663" y="3586338"/>
            <a:ext cx="1596960" cy="600164"/>
          </a:xfrm>
          <a:prstGeom prst="rect">
            <a:avLst/>
          </a:prstGeom>
          <a:noFill/>
        </p:spPr>
        <p:txBody>
          <a:bodyPr wrap="square">
            <a:spAutoFit/>
          </a:bodyPr>
          <a:lstStyle/>
          <a:p>
            <a:pPr algn="ctr"/>
            <a:r>
              <a:rPr lang="mn-MN" sz="1100" dirty="0">
                <a:solidFill>
                  <a:schemeClr val="bg1"/>
                </a:solidFill>
                <a:latin typeface="Arial" panose="020B0604020202020204" pitchFamily="34" charset="0"/>
                <a:cs typeface="Arial" panose="020B0604020202020204" pitchFamily="34" charset="0"/>
              </a:rPr>
              <a:t>Шийдвэрлэж өгөөгүй, шийдвэрийг эс зөвшөөрвөл</a:t>
            </a:r>
            <a:endParaRPr lang="en-US" sz="1100" dirty="0">
              <a:solidFill>
                <a:schemeClr val="bg1"/>
              </a:solidFill>
            </a:endParaRPr>
          </a:p>
        </p:txBody>
      </p:sp>
      <p:sp>
        <p:nvSpPr>
          <p:cNvPr id="99" name="TextBox 98">
            <a:extLst>
              <a:ext uri="{FF2B5EF4-FFF2-40B4-BE49-F238E27FC236}">
                <a16:creationId xmlns:a16="http://schemas.microsoft.com/office/drawing/2014/main" xmlns="" id="{64FCD9F8-8C4A-461F-80CF-F20057F61B2D}"/>
              </a:ext>
            </a:extLst>
          </p:cNvPr>
          <p:cNvSpPr txBox="1"/>
          <p:nvPr/>
        </p:nvSpPr>
        <p:spPr>
          <a:xfrm>
            <a:off x="9739816" y="3295533"/>
            <a:ext cx="1964290" cy="600164"/>
          </a:xfrm>
          <a:prstGeom prst="rect">
            <a:avLst/>
          </a:prstGeom>
          <a:noFill/>
        </p:spPr>
        <p:txBody>
          <a:bodyPr wrap="square">
            <a:spAutoFit/>
          </a:bodyPr>
          <a:lstStyle/>
          <a:p>
            <a:pPr algn="ctr"/>
            <a:r>
              <a:rPr lang="mn-MN" sz="1100" dirty="0">
                <a:solidFill>
                  <a:schemeClr val="bg1"/>
                </a:solidFill>
                <a:latin typeface="Arial" panose="020B0604020202020204" pitchFamily="34" charset="0"/>
                <a:cs typeface="Arial" panose="020B0604020202020204" pitchFamily="34" charset="0"/>
              </a:rPr>
              <a:t>Улсын тусгай хэрэгцээний газартай холбоотой маргаан шийдвэрлэнэ</a:t>
            </a:r>
            <a:endParaRPr lang="en-US" sz="1100" dirty="0">
              <a:solidFill>
                <a:schemeClr val="bg1"/>
              </a:solidFill>
            </a:endParaRPr>
          </a:p>
        </p:txBody>
      </p:sp>
      <p:sp>
        <p:nvSpPr>
          <p:cNvPr id="2" name="Left Brace 1">
            <a:extLst>
              <a:ext uri="{FF2B5EF4-FFF2-40B4-BE49-F238E27FC236}">
                <a16:creationId xmlns:a16="http://schemas.microsoft.com/office/drawing/2014/main" xmlns="" id="{823ADA2B-1B32-4758-B0D3-4E76CB3ADE77}"/>
              </a:ext>
            </a:extLst>
          </p:cNvPr>
          <p:cNvSpPr/>
          <p:nvPr/>
        </p:nvSpPr>
        <p:spPr>
          <a:xfrm>
            <a:off x="5828342" y="2295395"/>
            <a:ext cx="435367" cy="19867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xmlns="" id="{A3A1EA87-B482-4757-9834-BC0F553FA138}"/>
              </a:ext>
            </a:extLst>
          </p:cNvPr>
          <p:cNvSpPr txBox="1"/>
          <p:nvPr/>
        </p:nvSpPr>
        <p:spPr>
          <a:xfrm>
            <a:off x="1756966" y="1066044"/>
            <a:ext cx="8574024" cy="307777"/>
          </a:xfrm>
          <a:prstGeom prst="rect">
            <a:avLst/>
          </a:prstGeom>
          <a:noFill/>
        </p:spPr>
        <p:txBody>
          <a:bodyPr wrap="square">
            <a:spAutoFit/>
          </a:bodyPr>
          <a:lstStyle/>
          <a:p>
            <a:pPr algn="ctr">
              <a:defRPr/>
            </a:pPr>
            <a:r>
              <a:rPr lang="en-US" sz="1400" b="1">
                <a:solidFill>
                  <a:srgbClr val="FFC000"/>
                </a:solidFill>
                <a:latin typeface="Arial" panose="020B0604020202020204" pitchFamily="34" charset="0"/>
                <a:cs typeface="Arial" panose="020B0604020202020204" pitchFamily="34" charset="0"/>
              </a:rPr>
              <a:t>ГАЗРЫН МАРГААНЫГ ХЯНАН ШИЙДВЭРЛЭХ</a:t>
            </a:r>
            <a:endParaRPr lang="ru-RU" sz="1400" b="1">
              <a:solidFill>
                <a:srgbClr val="FFC000"/>
              </a:solidFill>
              <a:latin typeface="Arial" panose="020B0604020202020204" pitchFamily="34" charset="0"/>
              <a:cs typeface="Arial" panose="020B0604020202020204" pitchFamily="34" charset="0"/>
            </a:endParaRPr>
          </a:p>
        </p:txBody>
      </p:sp>
      <p:sp>
        <p:nvSpPr>
          <p:cNvPr id="52" name="Rounded Rectangle 2">
            <a:extLst>
              <a:ext uri="{FF2B5EF4-FFF2-40B4-BE49-F238E27FC236}">
                <a16:creationId xmlns:a16="http://schemas.microsoft.com/office/drawing/2014/main" xmlns="" id="{F6E15183-6DF6-4E61-96C2-6E8BA58CBAB0}"/>
              </a:ext>
            </a:extLst>
          </p:cNvPr>
          <p:cNvSpPr>
            <a:spLocks noChangeAspect="1"/>
          </p:cNvSpPr>
          <p:nvPr/>
        </p:nvSpPr>
        <p:spPr>
          <a:xfrm>
            <a:off x="5695676" y="5298578"/>
            <a:ext cx="2552730" cy="657133"/>
          </a:xfrm>
          <a:prstGeom prst="roundRect">
            <a:avLst>
              <a:gd name="adj" fmla="val 48772"/>
            </a:avLst>
          </a:prstGeom>
          <a:solidFill>
            <a:srgbClr val="1A3675"/>
          </a:solidFill>
          <a:ln w="9525">
            <a:solidFill>
              <a:schemeClr val="bg1"/>
            </a:solid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defRPr/>
            </a:pPr>
            <a:endParaRPr kumimoji="0" lang="en-US"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5" name="Rounded Rectangle 2">
            <a:extLst>
              <a:ext uri="{FF2B5EF4-FFF2-40B4-BE49-F238E27FC236}">
                <a16:creationId xmlns:a16="http://schemas.microsoft.com/office/drawing/2014/main" xmlns="" id="{6E419E5A-74BA-4C36-B990-8383CC6A8788}"/>
              </a:ext>
            </a:extLst>
          </p:cNvPr>
          <p:cNvSpPr>
            <a:spLocks noChangeAspect="1"/>
          </p:cNvSpPr>
          <p:nvPr/>
        </p:nvSpPr>
        <p:spPr>
          <a:xfrm>
            <a:off x="5695676" y="6106938"/>
            <a:ext cx="2552730" cy="666612"/>
          </a:xfrm>
          <a:prstGeom prst="roundRect">
            <a:avLst>
              <a:gd name="adj" fmla="val 48772"/>
            </a:avLst>
          </a:prstGeom>
          <a:solidFill>
            <a:srgbClr val="1A3675"/>
          </a:solidFill>
          <a:ln w="9525">
            <a:solidFill>
              <a:schemeClr val="bg1"/>
            </a:solidFill>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defRPr/>
            </a:pPr>
            <a:endParaRPr kumimoji="0" lang="en-US" sz="11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0263CC4C-6307-4BDD-9930-91FD7DFDC876}"/>
              </a:ext>
            </a:extLst>
          </p:cNvPr>
          <p:cNvSpPr txBox="1"/>
          <p:nvPr/>
        </p:nvSpPr>
        <p:spPr>
          <a:xfrm>
            <a:off x="6043978" y="5331870"/>
            <a:ext cx="1887388" cy="646331"/>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buFontTx/>
              <a:buNone/>
              <a:defRPr/>
            </a:pPr>
            <a:r>
              <a:rPr kumimoji="0" lang="en-US"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rPr>
              <a:t>АЙМАГ, НИЙСЛЭЛИЙН ГАЭТЗБ</a:t>
            </a:r>
          </a:p>
        </p:txBody>
      </p:sp>
      <p:sp>
        <p:nvSpPr>
          <p:cNvPr id="15" name="Right Arrow 14"/>
          <p:cNvSpPr/>
          <p:nvPr/>
        </p:nvSpPr>
        <p:spPr>
          <a:xfrm>
            <a:off x="8623911" y="5530706"/>
            <a:ext cx="373479" cy="2616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a:off x="8623911" y="6281357"/>
            <a:ext cx="373479" cy="2616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9C33CB82-8A58-40EC-91B5-792837E65AD1}"/>
              </a:ext>
            </a:extLst>
          </p:cNvPr>
          <p:cNvSpPr txBox="1"/>
          <p:nvPr/>
        </p:nvSpPr>
        <p:spPr>
          <a:xfrm>
            <a:off x="9017333" y="6153696"/>
            <a:ext cx="2370799" cy="430887"/>
          </a:xfrm>
          <a:prstGeom prst="rect">
            <a:avLst/>
          </a:prstGeom>
          <a:noFill/>
        </p:spPr>
        <p:txBody>
          <a:bodyPr wrap="square">
            <a:spAutoFit/>
          </a:bodyPr>
          <a:lstStyle/>
          <a:p>
            <a:pPr algn="ctr"/>
            <a:r>
              <a:rPr lang="en-US" sz="1100" b="1">
                <a:solidFill>
                  <a:schemeClr val="bg1"/>
                </a:solidFill>
                <a:latin typeface="Arial" panose="020B0604020202020204" pitchFamily="34" charset="0"/>
                <a:cs typeface="Arial" panose="020B0604020202020204" pitchFamily="34" charset="0"/>
              </a:rPr>
              <a:t>ХУУЛИЙН ХЭРЭГЖИЛТИЙГ ЗОХИОН БАЙГУУЛНА</a:t>
            </a:r>
            <a:endParaRPr lang="en-US" sz="1100" b="1">
              <a:solidFill>
                <a:schemeClr val="bg1"/>
              </a:solidFill>
            </a:endParaRPr>
          </a:p>
        </p:txBody>
      </p:sp>
      <p:sp>
        <p:nvSpPr>
          <p:cNvPr id="53" name="TextBox 52">
            <a:extLst>
              <a:ext uri="{FF2B5EF4-FFF2-40B4-BE49-F238E27FC236}">
                <a16:creationId xmlns:a16="http://schemas.microsoft.com/office/drawing/2014/main" xmlns="" id="{51198128-B7F2-4832-A077-B11C14228FCF}"/>
              </a:ext>
            </a:extLst>
          </p:cNvPr>
          <p:cNvSpPr txBox="1"/>
          <p:nvPr/>
        </p:nvSpPr>
        <p:spPr>
          <a:xfrm>
            <a:off x="6029701" y="6209411"/>
            <a:ext cx="1884680"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buFontTx/>
              <a:buNone/>
              <a:defRPr/>
            </a:pPr>
            <a:r>
              <a:rPr lang="en-US" sz="1200" b="1" kern="0" cap="all" noProof="0">
                <a:solidFill>
                  <a:schemeClr val="bg1"/>
                </a:solidFill>
                <a:latin typeface="Arial" panose="020B0604020202020204" pitchFamily="34" charset="0"/>
                <a:cs typeface="Arial" panose="020B0604020202020204" pitchFamily="34" charset="0"/>
              </a:rPr>
              <a:t>ГАЭТЗТБ /</a:t>
            </a:r>
            <a:r>
              <a:rPr lang="en-US" sz="1200" b="1" kern="0" cap="all" noProof="0" err="1">
                <a:solidFill>
                  <a:schemeClr val="bg1"/>
                </a:solidFill>
                <a:latin typeface="Arial" panose="020B0604020202020204" pitchFamily="34" charset="0"/>
                <a:cs typeface="Arial" panose="020B0604020202020204" pitchFamily="34" charset="0"/>
              </a:rPr>
              <a:t>яам</a:t>
            </a:r>
            <a:r>
              <a:rPr lang="en-US" sz="1200" b="1" kern="0" cap="all">
                <a:solidFill>
                  <a:schemeClr val="bg1"/>
                </a:solidFill>
                <a:latin typeface="Arial" panose="020B0604020202020204" pitchFamily="34" charset="0"/>
                <a:cs typeface="Arial" panose="020B0604020202020204" pitchFamily="34" charset="0"/>
              </a:rPr>
              <a:t>/</a:t>
            </a:r>
            <a:endParaRPr lang="en-US" sz="1200" b="1" kern="0" cap="all" noProof="0">
              <a:solidFill>
                <a:schemeClr val="bg1"/>
              </a:solidFill>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buFontTx/>
              <a:buNone/>
              <a:defRPr/>
            </a:pPr>
            <a:r>
              <a:rPr lang="en-US" sz="1200" b="1" kern="0" cap="all" noProof="0">
                <a:solidFill>
                  <a:schemeClr val="bg1"/>
                </a:solidFill>
                <a:latin typeface="Arial" panose="020B0604020202020204" pitchFamily="34" charset="0"/>
                <a:cs typeface="Arial" panose="020B0604020202020204" pitchFamily="34" charset="0"/>
              </a:rPr>
              <a:t>ГАЭТЗБ /</a:t>
            </a:r>
            <a:r>
              <a:rPr lang="en-US" sz="1200" b="1" kern="0" cap="all" noProof="0" err="1">
                <a:solidFill>
                  <a:schemeClr val="bg1"/>
                </a:solidFill>
                <a:latin typeface="Arial" panose="020B0604020202020204" pitchFamily="34" charset="0"/>
                <a:cs typeface="Arial" panose="020B0604020202020204" pitchFamily="34" charset="0"/>
              </a:rPr>
              <a:t>агентлаг</a:t>
            </a:r>
            <a:r>
              <a:rPr lang="en-US" sz="1200" b="1" kern="0" cap="all" noProof="0">
                <a:solidFill>
                  <a:schemeClr val="bg1"/>
                </a:solidFill>
                <a:latin typeface="Arial" panose="020B0604020202020204" pitchFamily="34" charset="0"/>
                <a:cs typeface="Arial" panose="020B0604020202020204" pitchFamily="34" charset="0"/>
              </a:rPr>
              <a:t>/</a:t>
            </a:r>
            <a:endParaRPr kumimoji="0" lang="en-US" sz="1200" b="1" i="0" u="none" strike="noStrike" kern="0" cap="all" spc="0"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xmlns="" id="{9C33CB82-8A58-40EC-91B5-792837E65AD1}"/>
              </a:ext>
            </a:extLst>
          </p:cNvPr>
          <p:cNvSpPr txBox="1"/>
          <p:nvPr/>
        </p:nvSpPr>
        <p:spPr>
          <a:xfrm>
            <a:off x="9006926" y="5489046"/>
            <a:ext cx="2370799" cy="261610"/>
          </a:xfrm>
          <a:prstGeom prst="rect">
            <a:avLst/>
          </a:prstGeom>
          <a:noFill/>
        </p:spPr>
        <p:txBody>
          <a:bodyPr wrap="square">
            <a:spAutoFit/>
          </a:bodyPr>
          <a:lstStyle/>
          <a:p>
            <a:pPr algn="ctr"/>
            <a:r>
              <a:rPr lang="en-US" sz="1100" b="1">
                <a:solidFill>
                  <a:schemeClr val="bg1"/>
                </a:solidFill>
                <a:latin typeface="Arial" panose="020B0604020202020204" pitchFamily="34" charset="0"/>
                <a:cs typeface="Arial" panose="020B0604020202020204" pitchFamily="34" charset="0"/>
              </a:rPr>
              <a:t>ХЭРЭГЖҮҮЛЖ АЖИЛЛАНА</a:t>
            </a:r>
            <a:endParaRPr lang="en-US" sz="1100" b="1">
              <a:solidFill>
                <a:schemeClr val="bg1"/>
              </a:solidFill>
            </a:endParaRPr>
          </a:p>
        </p:txBody>
      </p:sp>
      <p:sp>
        <p:nvSpPr>
          <p:cNvPr id="64" name="TextBox 63">
            <a:extLst>
              <a:ext uri="{FF2B5EF4-FFF2-40B4-BE49-F238E27FC236}">
                <a16:creationId xmlns:a16="http://schemas.microsoft.com/office/drawing/2014/main" xmlns="" id="{93B7A33B-9435-EFDB-1F76-AD4D67C16184}"/>
              </a:ext>
            </a:extLst>
          </p:cNvPr>
          <p:cNvSpPr txBox="1"/>
          <p:nvPr/>
        </p:nvSpPr>
        <p:spPr>
          <a:xfrm>
            <a:off x="291550" y="4510862"/>
            <a:ext cx="3659268" cy="461665"/>
          </a:xfrm>
          <a:prstGeom prst="rect">
            <a:avLst/>
          </a:prstGeom>
          <a:noFill/>
        </p:spPr>
        <p:txBody>
          <a:bodyPr wrap="square" rtlCol="0">
            <a:spAutoFit/>
          </a:bodyPr>
          <a:lstStyle/>
          <a:p>
            <a:r>
              <a:rPr lang="mn-MN"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r>
              <a:rPr lang="mn-MN"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mn-MN"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оны шүүхээр шийдвэрлэгдсэн газрын маргааны тоо</a:t>
            </a:r>
            <a:endPar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0" name="Rectangle: Rounded Corners 69">
            <a:extLst>
              <a:ext uri="{FF2B5EF4-FFF2-40B4-BE49-F238E27FC236}">
                <a16:creationId xmlns:a16="http://schemas.microsoft.com/office/drawing/2014/main" xmlns="" id="{293FA93F-AB0E-5FE1-380E-EBC47CB43F7A}"/>
              </a:ext>
            </a:extLst>
          </p:cNvPr>
          <p:cNvSpPr/>
          <p:nvPr/>
        </p:nvSpPr>
        <p:spPr>
          <a:xfrm>
            <a:off x="327059" y="4973693"/>
            <a:ext cx="1511170" cy="47667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Захиргааны хэргийн шүүхэд</a:t>
            </a:r>
            <a:endParaRPr lang="mn-MN"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2" name="Rectangle: Rounded Corners 71">
            <a:extLst>
              <a:ext uri="{FF2B5EF4-FFF2-40B4-BE49-F238E27FC236}">
                <a16:creationId xmlns:a16="http://schemas.microsoft.com/office/drawing/2014/main" xmlns="" id="{95A41FBB-F622-2F1C-1B6A-D2965365E795}"/>
              </a:ext>
            </a:extLst>
          </p:cNvPr>
          <p:cNvSpPr/>
          <p:nvPr/>
        </p:nvSpPr>
        <p:spPr>
          <a:xfrm>
            <a:off x="1877845" y="4973693"/>
            <a:ext cx="764310" cy="476673"/>
          </a:xfrm>
          <a:prstGeom prst="roundRect">
            <a:avLst/>
          </a:prstGeom>
          <a:solidFill>
            <a:srgbClr val="1A3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Нийт</a:t>
            </a:r>
          </a:p>
          <a:p>
            <a:pPr algn="ctr"/>
            <a:r>
              <a:rPr lang="mn-MN" sz="12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12978</a:t>
            </a:r>
            <a:endParaRPr lang="mn-MN"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xmlns="" id="{E470E4FC-ED22-BACA-9CA1-9A102C8C6D9B}"/>
              </a:ext>
            </a:extLst>
          </p:cNvPr>
          <p:cNvSpPr/>
          <p:nvPr/>
        </p:nvSpPr>
        <p:spPr>
          <a:xfrm>
            <a:off x="2697812" y="4964266"/>
            <a:ext cx="913827" cy="485942"/>
          </a:xfrm>
          <a:prstGeom prst="roundRect">
            <a:avLst/>
          </a:prstGeom>
          <a:solidFill>
            <a:srgbClr val="1A3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3018</a:t>
            </a:r>
            <a:endParaRPr lang="en-US" sz="12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5" name="Rectangle: Rounded Corners 74">
            <a:extLst>
              <a:ext uri="{FF2B5EF4-FFF2-40B4-BE49-F238E27FC236}">
                <a16:creationId xmlns:a16="http://schemas.microsoft.com/office/drawing/2014/main" xmlns="" id="{4E718338-09C7-56D5-98FA-8A1D6BB7E6DD}"/>
              </a:ext>
            </a:extLst>
          </p:cNvPr>
          <p:cNvSpPr/>
          <p:nvPr/>
        </p:nvSpPr>
        <p:spPr>
          <a:xfrm>
            <a:off x="3641984" y="4973535"/>
            <a:ext cx="782882" cy="476673"/>
          </a:xfrm>
          <a:prstGeom prst="roundRect">
            <a:avLst/>
          </a:prstGeom>
          <a:solidFill>
            <a:srgbClr val="1A367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n-MN" sz="1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23.2%</a:t>
            </a:r>
            <a:endParaRPr lang="en-US" sz="14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xmlns="" id="{AA0F94D7-BA67-77AC-0728-1D7075B8CE44}"/>
              </a:ext>
            </a:extLst>
          </p:cNvPr>
          <p:cNvSpPr/>
          <p:nvPr/>
        </p:nvSpPr>
        <p:spPr>
          <a:xfrm>
            <a:off x="328095" y="5533934"/>
            <a:ext cx="1511170" cy="47667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Иргэний хэргийн шүүхэд</a:t>
            </a:r>
            <a:endParaRPr lang="mn-MN" sz="11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xmlns="" id="{6CF48FEC-AC23-2BFE-3196-A404DA2CC94C}"/>
              </a:ext>
            </a:extLst>
          </p:cNvPr>
          <p:cNvSpPr/>
          <p:nvPr/>
        </p:nvSpPr>
        <p:spPr>
          <a:xfrm>
            <a:off x="1874341" y="5535983"/>
            <a:ext cx="767814" cy="476673"/>
          </a:xfrm>
          <a:prstGeom prst="roundRect">
            <a:avLst/>
          </a:prstGeom>
          <a:solidFill>
            <a:srgbClr val="1A3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Нийт 356150</a:t>
            </a:r>
            <a:endParaRPr lang="mn-MN"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8" name="Rectangle: Rounded Corners 77">
            <a:extLst>
              <a:ext uri="{FF2B5EF4-FFF2-40B4-BE49-F238E27FC236}">
                <a16:creationId xmlns:a16="http://schemas.microsoft.com/office/drawing/2014/main" xmlns="" id="{6B00AC0D-0B01-1B9D-A564-1EFF72865B27}"/>
              </a:ext>
            </a:extLst>
          </p:cNvPr>
          <p:cNvSpPr/>
          <p:nvPr/>
        </p:nvSpPr>
        <p:spPr>
          <a:xfrm>
            <a:off x="2697812" y="5533934"/>
            <a:ext cx="913821" cy="476673"/>
          </a:xfrm>
          <a:prstGeom prst="roundRect">
            <a:avLst/>
          </a:prstGeom>
          <a:solidFill>
            <a:srgbClr val="1A3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1129</a:t>
            </a:r>
            <a:endParaRPr lang="en-US" sz="12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9" name="Rectangle: Rounded Corners 78">
            <a:extLst>
              <a:ext uri="{FF2B5EF4-FFF2-40B4-BE49-F238E27FC236}">
                <a16:creationId xmlns:a16="http://schemas.microsoft.com/office/drawing/2014/main" xmlns="" id="{1F299364-3520-0E6C-44B7-ACBAE7443F7C}"/>
              </a:ext>
            </a:extLst>
          </p:cNvPr>
          <p:cNvSpPr/>
          <p:nvPr/>
        </p:nvSpPr>
        <p:spPr>
          <a:xfrm>
            <a:off x="3649348" y="5524349"/>
            <a:ext cx="782882" cy="476673"/>
          </a:xfrm>
          <a:prstGeom prst="roundRect">
            <a:avLst/>
          </a:prstGeom>
          <a:solidFill>
            <a:srgbClr val="1A367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n-MN" sz="1400" b="1" u="none"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endParaRPr lang="en-US" sz="1400" b="1" i="0" u="none" strike="noStrike"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09956C68-A3A9-9E0C-3906-72A4115D47E5}"/>
              </a:ext>
            </a:extLst>
          </p:cNvPr>
          <p:cNvSpPr txBox="1"/>
          <p:nvPr/>
        </p:nvSpPr>
        <p:spPr>
          <a:xfrm>
            <a:off x="292609" y="6105814"/>
            <a:ext cx="4139621" cy="646331"/>
          </a:xfrm>
          <a:prstGeom prst="rect">
            <a:avLst/>
          </a:prstGeom>
          <a:solidFill>
            <a:srgbClr val="002060"/>
          </a:solidFill>
          <a:ln>
            <a:solidFill>
              <a:schemeClr val="bg1"/>
            </a:solidFill>
          </a:ln>
        </p:spPr>
        <p:txBody>
          <a:bodyPr wrap="square" rtlCol="0">
            <a:spAutoFit/>
          </a:bodyPr>
          <a:lstStyle/>
          <a:p>
            <a:pPr algn="just"/>
            <a:r>
              <a:rPr lang="mn-MN" sz="1200" dirty="0">
                <a:solidFill>
                  <a:schemeClr val="bg1"/>
                </a:solidFill>
                <a:latin typeface="Arial" panose="020B0604020202020204" pitchFamily="34" charset="0"/>
                <a:cs typeface="Arial" panose="020B0604020202020204" pitchFamily="34" charset="0"/>
              </a:rPr>
              <a:t>Захиргааны хэргийн шүүх хүлээн авч, шийдвэрлэж буй 5-н хэрэг тутмын 1 нь газрын харилцаатай холбоотой эрх зүйн актын маргаан байна.</a:t>
            </a:r>
            <a:endParaRPr lang="en-US" sz="1200" dirty="0">
              <a:solidFill>
                <a:schemeClr val="bg1"/>
              </a:solidFill>
            </a:endParaRPr>
          </a:p>
        </p:txBody>
      </p:sp>
      <p:sp>
        <p:nvSpPr>
          <p:cNvPr id="3" name="TextBox 2">
            <a:extLst>
              <a:ext uri="{FF2B5EF4-FFF2-40B4-BE49-F238E27FC236}">
                <a16:creationId xmlns:a16="http://schemas.microsoft.com/office/drawing/2014/main" xmlns="" id="{7E611FB5-39BA-330E-29F7-2B3D7B36B5AB}"/>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all" dirty="0">
                <a:solidFill>
                  <a:schemeClr val="bg1"/>
                </a:solidFill>
                <a:latin typeface="Arial" panose="020B0604020202020204" pitchFamily="34" charset="0"/>
                <a:cs typeface="Arial" panose="020B0604020202020204" pitchFamily="34" charset="0"/>
              </a:rPr>
              <a:t>II. </a:t>
            </a: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380388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xmlns="" id="{16FBA7A9-D8A6-7F9A-84F7-8FA3DD92E851}"/>
              </a:ext>
            </a:extLst>
          </p:cNvPr>
          <p:cNvCxnSpPr/>
          <p:nvPr/>
        </p:nvCxnSpPr>
        <p:spPr>
          <a:xfrm>
            <a:off x="198377" y="6041847"/>
            <a:ext cx="44930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CA9BFECC-7A17-4EC8-DF8D-2F8D05E22FD4}"/>
              </a:ext>
            </a:extLst>
          </p:cNvPr>
          <p:cNvCxnSpPr>
            <a:cxnSpLocks/>
          </p:cNvCxnSpPr>
          <p:nvPr/>
        </p:nvCxnSpPr>
        <p:spPr>
          <a:xfrm>
            <a:off x="1589778" y="6041847"/>
            <a:ext cx="0" cy="151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xmlns="" id="{6A3F48A1-2D92-B064-B7FE-3E72F775C6B0}"/>
              </a:ext>
            </a:extLst>
          </p:cNvPr>
          <p:cNvGrpSpPr/>
          <p:nvPr/>
        </p:nvGrpSpPr>
        <p:grpSpPr>
          <a:xfrm>
            <a:off x="255797" y="1067066"/>
            <a:ext cx="4588428" cy="341544"/>
            <a:chOff x="4949729" y="891539"/>
            <a:chExt cx="4659502" cy="341544"/>
          </a:xfrm>
        </p:grpSpPr>
        <p:sp>
          <p:nvSpPr>
            <p:cNvPr id="55" name="Rounded Rectangle 2">
              <a:extLst>
                <a:ext uri="{FF2B5EF4-FFF2-40B4-BE49-F238E27FC236}">
                  <a16:creationId xmlns:a16="http://schemas.microsoft.com/office/drawing/2014/main" xmlns="" id="{C7DA6A82-176E-BCE1-60D6-870D4E31E353}"/>
                </a:ext>
              </a:extLst>
            </p:cNvPr>
            <p:cNvSpPr>
              <a:spLocks noChangeAspect="1"/>
            </p:cNvSpPr>
            <p:nvPr/>
          </p:nvSpPr>
          <p:spPr>
            <a:xfrm>
              <a:off x="4949729" y="891539"/>
              <a:ext cx="4659502" cy="341544"/>
            </a:xfrm>
            <a:prstGeom prst="roundRect">
              <a:avLst>
                <a:gd name="adj" fmla="val 40406"/>
              </a:avLst>
            </a:prstGeom>
            <a:ln/>
          </p:spPr>
          <p:style>
            <a:lnRef idx="2">
              <a:schemeClr val="accent1"/>
            </a:lnRef>
            <a:fillRef idx="1">
              <a:schemeClr val="lt1"/>
            </a:fillRef>
            <a:effectRef idx="0">
              <a:schemeClr val="accent1"/>
            </a:effectRef>
            <a:fontRef idx="minor">
              <a:schemeClr val="dk1"/>
            </a:fontRef>
          </p:style>
          <p:txBody>
            <a:bodyPr lIns="648000" rtlCol="0" anchor="ctr"/>
            <a:lstStyle/>
            <a:p>
              <a:pPr marR="0" lvl="0" algn="ctr" defTabSz="914400" rtl="0" eaLnBrk="1" fontAlgn="auto" latinLnBrk="0" hangingPunct="1">
                <a:lnSpc>
                  <a:spcPct val="100000"/>
                </a:lnSpc>
                <a:spcBef>
                  <a:spcPts val="0"/>
                </a:spcBef>
                <a:spcAft>
                  <a:spcPts val="0"/>
                </a:spcAft>
                <a:buClrTx/>
                <a:buSzTx/>
                <a:buFontTx/>
                <a:buNone/>
                <a:defRPr/>
              </a:pPr>
              <a:r>
                <a:rPr lang="mn-MN" sz="1200" b="1" kern="0" cap="all">
                  <a:solidFill>
                    <a:srgbClr val="1852BB"/>
                  </a:solidFill>
                  <a:latin typeface="Arial" panose="020B0604020202020204" pitchFamily="34" charset="0"/>
                  <a:cs typeface="Arial" panose="020B0604020202020204" pitchFamily="34" charset="0"/>
                </a:rPr>
                <a:t>Газрын төлбөр</a:t>
              </a:r>
              <a:endParaRPr kumimoji="0" lang="en-US" sz="1200" b="1" i="0" u="none" strike="noStrike" kern="0" cap="all" normalizeH="0" noProof="0">
                <a:ln>
                  <a:noFill/>
                </a:ln>
                <a:solidFill>
                  <a:srgbClr val="1852BB"/>
                </a:solidFill>
                <a:effectLst/>
                <a:uLnTx/>
                <a:uFillTx/>
                <a:latin typeface="Arial" panose="020B0604020202020204" pitchFamily="34" charset="0"/>
                <a:cs typeface="Arial" panose="020B0604020202020204" pitchFamily="34" charset="0"/>
              </a:endParaRPr>
            </a:p>
          </p:txBody>
        </p:sp>
        <p:pic>
          <p:nvPicPr>
            <p:cNvPr id="56" name="Picture 55">
              <a:extLst>
                <a:ext uri="{FF2B5EF4-FFF2-40B4-BE49-F238E27FC236}">
                  <a16:creationId xmlns:a16="http://schemas.microsoft.com/office/drawing/2014/main" xmlns="" id="{1013C5FE-4931-3037-CB65-18202093FC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1749"/>
            <a:stretch/>
          </p:blipFill>
          <p:spPr>
            <a:xfrm>
              <a:off x="6500398" y="937902"/>
              <a:ext cx="225529" cy="227523"/>
            </a:xfrm>
            <a:prstGeom prst="rect">
              <a:avLst/>
            </a:prstGeom>
          </p:spPr>
        </p:pic>
      </p:grpSp>
      <p:graphicFrame>
        <p:nvGraphicFramePr>
          <p:cNvPr id="57" name="Chart 56">
            <a:extLst>
              <a:ext uri="{FF2B5EF4-FFF2-40B4-BE49-F238E27FC236}">
                <a16:creationId xmlns:a16="http://schemas.microsoft.com/office/drawing/2014/main" xmlns="" id="{AE9128C2-F684-0D56-D873-E6BFF29928A5}"/>
              </a:ext>
            </a:extLst>
          </p:cNvPr>
          <p:cNvGraphicFramePr>
            <a:graphicFrameLocks/>
          </p:cNvGraphicFramePr>
          <p:nvPr>
            <p:extLst>
              <p:ext uri="{D42A27DB-BD31-4B8C-83A1-F6EECF244321}">
                <p14:modId xmlns:p14="http://schemas.microsoft.com/office/powerpoint/2010/main" val="2395248814"/>
              </p:ext>
            </p:extLst>
          </p:nvPr>
        </p:nvGraphicFramePr>
        <p:xfrm>
          <a:off x="1927188" y="3475851"/>
          <a:ext cx="1237506" cy="1260312"/>
        </p:xfrm>
        <a:graphic>
          <a:graphicData uri="http://schemas.openxmlformats.org/drawingml/2006/chart">
            <c:chart xmlns:c="http://schemas.openxmlformats.org/drawingml/2006/chart" xmlns:r="http://schemas.openxmlformats.org/officeDocument/2006/relationships" r:id="rId4"/>
          </a:graphicData>
        </a:graphic>
      </p:graphicFrame>
      <p:grpSp>
        <p:nvGrpSpPr>
          <p:cNvPr id="58" name="Group 57">
            <a:extLst>
              <a:ext uri="{FF2B5EF4-FFF2-40B4-BE49-F238E27FC236}">
                <a16:creationId xmlns:a16="http://schemas.microsoft.com/office/drawing/2014/main" xmlns="" id="{7F57DA46-BF9F-47A8-CCC4-CA71F5F260EA}"/>
              </a:ext>
            </a:extLst>
          </p:cNvPr>
          <p:cNvGrpSpPr/>
          <p:nvPr/>
        </p:nvGrpSpPr>
        <p:grpSpPr>
          <a:xfrm>
            <a:off x="248012" y="4400548"/>
            <a:ext cx="4612354" cy="1504060"/>
            <a:chOff x="2721536" y="2180209"/>
            <a:chExt cx="4612354" cy="1222413"/>
          </a:xfrm>
        </p:grpSpPr>
        <p:sp>
          <p:nvSpPr>
            <p:cNvPr id="59" name="Freeform: Shape 58">
              <a:extLst>
                <a:ext uri="{FF2B5EF4-FFF2-40B4-BE49-F238E27FC236}">
                  <a16:creationId xmlns:a16="http://schemas.microsoft.com/office/drawing/2014/main" xmlns="" id="{B239A901-9CB2-AB75-A4C4-D1FCF012DE10}"/>
                </a:ext>
              </a:extLst>
            </p:cNvPr>
            <p:cNvSpPr/>
            <p:nvPr/>
          </p:nvSpPr>
          <p:spPr>
            <a:xfrm>
              <a:off x="3755483" y="2444143"/>
              <a:ext cx="650084" cy="227116"/>
            </a:xfrm>
            <a:custGeom>
              <a:avLst/>
              <a:gdLst>
                <a:gd name="connsiteX0" fmla="*/ 0 w 520801"/>
                <a:gd name="connsiteY0" fmla="*/ 117094 h 234188"/>
                <a:gd name="connsiteX1" fmla="*/ 260401 w 520801"/>
                <a:gd name="connsiteY1" fmla="*/ 0 h 234188"/>
                <a:gd name="connsiteX2" fmla="*/ 520801 w 520801"/>
                <a:gd name="connsiteY2" fmla="*/ 117094 h 234188"/>
                <a:gd name="connsiteX3" fmla="*/ 260401 w 520801"/>
                <a:gd name="connsiteY3" fmla="*/ 234188 h 234188"/>
              </a:gdLst>
              <a:ahLst/>
              <a:cxnLst>
                <a:cxn ang="0">
                  <a:pos x="connsiteX0" y="connsiteY0"/>
                </a:cxn>
                <a:cxn ang="0">
                  <a:pos x="connsiteX1" y="connsiteY1"/>
                </a:cxn>
                <a:cxn ang="0">
                  <a:pos x="connsiteX2" y="connsiteY2"/>
                </a:cxn>
                <a:cxn ang="0">
                  <a:pos x="connsiteX3" y="connsiteY3"/>
                </a:cxn>
              </a:cxnLst>
              <a:rect l="l" t="t" r="r" b="b"/>
              <a:pathLst>
                <a:path w="520801" h="234188" stroke="0">
                  <a:moveTo>
                    <a:pt x="520801" y="234188"/>
                  </a:moveTo>
                  <a:lnTo>
                    <a:pt x="520801" y="0"/>
                  </a:lnTo>
                  <a:lnTo>
                    <a:pt x="0" y="0"/>
                  </a:lnTo>
                  <a:lnTo>
                    <a:pt x="0" y="234188"/>
                  </a:lnTo>
                  <a:lnTo>
                    <a:pt x="520801" y="234188"/>
                  </a:lnTo>
                  <a:close/>
                </a:path>
                <a:path w="520801" h="234188" fill="none">
                  <a:moveTo>
                    <a:pt x="520801" y="234188"/>
                  </a:moveTo>
                  <a:lnTo>
                    <a:pt x="520801" y="0"/>
                  </a:lnTo>
                  <a:lnTo>
                    <a:pt x="0" y="0"/>
                  </a:lnTo>
                  <a:lnTo>
                    <a:pt x="0" y="234188"/>
                  </a:lnTo>
                  <a:lnTo>
                    <a:pt x="520801" y="234188"/>
                  </a:lnTo>
                  <a:close/>
                </a:path>
              </a:pathLst>
            </a:custGeom>
            <a:solidFill>
              <a:srgbClr val="3B64AD"/>
            </a:solidFill>
            <a:ln w="7600" cap="flat">
              <a:noFill/>
              <a:miter/>
            </a:ln>
          </p:spPr>
          <p:txBody>
            <a:bodyPr wrap="square" lIns="38100" tIns="38100" rIns="38100" bIns="38100" rtlCol="0" anchor="ctr" anchorCtr="0"/>
            <a:lstStyle/>
            <a:p>
              <a:pPr algn="r"/>
              <a:r>
                <a:rPr lang="zh-CN" altLang="en-US" sz="800" b="1">
                  <a:solidFill>
                    <a:schemeClr val="bg1"/>
                  </a:solidFill>
                  <a:latin typeface="Arial"/>
                  <a:ea typeface="Arial"/>
                  <a:cs typeface="Arial"/>
                </a:rPr>
                <a:t>2</a:t>
              </a:r>
              <a:r>
                <a:rPr lang="mn-MN" altLang="zh-CN" sz="800" b="1">
                  <a:solidFill>
                    <a:schemeClr val="bg1"/>
                  </a:solidFill>
                  <a:latin typeface="Arial"/>
                  <a:ea typeface="Arial"/>
                  <a:cs typeface="Arial"/>
                </a:rPr>
                <a:t>7</a:t>
              </a:r>
              <a:r>
                <a:rPr lang="zh-CN" altLang="en-US" sz="800" b="1">
                  <a:solidFill>
                    <a:schemeClr val="bg1"/>
                  </a:solidFill>
                  <a:latin typeface="Arial"/>
                  <a:ea typeface="Arial"/>
                  <a:cs typeface="Arial"/>
                </a:rPr>
                <a:t>,</a:t>
              </a:r>
              <a:r>
                <a:rPr lang="mn-MN" altLang="zh-CN" sz="800" b="1">
                  <a:solidFill>
                    <a:schemeClr val="bg1"/>
                  </a:solidFill>
                  <a:latin typeface="Arial"/>
                  <a:ea typeface="Arial"/>
                  <a:cs typeface="Arial"/>
                </a:rPr>
                <a:t>7</a:t>
              </a:r>
              <a:r>
                <a:rPr lang="zh-CN" altLang="en-US" sz="800" b="1">
                  <a:solidFill>
                    <a:schemeClr val="bg1"/>
                  </a:solidFill>
                  <a:latin typeface="Arial"/>
                  <a:ea typeface="Arial"/>
                  <a:cs typeface="Arial"/>
                </a:rPr>
                <a:t>00.0</a:t>
              </a:r>
            </a:p>
          </p:txBody>
        </p:sp>
        <p:sp>
          <p:nvSpPr>
            <p:cNvPr id="60" name="Process">
              <a:extLst>
                <a:ext uri="{FF2B5EF4-FFF2-40B4-BE49-F238E27FC236}">
                  <a16:creationId xmlns:a16="http://schemas.microsoft.com/office/drawing/2014/main" xmlns="" id="{90853270-7A9B-ED33-78ED-35F6F607A511}"/>
                </a:ext>
              </a:extLst>
            </p:cNvPr>
            <p:cNvSpPr/>
            <p:nvPr/>
          </p:nvSpPr>
          <p:spPr>
            <a:xfrm>
              <a:off x="3442905" y="2706961"/>
              <a:ext cx="962662" cy="229462"/>
            </a:xfrm>
            <a:custGeom>
              <a:avLst/>
              <a:gdLst>
                <a:gd name="connsiteX0" fmla="*/ 0 w 904325"/>
                <a:gd name="connsiteY0" fmla="*/ 117094 h 234188"/>
                <a:gd name="connsiteX1" fmla="*/ 452162 w 904325"/>
                <a:gd name="connsiteY1" fmla="*/ 0 h 234188"/>
                <a:gd name="connsiteX2" fmla="*/ 904325 w 904325"/>
                <a:gd name="connsiteY2" fmla="*/ 117094 h 234188"/>
                <a:gd name="connsiteX3" fmla="*/ 452162 w 904325"/>
                <a:gd name="connsiteY3" fmla="*/ 234188 h 234188"/>
              </a:gdLst>
              <a:ahLst/>
              <a:cxnLst>
                <a:cxn ang="0">
                  <a:pos x="connsiteX0" y="connsiteY0"/>
                </a:cxn>
                <a:cxn ang="0">
                  <a:pos x="connsiteX1" y="connsiteY1"/>
                </a:cxn>
                <a:cxn ang="0">
                  <a:pos x="connsiteX2" y="connsiteY2"/>
                </a:cxn>
                <a:cxn ang="0">
                  <a:pos x="connsiteX3" y="connsiteY3"/>
                </a:cxn>
              </a:cxnLst>
              <a:rect l="l" t="t" r="r" b="b"/>
              <a:pathLst>
                <a:path w="904325" h="234188" stroke="0">
                  <a:moveTo>
                    <a:pt x="904325" y="234188"/>
                  </a:moveTo>
                  <a:lnTo>
                    <a:pt x="904325" y="0"/>
                  </a:lnTo>
                  <a:lnTo>
                    <a:pt x="0" y="0"/>
                  </a:lnTo>
                  <a:lnTo>
                    <a:pt x="0" y="234188"/>
                  </a:lnTo>
                  <a:lnTo>
                    <a:pt x="904325" y="234188"/>
                  </a:lnTo>
                  <a:close/>
                </a:path>
                <a:path w="904325" h="234188" fill="none">
                  <a:moveTo>
                    <a:pt x="904325" y="234188"/>
                  </a:moveTo>
                  <a:lnTo>
                    <a:pt x="904325" y="0"/>
                  </a:lnTo>
                  <a:lnTo>
                    <a:pt x="0" y="0"/>
                  </a:lnTo>
                  <a:lnTo>
                    <a:pt x="0" y="234188"/>
                  </a:lnTo>
                  <a:lnTo>
                    <a:pt x="904325" y="234188"/>
                  </a:lnTo>
                  <a:close/>
                </a:path>
              </a:pathLst>
            </a:custGeom>
            <a:solidFill>
              <a:srgbClr val="3B64AD"/>
            </a:solidFill>
            <a:ln w="7600" cap="flat">
              <a:noFill/>
              <a:miter/>
            </a:ln>
          </p:spPr>
          <p:txBody>
            <a:bodyPr wrap="square" lIns="38100" tIns="38100" rIns="38100" bIns="38100" rtlCol="0" anchor="ctr" anchorCtr="0"/>
            <a:lstStyle/>
            <a:p>
              <a:pPr algn="r"/>
              <a:r>
                <a:rPr lang="mn-MN" altLang="zh-CN" sz="800" b="1">
                  <a:solidFill>
                    <a:schemeClr val="bg1"/>
                  </a:solidFill>
                  <a:latin typeface="Arial"/>
                  <a:ea typeface="Arial"/>
                  <a:cs typeface="Arial"/>
                </a:rPr>
                <a:t>82</a:t>
              </a:r>
              <a:r>
                <a:rPr lang="zh-CN" altLang="en-US" sz="800" b="1">
                  <a:solidFill>
                    <a:schemeClr val="bg1"/>
                  </a:solidFill>
                  <a:latin typeface="Arial"/>
                  <a:ea typeface="Arial"/>
                  <a:cs typeface="Arial"/>
                </a:rPr>
                <a:t>,804.1</a:t>
              </a:r>
            </a:p>
          </p:txBody>
        </p:sp>
        <p:sp>
          <p:nvSpPr>
            <p:cNvPr id="61" name="Process">
              <a:extLst>
                <a:ext uri="{FF2B5EF4-FFF2-40B4-BE49-F238E27FC236}">
                  <a16:creationId xmlns:a16="http://schemas.microsoft.com/office/drawing/2014/main" xmlns="" id="{AC936076-32FC-8806-3C76-7B001777EF0B}"/>
                </a:ext>
              </a:extLst>
            </p:cNvPr>
            <p:cNvSpPr/>
            <p:nvPr/>
          </p:nvSpPr>
          <p:spPr>
            <a:xfrm>
              <a:off x="3755482" y="2962054"/>
              <a:ext cx="637211" cy="205431"/>
            </a:xfrm>
            <a:custGeom>
              <a:avLst/>
              <a:gdLst>
                <a:gd name="connsiteX0" fmla="*/ 0 w 637211"/>
                <a:gd name="connsiteY0" fmla="*/ 90224 h 180447"/>
                <a:gd name="connsiteX1" fmla="*/ 318606 w 637211"/>
                <a:gd name="connsiteY1" fmla="*/ 0 h 180447"/>
                <a:gd name="connsiteX2" fmla="*/ 637211 w 637211"/>
                <a:gd name="connsiteY2" fmla="*/ 90224 h 180447"/>
                <a:gd name="connsiteX3" fmla="*/ 318606 w 637211"/>
                <a:gd name="connsiteY3" fmla="*/ 180447 h 180447"/>
              </a:gdLst>
              <a:ahLst/>
              <a:cxnLst>
                <a:cxn ang="0">
                  <a:pos x="connsiteX0" y="connsiteY0"/>
                </a:cxn>
                <a:cxn ang="0">
                  <a:pos x="connsiteX1" y="connsiteY1"/>
                </a:cxn>
                <a:cxn ang="0">
                  <a:pos x="connsiteX2" y="connsiteY2"/>
                </a:cxn>
                <a:cxn ang="0">
                  <a:pos x="connsiteX3" y="connsiteY3"/>
                </a:cxn>
              </a:cxnLst>
              <a:rect l="l" t="t" r="r" b="b"/>
              <a:pathLst>
                <a:path w="637211" h="180447" stroke="0">
                  <a:moveTo>
                    <a:pt x="637211" y="180447"/>
                  </a:moveTo>
                  <a:lnTo>
                    <a:pt x="637211" y="0"/>
                  </a:lnTo>
                  <a:lnTo>
                    <a:pt x="0" y="0"/>
                  </a:lnTo>
                  <a:lnTo>
                    <a:pt x="0" y="180447"/>
                  </a:lnTo>
                  <a:lnTo>
                    <a:pt x="637211" y="180447"/>
                  </a:lnTo>
                  <a:close/>
                </a:path>
                <a:path w="637211" h="180447" fill="none">
                  <a:moveTo>
                    <a:pt x="637211" y="180447"/>
                  </a:moveTo>
                  <a:lnTo>
                    <a:pt x="637211" y="0"/>
                  </a:lnTo>
                  <a:lnTo>
                    <a:pt x="0" y="0"/>
                  </a:lnTo>
                  <a:lnTo>
                    <a:pt x="0" y="180447"/>
                  </a:lnTo>
                  <a:lnTo>
                    <a:pt x="637211" y="180447"/>
                  </a:lnTo>
                  <a:close/>
                </a:path>
              </a:pathLst>
            </a:custGeom>
            <a:solidFill>
              <a:srgbClr val="3B64AD"/>
            </a:solidFill>
            <a:ln w="7600" cap="flat">
              <a:noFill/>
              <a:miter/>
            </a:ln>
          </p:spPr>
          <p:txBody>
            <a:bodyPr wrap="square" lIns="38100" tIns="38100" rIns="38100" bIns="38100" rtlCol="0" anchor="ctr" anchorCtr="0"/>
            <a:lstStyle/>
            <a:p>
              <a:pPr algn="r"/>
              <a:r>
                <a:rPr lang="mn-MN" altLang="zh-CN" sz="800" b="1">
                  <a:solidFill>
                    <a:schemeClr val="bg1"/>
                  </a:solidFill>
                  <a:latin typeface="Arial"/>
                  <a:ea typeface="Arial"/>
                  <a:cs typeface="Arial"/>
                </a:rPr>
                <a:t>4</a:t>
              </a:r>
              <a:r>
                <a:rPr lang="zh-CN" altLang="en-US" sz="800" b="1">
                  <a:solidFill>
                    <a:schemeClr val="bg1"/>
                  </a:solidFill>
                  <a:latin typeface="Arial"/>
                  <a:ea typeface="Arial"/>
                  <a:cs typeface="Arial"/>
                </a:rPr>
                <a:t>,657.9</a:t>
              </a:r>
            </a:p>
          </p:txBody>
        </p:sp>
        <p:sp>
          <p:nvSpPr>
            <p:cNvPr id="62" name="Process">
              <a:extLst>
                <a:ext uri="{FF2B5EF4-FFF2-40B4-BE49-F238E27FC236}">
                  <a16:creationId xmlns:a16="http://schemas.microsoft.com/office/drawing/2014/main" xmlns="" id="{40212F83-D3C9-BC9C-8833-0633218CA680}"/>
                </a:ext>
              </a:extLst>
            </p:cNvPr>
            <p:cNvSpPr/>
            <p:nvPr/>
          </p:nvSpPr>
          <p:spPr>
            <a:xfrm>
              <a:off x="3604778" y="3205599"/>
              <a:ext cx="787915" cy="197023"/>
            </a:xfrm>
            <a:custGeom>
              <a:avLst/>
              <a:gdLst>
                <a:gd name="connsiteX0" fmla="*/ 0 w 787915"/>
                <a:gd name="connsiteY0" fmla="*/ 117094 h 234188"/>
                <a:gd name="connsiteX1" fmla="*/ 393958 w 787915"/>
                <a:gd name="connsiteY1" fmla="*/ 0 h 234188"/>
                <a:gd name="connsiteX2" fmla="*/ 787915 w 787915"/>
                <a:gd name="connsiteY2" fmla="*/ 117094 h 234188"/>
                <a:gd name="connsiteX3" fmla="*/ 393958 w 787915"/>
                <a:gd name="connsiteY3" fmla="*/ 234188 h 234188"/>
              </a:gdLst>
              <a:ahLst/>
              <a:cxnLst>
                <a:cxn ang="0">
                  <a:pos x="connsiteX0" y="connsiteY0"/>
                </a:cxn>
                <a:cxn ang="0">
                  <a:pos x="connsiteX1" y="connsiteY1"/>
                </a:cxn>
                <a:cxn ang="0">
                  <a:pos x="connsiteX2" y="connsiteY2"/>
                </a:cxn>
                <a:cxn ang="0">
                  <a:pos x="connsiteX3" y="connsiteY3"/>
                </a:cxn>
              </a:cxnLst>
              <a:rect l="l" t="t" r="r" b="b"/>
              <a:pathLst>
                <a:path w="787915" h="234188" stroke="0">
                  <a:moveTo>
                    <a:pt x="787915" y="234188"/>
                  </a:moveTo>
                  <a:lnTo>
                    <a:pt x="787915" y="0"/>
                  </a:lnTo>
                  <a:lnTo>
                    <a:pt x="0" y="0"/>
                  </a:lnTo>
                  <a:lnTo>
                    <a:pt x="0" y="234188"/>
                  </a:lnTo>
                  <a:lnTo>
                    <a:pt x="787915" y="234188"/>
                  </a:lnTo>
                  <a:close/>
                </a:path>
                <a:path w="787915" h="234188" fill="none">
                  <a:moveTo>
                    <a:pt x="787915" y="234188"/>
                  </a:moveTo>
                  <a:lnTo>
                    <a:pt x="787915" y="0"/>
                  </a:lnTo>
                  <a:lnTo>
                    <a:pt x="0" y="0"/>
                  </a:lnTo>
                  <a:lnTo>
                    <a:pt x="0" y="234188"/>
                  </a:lnTo>
                  <a:lnTo>
                    <a:pt x="787915" y="234188"/>
                  </a:lnTo>
                  <a:close/>
                </a:path>
              </a:pathLst>
            </a:custGeom>
            <a:solidFill>
              <a:srgbClr val="3B64AD"/>
            </a:solidFill>
            <a:ln w="7600" cap="flat">
              <a:noFill/>
              <a:miter/>
            </a:ln>
          </p:spPr>
          <p:txBody>
            <a:bodyPr wrap="square" lIns="38100" tIns="38100" rIns="38100" bIns="38100" rtlCol="0" anchor="ctr" anchorCtr="0"/>
            <a:lstStyle/>
            <a:p>
              <a:pPr algn="r"/>
              <a:r>
                <a:rPr lang="mn-MN" altLang="zh-CN" sz="800" b="1">
                  <a:solidFill>
                    <a:schemeClr val="bg1"/>
                  </a:solidFill>
                  <a:latin typeface="Arial"/>
                  <a:ea typeface="Arial"/>
                  <a:cs typeface="Arial"/>
                </a:rPr>
                <a:t>43</a:t>
              </a:r>
              <a:r>
                <a:rPr lang="zh-CN" altLang="en-US" sz="800" b="1">
                  <a:solidFill>
                    <a:schemeClr val="bg1"/>
                  </a:solidFill>
                  <a:latin typeface="Arial"/>
                  <a:ea typeface="Arial"/>
                  <a:cs typeface="Arial"/>
                </a:rPr>
                <a:t>,256.4</a:t>
              </a:r>
            </a:p>
          </p:txBody>
        </p:sp>
        <p:sp>
          <p:nvSpPr>
            <p:cNvPr id="63" name="Process">
              <a:extLst>
                <a:ext uri="{FF2B5EF4-FFF2-40B4-BE49-F238E27FC236}">
                  <a16:creationId xmlns:a16="http://schemas.microsoft.com/office/drawing/2014/main" xmlns="" id="{4E3044FA-C0AB-6B43-3687-7E3A6A1445AA}"/>
                </a:ext>
              </a:extLst>
            </p:cNvPr>
            <p:cNvSpPr/>
            <p:nvPr/>
          </p:nvSpPr>
          <p:spPr>
            <a:xfrm>
              <a:off x="5661570" y="2442088"/>
              <a:ext cx="1620385" cy="222704"/>
            </a:xfrm>
            <a:custGeom>
              <a:avLst/>
              <a:gdLst>
                <a:gd name="connsiteX0" fmla="*/ 0 w 1679920"/>
                <a:gd name="connsiteY0" fmla="*/ 117094 h 234187"/>
                <a:gd name="connsiteX1" fmla="*/ 839960 w 1679920"/>
                <a:gd name="connsiteY1" fmla="*/ 0 h 234187"/>
                <a:gd name="connsiteX2" fmla="*/ 1679920 w 1679920"/>
                <a:gd name="connsiteY2" fmla="*/ 117094 h 234187"/>
                <a:gd name="connsiteX3" fmla="*/ 839960 w 1679920"/>
                <a:gd name="connsiteY3" fmla="*/ 234187 h 234187"/>
              </a:gdLst>
              <a:ahLst/>
              <a:cxnLst>
                <a:cxn ang="0">
                  <a:pos x="connsiteX0" y="connsiteY0"/>
                </a:cxn>
                <a:cxn ang="0">
                  <a:pos x="connsiteX1" y="connsiteY1"/>
                </a:cxn>
                <a:cxn ang="0">
                  <a:pos x="connsiteX2" y="connsiteY2"/>
                </a:cxn>
                <a:cxn ang="0">
                  <a:pos x="connsiteX3" y="connsiteY3"/>
                </a:cxn>
              </a:cxnLst>
              <a:rect l="l" t="t" r="r" b="b"/>
              <a:pathLst>
                <a:path w="1679920" h="234187" stroke="0">
                  <a:moveTo>
                    <a:pt x="1679920" y="234187"/>
                  </a:moveTo>
                  <a:lnTo>
                    <a:pt x="1679920" y="0"/>
                  </a:lnTo>
                  <a:lnTo>
                    <a:pt x="0" y="0"/>
                  </a:lnTo>
                  <a:lnTo>
                    <a:pt x="0" y="234187"/>
                  </a:lnTo>
                  <a:lnTo>
                    <a:pt x="1679920" y="234187"/>
                  </a:lnTo>
                  <a:close/>
                </a:path>
                <a:path w="1679920" h="234187" fill="none">
                  <a:moveTo>
                    <a:pt x="1679920" y="234187"/>
                  </a:moveTo>
                  <a:lnTo>
                    <a:pt x="1679920" y="0"/>
                  </a:lnTo>
                  <a:lnTo>
                    <a:pt x="0" y="0"/>
                  </a:lnTo>
                  <a:lnTo>
                    <a:pt x="0" y="234187"/>
                  </a:lnTo>
                  <a:lnTo>
                    <a:pt x="1679920" y="234187"/>
                  </a:lnTo>
                  <a:close/>
                </a:path>
              </a:pathLst>
            </a:custGeom>
            <a:solidFill>
              <a:srgbClr val="8FA2D4"/>
            </a:solidFill>
            <a:ln w="7600" cap="flat">
              <a:noFill/>
              <a:miter/>
            </a:ln>
          </p:spPr>
          <p:txBody>
            <a:bodyPr wrap="square" lIns="38100" tIns="38100" rIns="38100" bIns="38100" rtlCol="0" anchor="ctr" anchorCtr="0"/>
            <a:lstStyle/>
            <a:p>
              <a:r>
                <a:rPr lang="en-US" altLang="zh-CN" sz="800" b="1">
                  <a:solidFill>
                    <a:schemeClr val="bg1"/>
                  </a:solidFill>
                  <a:latin typeface="Arial"/>
                  <a:ea typeface="Arial"/>
                  <a:cs typeface="Arial"/>
                </a:rPr>
                <a:t>96</a:t>
              </a:r>
              <a:r>
                <a:rPr lang="zh-CN" altLang="en-US" sz="800" b="1">
                  <a:solidFill>
                    <a:schemeClr val="bg1"/>
                  </a:solidFill>
                  <a:latin typeface="Arial"/>
                  <a:ea typeface="Arial"/>
                  <a:cs typeface="Arial"/>
                </a:rPr>
                <a:t>,</a:t>
              </a:r>
              <a:r>
                <a:rPr lang="en-US" altLang="zh-CN" sz="800" b="1">
                  <a:solidFill>
                    <a:schemeClr val="bg1"/>
                  </a:solidFill>
                  <a:latin typeface="Arial"/>
                  <a:ea typeface="Arial"/>
                  <a:cs typeface="Arial"/>
                </a:rPr>
                <a:t>142</a:t>
              </a:r>
              <a:r>
                <a:rPr lang="zh-CN" altLang="en-US" sz="800" b="1">
                  <a:solidFill>
                    <a:schemeClr val="bg1"/>
                  </a:solidFill>
                  <a:latin typeface="Arial"/>
                  <a:ea typeface="Arial"/>
                  <a:cs typeface="Arial"/>
                </a:rPr>
                <a:t>.</a:t>
              </a:r>
              <a:r>
                <a:rPr lang="en-US" altLang="zh-CN" sz="800" b="1">
                  <a:solidFill>
                    <a:schemeClr val="bg1"/>
                  </a:solidFill>
                  <a:latin typeface="Arial"/>
                  <a:ea typeface="Arial"/>
                  <a:cs typeface="Arial"/>
                </a:rPr>
                <a:t>9</a:t>
              </a:r>
              <a:endParaRPr lang="zh-CN" altLang="en-US" sz="800" b="1">
                <a:solidFill>
                  <a:schemeClr val="bg1"/>
                </a:solidFill>
                <a:latin typeface="Arial"/>
                <a:ea typeface="Arial"/>
                <a:cs typeface="Arial"/>
              </a:endParaRPr>
            </a:p>
          </p:txBody>
        </p:sp>
        <p:sp>
          <p:nvSpPr>
            <p:cNvPr id="64" name="Process">
              <a:extLst>
                <a:ext uri="{FF2B5EF4-FFF2-40B4-BE49-F238E27FC236}">
                  <a16:creationId xmlns:a16="http://schemas.microsoft.com/office/drawing/2014/main" xmlns="" id="{6318DCAE-1EDA-FA03-E906-C5FC66831C8A}"/>
                </a:ext>
              </a:extLst>
            </p:cNvPr>
            <p:cNvSpPr/>
            <p:nvPr/>
          </p:nvSpPr>
          <p:spPr>
            <a:xfrm>
              <a:off x="5661570" y="2713817"/>
              <a:ext cx="1544754" cy="213086"/>
            </a:xfrm>
            <a:custGeom>
              <a:avLst/>
              <a:gdLst>
                <a:gd name="connsiteX0" fmla="*/ 0 w 1544754"/>
                <a:gd name="connsiteY0" fmla="*/ 117094 h 234188"/>
                <a:gd name="connsiteX1" fmla="*/ 772377 w 1544754"/>
                <a:gd name="connsiteY1" fmla="*/ 0 h 234188"/>
                <a:gd name="connsiteX2" fmla="*/ 1544754 w 1544754"/>
                <a:gd name="connsiteY2" fmla="*/ 117094 h 234188"/>
                <a:gd name="connsiteX3" fmla="*/ 772377 w 1544754"/>
                <a:gd name="connsiteY3" fmla="*/ 234188 h 234188"/>
              </a:gdLst>
              <a:ahLst/>
              <a:cxnLst>
                <a:cxn ang="0">
                  <a:pos x="connsiteX0" y="connsiteY0"/>
                </a:cxn>
                <a:cxn ang="0">
                  <a:pos x="connsiteX1" y="connsiteY1"/>
                </a:cxn>
                <a:cxn ang="0">
                  <a:pos x="connsiteX2" y="connsiteY2"/>
                </a:cxn>
                <a:cxn ang="0">
                  <a:pos x="connsiteX3" y="connsiteY3"/>
                </a:cxn>
              </a:cxnLst>
              <a:rect l="l" t="t" r="r" b="b"/>
              <a:pathLst>
                <a:path w="1544754" h="234188" stroke="0">
                  <a:moveTo>
                    <a:pt x="1544754" y="234188"/>
                  </a:moveTo>
                  <a:lnTo>
                    <a:pt x="1544754" y="0"/>
                  </a:lnTo>
                  <a:lnTo>
                    <a:pt x="0" y="0"/>
                  </a:lnTo>
                  <a:lnTo>
                    <a:pt x="0" y="234188"/>
                  </a:lnTo>
                  <a:lnTo>
                    <a:pt x="1544754" y="234188"/>
                  </a:lnTo>
                  <a:close/>
                </a:path>
                <a:path w="1544754" h="234188" fill="none">
                  <a:moveTo>
                    <a:pt x="1544754" y="234188"/>
                  </a:moveTo>
                  <a:lnTo>
                    <a:pt x="1544754" y="0"/>
                  </a:lnTo>
                  <a:lnTo>
                    <a:pt x="0" y="0"/>
                  </a:lnTo>
                  <a:lnTo>
                    <a:pt x="0" y="234188"/>
                  </a:lnTo>
                  <a:lnTo>
                    <a:pt x="1544754" y="234188"/>
                  </a:lnTo>
                  <a:close/>
                </a:path>
              </a:pathLst>
            </a:custGeom>
            <a:solidFill>
              <a:srgbClr val="8FA2D4"/>
            </a:solidFill>
            <a:ln w="7600" cap="flat">
              <a:noFill/>
              <a:miter/>
            </a:ln>
          </p:spPr>
          <p:txBody>
            <a:bodyPr wrap="square" lIns="38100" tIns="38100" rIns="38100" bIns="38100" rtlCol="0" anchor="ctr" anchorCtr="0"/>
            <a:lstStyle/>
            <a:p>
              <a:r>
                <a:rPr lang="zh-CN" altLang="en-US" sz="800" b="1">
                  <a:solidFill>
                    <a:schemeClr val="bg1"/>
                  </a:solidFill>
                  <a:latin typeface="Arial"/>
                  <a:ea typeface="Arial"/>
                  <a:cs typeface="Arial"/>
                </a:rPr>
                <a:t>1</a:t>
              </a:r>
              <a:r>
                <a:rPr lang="mn-MN" altLang="zh-CN" sz="800" b="1">
                  <a:solidFill>
                    <a:schemeClr val="bg1"/>
                  </a:solidFill>
                  <a:latin typeface="Arial"/>
                  <a:ea typeface="Arial"/>
                  <a:cs typeface="Arial"/>
                </a:rPr>
                <a:t>6</a:t>
              </a:r>
              <a:r>
                <a:rPr lang="zh-CN" altLang="en-US" sz="800" b="1">
                  <a:solidFill>
                    <a:schemeClr val="bg1"/>
                  </a:solidFill>
                  <a:latin typeface="Arial"/>
                  <a:ea typeface="Arial"/>
                  <a:cs typeface="Arial"/>
                </a:rPr>
                <a:t>8,028.1</a:t>
              </a:r>
            </a:p>
          </p:txBody>
        </p:sp>
        <p:sp>
          <p:nvSpPr>
            <p:cNvPr id="67" name="Process">
              <a:extLst>
                <a:ext uri="{FF2B5EF4-FFF2-40B4-BE49-F238E27FC236}">
                  <a16:creationId xmlns:a16="http://schemas.microsoft.com/office/drawing/2014/main" xmlns="" id="{89E2CFE2-455E-9E0E-7DD4-C12062294E9E}"/>
                </a:ext>
              </a:extLst>
            </p:cNvPr>
            <p:cNvSpPr/>
            <p:nvPr/>
          </p:nvSpPr>
          <p:spPr>
            <a:xfrm>
              <a:off x="5661570" y="2957782"/>
              <a:ext cx="836742" cy="210701"/>
            </a:xfrm>
            <a:custGeom>
              <a:avLst/>
              <a:gdLst>
                <a:gd name="connsiteX0" fmla="*/ 0 w 836742"/>
                <a:gd name="connsiteY0" fmla="*/ 92537 h 185075"/>
                <a:gd name="connsiteX1" fmla="*/ 418371 w 836742"/>
                <a:gd name="connsiteY1" fmla="*/ 0 h 185075"/>
                <a:gd name="connsiteX2" fmla="*/ 836742 w 836742"/>
                <a:gd name="connsiteY2" fmla="*/ 92537 h 185075"/>
                <a:gd name="connsiteX3" fmla="*/ 418371 w 836742"/>
                <a:gd name="connsiteY3" fmla="*/ 185075 h 185075"/>
              </a:gdLst>
              <a:ahLst/>
              <a:cxnLst>
                <a:cxn ang="0">
                  <a:pos x="connsiteX0" y="connsiteY0"/>
                </a:cxn>
                <a:cxn ang="0">
                  <a:pos x="connsiteX1" y="connsiteY1"/>
                </a:cxn>
                <a:cxn ang="0">
                  <a:pos x="connsiteX2" y="connsiteY2"/>
                </a:cxn>
                <a:cxn ang="0">
                  <a:pos x="connsiteX3" y="connsiteY3"/>
                </a:cxn>
              </a:cxnLst>
              <a:rect l="l" t="t" r="r" b="b"/>
              <a:pathLst>
                <a:path w="836742" h="185075" stroke="0">
                  <a:moveTo>
                    <a:pt x="836742" y="185075"/>
                  </a:moveTo>
                  <a:lnTo>
                    <a:pt x="836742" y="0"/>
                  </a:lnTo>
                  <a:lnTo>
                    <a:pt x="0" y="0"/>
                  </a:lnTo>
                  <a:lnTo>
                    <a:pt x="0" y="185075"/>
                  </a:lnTo>
                  <a:lnTo>
                    <a:pt x="836742" y="185075"/>
                  </a:lnTo>
                  <a:close/>
                </a:path>
                <a:path w="836742" h="185075" fill="none">
                  <a:moveTo>
                    <a:pt x="836742" y="185075"/>
                  </a:moveTo>
                  <a:lnTo>
                    <a:pt x="836742" y="0"/>
                  </a:lnTo>
                  <a:lnTo>
                    <a:pt x="0" y="0"/>
                  </a:lnTo>
                  <a:lnTo>
                    <a:pt x="0" y="185075"/>
                  </a:lnTo>
                  <a:lnTo>
                    <a:pt x="836742" y="185075"/>
                  </a:lnTo>
                  <a:close/>
                </a:path>
              </a:pathLst>
            </a:custGeom>
            <a:solidFill>
              <a:srgbClr val="8FA2D4"/>
            </a:solidFill>
            <a:ln w="7600" cap="flat">
              <a:noFill/>
              <a:miter/>
            </a:ln>
          </p:spPr>
          <p:txBody>
            <a:bodyPr wrap="square" lIns="38100" tIns="38100" rIns="38100" bIns="38100" rtlCol="0" anchor="ctr" anchorCtr="0"/>
            <a:lstStyle/>
            <a:p>
              <a:r>
                <a:rPr lang="mn-MN" altLang="zh-CN" sz="800" b="1">
                  <a:solidFill>
                    <a:schemeClr val="bg1"/>
                  </a:solidFill>
                  <a:latin typeface="Arial"/>
                  <a:ea typeface="Arial"/>
                  <a:cs typeface="Arial"/>
                </a:rPr>
                <a:t>8</a:t>
              </a:r>
              <a:r>
                <a:rPr lang="zh-CN" altLang="en-US" sz="800" b="1">
                  <a:solidFill>
                    <a:schemeClr val="bg1"/>
                  </a:solidFill>
                  <a:latin typeface="Arial"/>
                  <a:ea typeface="Arial"/>
                  <a:cs typeface="Arial"/>
                </a:rPr>
                <a:t>,345.0</a:t>
              </a:r>
            </a:p>
          </p:txBody>
        </p:sp>
        <p:sp>
          <p:nvSpPr>
            <p:cNvPr id="68" name="Process">
              <a:extLst>
                <a:ext uri="{FF2B5EF4-FFF2-40B4-BE49-F238E27FC236}">
                  <a16:creationId xmlns:a16="http://schemas.microsoft.com/office/drawing/2014/main" xmlns="" id="{FD9E1BA7-903B-5D4E-CE3B-67D44A9A58E8}"/>
                </a:ext>
              </a:extLst>
            </p:cNvPr>
            <p:cNvSpPr/>
            <p:nvPr/>
          </p:nvSpPr>
          <p:spPr>
            <a:xfrm>
              <a:off x="5660406" y="3202600"/>
              <a:ext cx="1036273" cy="197023"/>
            </a:xfrm>
            <a:custGeom>
              <a:avLst/>
              <a:gdLst>
                <a:gd name="connsiteX0" fmla="*/ 0 w 1036273"/>
                <a:gd name="connsiteY0" fmla="*/ 117094 h 234188"/>
                <a:gd name="connsiteX1" fmla="*/ 518136 w 1036273"/>
                <a:gd name="connsiteY1" fmla="*/ 0 h 234188"/>
                <a:gd name="connsiteX2" fmla="*/ 1036273 w 1036273"/>
                <a:gd name="connsiteY2" fmla="*/ 117094 h 234188"/>
                <a:gd name="connsiteX3" fmla="*/ 518136 w 1036273"/>
                <a:gd name="connsiteY3" fmla="*/ 234188 h 234188"/>
              </a:gdLst>
              <a:ahLst/>
              <a:cxnLst>
                <a:cxn ang="0">
                  <a:pos x="connsiteX0" y="connsiteY0"/>
                </a:cxn>
                <a:cxn ang="0">
                  <a:pos x="connsiteX1" y="connsiteY1"/>
                </a:cxn>
                <a:cxn ang="0">
                  <a:pos x="connsiteX2" y="connsiteY2"/>
                </a:cxn>
                <a:cxn ang="0">
                  <a:pos x="connsiteX3" y="connsiteY3"/>
                </a:cxn>
              </a:cxnLst>
              <a:rect l="l" t="t" r="r" b="b"/>
              <a:pathLst>
                <a:path w="1036273" h="234188" stroke="0">
                  <a:moveTo>
                    <a:pt x="1036273" y="234188"/>
                  </a:moveTo>
                  <a:lnTo>
                    <a:pt x="1036273" y="0"/>
                  </a:lnTo>
                  <a:lnTo>
                    <a:pt x="0" y="0"/>
                  </a:lnTo>
                  <a:lnTo>
                    <a:pt x="0" y="234188"/>
                  </a:lnTo>
                  <a:lnTo>
                    <a:pt x="1036273" y="234188"/>
                  </a:lnTo>
                  <a:close/>
                </a:path>
                <a:path w="1036273" h="234188" fill="none">
                  <a:moveTo>
                    <a:pt x="1036273" y="234188"/>
                  </a:moveTo>
                  <a:lnTo>
                    <a:pt x="1036273" y="0"/>
                  </a:lnTo>
                  <a:lnTo>
                    <a:pt x="0" y="0"/>
                  </a:lnTo>
                  <a:lnTo>
                    <a:pt x="0" y="234188"/>
                  </a:lnTo>
                  <a:lnTo>
                    <a:pt x="1036273" y="234188"/>
                  </a:lnTo>
                  <a:close/>
                </a:path>
              </a:pathLst>
            </a:custGeom>
            <a:solidFill>
              <a:srgbClr val="8FA2D4"/>
            </a:solidFill>
            <a:ln w="7600" cap="flat">
              <a:noFill/>
              <a:miter/>
            </a:ln>
          </p:spPr>
          <p:txBody>
            <a:bodyPr wrap="square" lIns="38100" tIns="38100" rIns="38100" bIns="38100" rtlCol="0" anchor="ctr" anchorCtr="0"/>
            <a:lstStyle/>
            <a:p>
              <a:r>
                <a:rPr lang="mn-MN" altLang="zh-CN" sz="800" b="1">
                  <a:solidFill>
                    <a:schemeClr val="bg1"/>
                  </a:solidFill>
                  <a:latin typeface="Arial"/>
                  <a:ea typeface="Arial"/>
                  <a:cs typeface="Arial"/>
                </a:rPr>
                <a:t>8</a:t>
              </a:r>
              <a:r>
                <a:rPr lang="zh-CN" altLang="en-US" sz="800" b="1">
                  <a:solidFill>
                    <a:schemeClr val="bg1"/>
                  </a:solidFill>
                  <a:latin typeface="Arial"/>
                  <a:ea typeface="Arial"/>
                  <a:cs typeface="Arial"/>
                </a:rPr>
                <a:t>2,484.0</a:t>
              </a:r>
            </a:p>
          </p:txBody>
        </p:sp>
        <p:sp>
          <p:nvSpPr>
            <p:cNvPr id="69" name="Process">
              <a:extLst>
                <a:ext uri="{FF2B5EF4-FFF2-40B4-BE49-F238E27FC236}">
                  <a16:creationId xmlns:a16="http://schemas.microsoft.com/office/drawing/2014/main" xmlns="" id="{448DE3EA-9827-FBCF-962B-7B14A8F059CA}"/>
                </a:ext>
              </a:extLst>
            </p:cNvPr>
            <p:cNvSpPr/>
            <p:nvPr/>
          </p:nvSpPr>
          <p:spPr>
            <a:xfrm>
              <a:off x="2721536" y="2180209"/>
              <a:ext cx="1679920" cy="204654"/>
            </a:xfrm>
            <a:custGeom>
              <a:avLst/>
              <a:gdLst>
                <a:gd name="connsiteX0" fmla="*/ 0 w 1679920"/>
                <a:gd name="connsiteY0" fmla="*/ 102327 h 204654"/>
                <a:gd name="connsiteX1" fmla="*/ 839960 w 1679920"/>
                <a:gd name="connsiteY1" fmla="*/ 0 h 204654"/>
                <a:gd name="connsiteX2" fmla="*/ 1679920 w 1679920"/>
                <a:gd name="connsiteY2" fmla="*/ 102327 h 204654"/>
                <a:gd name="connsiteX3" fmla="*/ 839960 w 1679920"/>
                <a:gd name="connsiteY3" fmla="*/ 204654 h 204654"/>
              </a:gdLst>
              <a:ahLst/>
              <a:cxnLst>
                <a:cxn ang="0">
                  <a:pos x="connsiteX0" y="connsiteY0"/>
                </a:cxn>
                <a:cxn ang="0">
                  <a:pos x="connsiteX1" y="connsiteY1"/>
                </a:cxn>
                <a:cxn ang="0">
                  <a:pos x="connsiteX2" y="connsiteY2"/>
                </a:cxn>
                <a:cxn ang="0">
                  <a:pos x="connsiteX3" y="connsiteY3"/>
                </a:cxn>
              </a:cxnLst>
              <a:rect l="l" t="t" r="r" b="b"/>
              <a:pathLst>
                <a:path w="1679920" h="204654" stroke="0">
                  <a:moveTo>
                    <a:pt x="1679920" y="204654"/>
                  </a:moveTo>
                  <a:lnTo>
                    <a:pt x="1679920" y="0"/>
                  </a:lnTo>
                  <a:lnTo>
                    <a:pt x="0" y="0"/>
                  </a:lnTo>
                  <a:lnTo>
                    <a:pt x="0" y="204654"/>
                  </a:lnTo>
                  <a:lnTo>
                    <a:pt x="1679920" y="204654"/>
                  </a:lnTo>
                  <a:close/>
                </a:path>
                <a:path w="1679920" h="204654" fill="none">
                  <a:moveTo>
                    <a:pt x="1679920" y="204654"/>
                  </a:moveTo>
                  <a:lnTo>
                    <a:pt x="1679920" y="0"/>
                  </a:lnTo>
                  <a:lnTo>
                    <a:pt x="0" y="0"/>
                  </a:lnTo>
                  <a:lnTo>
                    <a:pt x="0" y="204654"/>
                  </a:lnTo>
                  <a:lnTo>
                    <a:pt x="1679920" y="204654"/>
                  </a:lnTo>
                  <a:close/>
                </a:path>
              </a:pathLst>
            </a:custGeom>
            <a:solidFill>
              <a:srgbClr val="3B64AD"/>
            </a:solidFill>
            <a:ln w="7600" cap="flat">
              <a:noFill/>
              <a:miter/>
            </a:ln>
          </p:spPr>
          <p:txBody>
            <a:bodyPr wrap="square" lIns="38100" tIns="38100" rIns="38100" bIns="38100" rtlCol="0" anchor="ctr" anchorCtr="0"/>
            <a:lstStyle/>
            <a:p>
              <a:pPr algn="r"/>
              <a:r>
                <a:rPr lang="zh-CN" altLang="en-US" sz="800" b="1">
                  <a:solidFill>
                    <a:schemeClr val="bg1"/>
                  </a:solidFill>
                  <a:latin typeface="Arial"/>
                  <a:ea typeface="Arial"/>
                  <a:cs typeface="Arial"/>
                </a:rPr>
                <a:t>Нийт: 1</a:t>
              </a:r>
              <a:r>
                <a:rPr lang="mn-MN" altLang="zh-CN" sz="800" b="1">
                  <a:solidFill>
                    <a:schemeClr val="bg1"/>
                  </a:solidFill>
                  <a:latin typeface="Arial"/>
                  <a:ea typeface="Arial"/>
                  <a:cs typeface="Arial"/>
                </a:rPr>
                <a:t>58</a:t>
              </a:r>
              <a:r>
                <a:rPr lang="zh-CN" altLang="en-US" sz="800" b="1">
                  <a:solidFill>
                    <a:schemeClr val="bg1"/>
                  </a:solidFill>
                  <a:latin typeface="Arial"/>
                  <a:ea typeface="Arial"/>
                  <a:cs typeface="Arial"/>
                </a:rPr>
                <a:t>,6</a:t>
              </a:r>
              <a:r>
                <a:rPr lang="mn-MN" altLang="zh-CN" sz="800" b="1">
                  <a:solidFill>
                    <a:schemeClr val="bg1"/>
                  </a:solidFill>
                  <a:latin typeface="Arial"/>
                  <a:ea typeface="Arial"/>
                  <a:cs typeface="Arial"/>
                </a:rPr>
                <a:t>418</a:t>
              </a:r>
              <a:r>
                <a:rPr lang="zh-CN" altLang="en-US" sz="800" b="1">
                  <a:solidFill>
                    <a:schemeClr val="bg1"/>
                  </a:solidFill>
                  <a:latin typeface="Arial"/>
                  <a:ea typeface="Arial"/>
                  <a:cs typeface="Arial"/>
                </a:rPr>
                <a:t>.</a:t>
              </a:r>
              <a:r>
                <a:rPr lang="mn-MN" altLang="zh-CN" sz="800" b="1">
                  <a:solidFill>
                    <a:schemeClr val="bg1"/>
                  </a:solidFill>
                  <a:latin typeface="Arial"/>
                  <a:ea typeface="Arial"/>
                  <a:cs typeface="Arial"/>
                </a:rPr>
                <a:t>4</a:t>
              </a:r>
              <a:endParaRPr lang="zh-CN" altLang="en-US" sz="800" b="1">
                <a:solidFill>
                  <a:schemeClr val="bg1"/>
                </a:solidFill>
                <a:latin typeface="Arial"/>
                <a:ea typeface="Arial"/>
                <a:cs typeface="Arial"/>
              </a:endParaRPr>
            </a:p>
          </p:txBody>
        </p:sp>
        <p:sp>
          <p:nvSpPr>
            <p:cNvPr id="70" name="Process">
              <a:extLst>
                <a:ext uri="{FF2B5EF4-FFF2-40B4-BE49-F238E27FC236}">
                  <a16:creationId xmlns:a16="http://schemas.microsoft.com/office/drawing/2014/main" xmlns="" id="{54FC96B1-2105-FCD7-BCAE-DC01942A474D}"/>
                </a:ext>
              </a:extLst>
            </p:cNvPr>
            <p:cNvSpPr/>
            <p:nvPr/>
          </p:nvSpPr>
          <p:spPr>
            <a:xfrm>
              <a:off x="5653970" y="2180209"/>
              <a:ext cx="1679920" cy="204654"/>
            </a:xfrm>
            <a:custGeom>
              <a:avLst/>
              <a:gdLst>
                <a:gd name="connsiteX0" fmla="*/ 0 w 1679920"/>
                <a:gd name="connsiteY0" fmla="*/ 102327 h 204654"/>
                <a:gd name="connsiteX1" fmla="*/ 839960 w 1679920"/>
                <a:gd name="connsiteY1" fmla="*/ 0 h 204654"/>
                <a:gd name="connsiteX2" fmla="*/ 1679920 w 1679920"/>
                <a:gd name="connsiteY2" fmla="*/ 102327 h 204654"/>
                <a:gd name="connsiteX3" fmla="*/ 839960 w 1679920"/>
                <a:gd name="connsiteY3" fmla="*/ 204654 h 204654"/>
              </a:gdLst>
              <a:ahLst/>
              <a:cxnLst>
                <a:cxn ang="0">
                  <a:pos x="connsiteX0" y="connsiteY0"/>
                </a:cxn>
                <a:cxn ang="0">
                  <a:pos x="connsiteX1" y="connsiteY1"/>
                </a:cxn>
                <a:cxn ang="0">
                  <a:pos x="connsiteX2" y="connsiteY2"/>
                </a:cxn>
                <a:cxn ang="0">
                  <a:pos x="connsiteX3" y="connsiteY3"/>
                </a:cxn>
              </a:cxnLst>
              <a:rect l="l" t="t" r="r" b="b"/>
              <a:pathLst>
                <a:path w="1679920" h="204654" stroke="0">
                  <a:moveTo>
                    <a:pt x="1679920" y="204654"/>
                  </a:moveTo>
                  <a:lnTo>
                    <a:pt x="1679920" y="0"/>
                  </a:lnTo>
                  <a:lnTo>
                    <a:pt x="0" y="0"/>
                  </a:lnTo>
                  <a:lnTo>
                    <a:pt x="0" y="204654"/>
                  </a:lnTo>
                  <a:lnTo>
                    <a:pt x="1679920" y="204654"/>
                  </a:lnTo>
                  <a:close/>
                </a:path>
                <a:path w="1679920" h="204654" fill="none">
                  <a:moveTo>
                    <a:pt x="1679920" y="204654"/>
                  </a:moveTo>
                  <a:lnTo>
                    <a:pt x="1679920" y="0"/>
                  </a:lnTo>
                  <a:lnTo>
                    <a:pt x="0" y="0"/>
                  </a:lnTo>
                  <a:lnTo>
                    <a:pt x="0" y="204654"/>
                  </a:lnTo>
                  <a:lnTo>
                    <a:pt x="1679920" y="204654"/>
                  </a:lnTo>
                  <a:close/>
                </a:path>
              </a:pathLst>
            </a:custGeom>
            <a:solidFill>
              <a:srgbClr val="8FA2D4"/>
            </a:solidFill>
            <a:ln w="7600" cap="flat">
              <a:noFill/>
              <a:miter/>
            </a:ln>
          </p:spPr>
          <p:txBody>
            <a:bodyPr wrap="square" lIns="38100" tIns="38100" rIns="38100" bIns="38100" rtlCol="0" anchor="ctr" anchorCtr="0"/>
            <a:lstStyle/>
            <a:p>
              <a:r>
                <a:rPr lang="zh-CN" altLang="en-US" sz="800" b="1">
                  <a:solidFill>
                    <a:schemeClr val="bg1"/>
                  </a:solidFill>
                  <a:latin typeface="Arial"/>
                  <a:ea typeface="Arial"/>
                  <a:cs typeface="Arial"/>
                </a:rPr>
                <a:t>Нийт: 355,077.6</a:t>
              </a:r>
            </a:p>
          </p:txBody>
        </p:sp>
        <p:sp>
          <p:nvSpPr>
            <p:cNvPr id="71" name="Process">
              <a:extLst>
                <a:ext uri="{FF2B5EF4-FFF2-40B4-BE49-F238E27FC236}">
                  <a16:creationId xmlns:a16="http://schemas.microsoft.com/office/drawing/2014/main" xmlns="" id="{AA53F171-6DAA-9024-DD2D-A5BF1422AD01}"/>
                </a:ext>
              </a:extLst>
            </p:cNvPr>
            <p:cNvSpPr/>
            <p:nvPr/>
          </p:nvSpPr>
          <p:spPr>
            <a:xfrm>
              <a:off x="4432921" y="2446492"/>
              <a:ext cx="1197184" cy="218300"/>
            </a:xfrm>
            <a:custGeom>
              <a:avLst/>
              <a:gdLst>
                <a:gd name="connsiteX0" fmla="*/ 0 w 1197184"/>
                <a:gd name="connsiteY0" fmla="*/ 109150 h 218300"/>
                <a:gd name="connsiteX1" fmla="*/ 598592 w 1197184"/>
                <a:gd name="connsiteY1" fmla="*/ 0 h 218300"/>
                <a:gd name="connsiteX2" fmla="*/ 1197184 w 1197184"/>
                <a:gd name="connsiteY2" fmla="*/ 109150 h 218300"/>
                <a:gd name="connsiteX3" fmla="*/ 598592 w 1197184"/>
                <a:gd name="connsiteY3" fmla="*/ 218300 h 218300"/>
              </a:gdLst>
              <a:ahLst/>
              <a:cxnLst>
                <a:cxn ang="0">
                  <a:pos x="connsiteX0" y="connsiteY0"/>
                </a:cxn>
                <a:cxn ang="0">
                  <a:pos x="connsiteX1" y="connsiteY1"/>
                </a:cxn>
                <a:cxn ang="0">
                  <a:pos x="connsiteX2" y="connsiteY2"/>
                </a:cxn>
                <a:cxn ang="0">
                  <a:pos x="connsiteX3" y="connsiteY3"/>
                </a:cxn>
              </a:cxnLst>
              <a:rect l="l" t="t" r="r" b="b"/>
              <a:pathLst>
                <a:path w="1197184" h="218300" stroke="0">
                  <a:moveTo>
                    <a:pt x="1197184" y="218300"/>
                  </a:moveTo>
                  <a:lnTo>
                    <a:pt x="1197184" y="0"/>
                  </a:lnTo>
                  <a:lnTo>
                    <a:pt x="0" y="0"/>
                  </a:lnTo>
                  <a:lnTo>
                    <a:pt x="0" y="218300"/>
                  </a:lnTo>
                  <a:lnTo>
                    <a:pt x="1197184" y="218300"/>
                  </a:lnTo>
                  <a:close/>
                </a:path>
                <a:path w="1197184" h="218300" fill="none">
                  <a:moveTo>
                    <a:pt x="1197184" y="218300"/>
                  </a:moveTo>
                  <a:lnTo>
                    <a:pt x="1197184" y="0"/>
                  </a:lnTo>
                  <a:lnTo>
                    <a:pt x="0" y="0"/>
                  </a:lnTo>
                  <a:lnTo>
                    <a:pt x="0" y="218300"/>
                  </a:lnTo>
                  <a:lnTo>
                    <a:pt x="1197184" y="218300"/>
                  </a:lnTo>
                  <a:close/>
                </a:path>
              </a:pathLst>
            </a:custGeom>
            <a:noFill/>
            <a:ln w="7600" cap="flat">
              <a:solidFill>
                <a:srgbClr val="3B64AD"/>
              </a:solidFill>
              <a:miter/>
            </a:ln>
          </p:spPr>
          <p:txBody>
            <a:bodyPr wrap="square" lIns="38100" tIns="38100" rIns="38100" bIns="38100" rtlCol="0" anchor="ctr"/>
            <a:lstStyle/>
            <a:p>
              <a:pPr algn="ctr"/>
              <a:r>
                <a:rPr lang="zh-CN" altLang="en-US" sz="800" b="1">
                  <a:solidFill>
                    <a:schemeClr val="bg1"/>
                  </a:solidFill>
                  <a:latin typeface="Arial"/>
                  <a:ea typeface="Arial"/>
                  <a:cs typeface="Arial"/>
                </a:rPr>
                <a:t>Уул уурхай, ашигт малтмал</a:t>
              </a:r>
            </a:p>
          </p:txBody>
        </p:sp>
        <p:sp>
          <p:nvSpPr>
            <p:cNvPr id="72" name="Process">
              <a:extLst>
                <a:ext uri="{FF2B5EF4-FFF2-40B4-BE49-F238E27FC236}">
                  <a16:creationId xmlns:a16="http://schemas.microsoft.com/office/drawing/2014/main" xmlns="" id="{DEB022A4-F324-3C88-0296-8A2911F8D119}"/>
                </a:ext>
              </a:extLst>
            </p:cNvPr>
            <p:cNvSpPr/>
            <p:nvPr/>
          </p:nvSpPr>
          <p:spPr>
            <a:xfrm>
              <a:off x="4432921" y="2711936"/>
              <a:ext cx="1197184" cy="210700"/>
            </a:xfrm>
            <a:custGeom>
              <a:avLst/>
              <a:gdLst>
                <a:gd name="connsiteX0" fmla="*/ 0 w 1197184"/>
                <a:gd name="connsiteY0" fmla="*/ 105350 h 210700"/>
                <a:gd name="connsiteX1" fmla="*/ 598592 w 1197184"/>
                <a:gd name="connsiteY1" fmla="*/ 0 h 210700"/>
                <a:gd name="connsiteX2" fmla="*/ 1197184 w 1197184"/>
                <a:gd name="connsiteY2" fmla="*/ 105350 h 210700"/>
                <a:gd name="connsiteX3" fmla="*/ 598592 w 1197184"/>
                <a:gd name="connsiteY3" fmla="*/ 210700 h 210700"/>
              </a:gdLst>
              <a:ahLst/>
              <a:cxnLst>
                <a:cxn ang="0">
                  <a:pos x="connsiteX0" y="connsiteY0"/>
                </a:cxn>
                <a:cxn ang="0">
                  <a:pos x="connsiteX1" y="connsiteY1"/>
                </a:cxn>
                <a:cxn ang="0">
                  <a:pos x="connsiteX2" y="connsiteY2"/>
                </a:cxn>
                <a:cxn ang="0">
                  <a:pos x="connsiteX3" y="connsiteY3"/>
                </a:cxn>
              </a:cxnLst>
              <a:rect l="l" t="t" r="r" b="b"/>
              <a:pathLst>
                <a:path w="1197184" h="210700" stroke="0">
                  <a:moveTo>
                    <a:pt x="1197184" y="210700"/>
                  </a:moveTo>
                  <a:lnTo>
                    <a:pt x="1197184" y="0"/>
                  </a:lnTo>
                  <a:lnTo>
                    <a:pt x="0" y="0"/>
                  </a:lnTo>
                  <a:lnTo>
                    <a:pt x="0" y="210700"/>
                  </a:lnTo>
                  <a:lnTo>
                    <a:pt x="1197184" y="210700"/>
                  </a:lnTo>
                  <a:close/>
                </a:path>
                <a:path w="1197184" h="210700" fill="none">
                  <a:moveTo>
                    <a:pt x="1197184" y="210700"/>
                  </a:moveTo>
                  <a:lnTo>
                    <a:pt x="1197184" y="0"/>
                  </a:lnTo>
                  <a:lnTo>
                    <a:pt x="0" y="0"/>
                  </a:lnTo>
                  <a:lnTo>
                    <a:pt x="0" y="210700"/>
                  </a:lnTo>
                  <a:lnTo>
                    <a:pt x="1197184" y="210700"/>
                  </a:lnTo>
                  <a:close/>
                </a:path>
              </a:pathLst>
            </a:custGeom>
            <a:noFill/>
            <a:ln w="7600" cap="flat">
              <a:solidFill>
                <a:srgbClr val="3B64AD"/>
              </a:solidFill>
              <a:miter/>
            </a:ln>
          </p:spPr>
          <p:txBody>
            <a:bodyPr wrap="square" lIns="38100" tIns="38100" rIns="38100" bIns="38100" rtlCol="0" anchor="ctr"/>
            <a:lstStyle/>
            <a:p>
              <a:pPr algn="ctr"/>
              <a:r>
                <a:rPr lang="zh-CN" altLang="en-US" sz="800" b="1">
                  <a:solidFill>
                    <a:schemeClr val="bg1"/>
                  </a:solidFill>
                  <a:latin typeface="Arial"/>
                  <a:ea typeface="Arial"/>
                  <a:cs typeface="Arial"/>
                </a:rPr>
                <a:t>Хот, тосгон бусад суурины газар</a:t>
              </a:r>
            </a:p>
          </p:txBody>
        </p:sp>
        <p:sp>
          <p:nvSpPr>
            <p:cNvPr id="73" name="Process">
              <a:extLst>
                <a:ext uri="{FF2B5EF4-FFF2-40B4-BE49-F238E27FC236}">
                  <a16:creationId xmlns:a16="http://schemas.microsoft.com/office/drawing/2014/main" xmlns="" id="{77C872B5-23A5-DCAF-CCEB-32A7DBFDCDBD}"/>
                </a:ext>
              </a:extLst>
            </p:cNvPr>
            <p:cNvSpPr/>
            <p:nvPr/>
          </p:nvSpPr>
          <p:spPr>
            <a:xfrm>
              <a:off x="4432921" y="2957426"/>
              <a:ext cx="1197184" cy="210701"/>
            </a:xfrm>
            <a:custGeom>
              <a:avLst/>
              <a:gdLst>
                <a:gd name="connsiteX0" fmla="*/ 0 w 1197184"/>
                <a:gd name="connsiteY0" fmla="*/ 92537 h 185075"/>
                <a:gd name="connsiteX1" fmla="*/ 598592 w 1197184"/>
                <a:gd name="connsiteY1" fmla="*/ 0 h 185075"/>
                <a:gd name="connsiteX2" fmla="*/ 1197184 w 1197184"/>
                <a:gd name="connsiteY2" fmla="*/ 92537 h 185075"/>
                <a:gd name="connsiteX3" fmla="*/ 598592 w 1197184"/>
                <a:gd name="connsiteY3" fmla="*/ 185075 h 185075"/>
              </a:gdLst>
              <a:ahLst/>
              <a:cxnLst>
                <a:cxn ang="0">
                  <a:pos x="connsiteX0" y="connsiteY0"/>
                </a:cxn>
                <a:cxn ang="0">
                  <a:pos x="connsiteX1" y="connsiteY1"/>
                </a:cxn>
                <a:cxn ang="0">
                  <a:pos x="connsiteX2" y="connsiteY2"/>
                </a:cxn>
                <a:cxn ang="0">
                  <a:pos x="connsiteX3" y="connsiteY3"/>
                </a:cxn>
              </a:cxnLst>
              <a:rect l="l" t="t" r="r" b="b"/>
              <a:pathLst>
                <a:path w="1197184" h="185075" stroke="0">
                  <a:moveTo>
                    <a:pt x="1197184" y="185075"/>
                  </a:moveTo>
                  <a:lnTo>
                    <a:pt x="1197184" y="0"/>
                  </a:lnTo>
                  <a:lnTo>
                    <a:pt x="0" y="0"/>
                  </a:lnTo>
                  <a:lnTo>
                    <a:pt x="0" y="185075"/>
                  </a:lnTo>
                  <a:lnTo>
                    <a:pt x="1197184" y="185075"/>
                  </a:lnTo>
                  <a:close/>
                </a:path>
                <a:path w="1197184" h="185075" fill="none">
                  <a:moveTo>
                    <a:pt x="1197184" y="185075"/>
                  </a:moveTo>
                  <a:lnTo>
                    <a:pt x="1197184" y="0"/>
                  </a:lnTo>
                  <a:lnTo>
                    <a:pt x="0" y="0"/>
                  </a:lnTo>
                  <a:lnTo>
                    <a:pt x="0" y="185075"/>
                  </a:lnTo>
                  <a:lnTo>
                    <a:pt x="1197184" y="185075"/>
                  </a:lnTo>
                  <a:close/>
                </a:path>
              </a:pathLst>
            </a:custGeom>
            <a:noFill/>
            <a:ln w="7600" cap="flat">
              <a:solidFill>
                <a:srgbClr val="3B64AD"/>
              </a:solidFill>
              <a:miter/>
            </a:ln>
          </p:spPr>
          <p:txBody>
            <a:bodyPr wrap="square" lIns="38100" tIns="38100" rIns="38100" bIns="38100" rtlCol="0" anchor="ctr"/>
            <a:lstStyle/>
            <a:p>
              <a:pPr algn="ctr"/>
              <a:r>
                <a:rPr lang="zh-CN" altLang="en-US" sz="800" b="1">
                  <a:solidFill>
                    <a:schemeClr val="bg1"/>
                  </a:solidFill>
                  <a:latin typeface="Arial"/>
                  <a:ea typeface="Arial"/>
                  <a:cs typeface="Arial"/>
                </a:rPr>
                <a:t>Хөдөө аж ахуйн</a:t>
              </a:r>
              <a:endParaRPr lang="en-US" altLang="zh-CN" sz="800" b="1">
                <a:solidFill>
                  <a:schemeClr val="bg1"/>
                </a:solidFill>
                <a:latin typeface="Arial"/>
                <a:ea typeface="Arial"/>
                <a:cs typeface="Arial"/>
              </a:endParaRPr>
            </a:p>
            <a:p>
              <a:pPr algn="ctr"/>
              <a:r>
                <a:rPr lang="zh-CN" altLang="en-US" sz="800" b="1">
                  <a:solidFill>
                    <a:schemeClr val="bg1"/>
                  </a:solidFill>
                  <a:latin typeface="Arial"/>
                  <a:ea typeface="Arial"/>
                  <a:cs typeface="Arial"/>
                </a:rPr>
                <a:t>газар</a:t>
              </a:r>
            </a:p>
          </p:txBody>
        </p:sp>
        <p:sp>
          <p:nvSpPr>
            <p:cNvPr id="74" name="Process">
              <a:extLst>
                <a:ext uri="{FF2B5EF4-FFF2-40B4-BE49-F238E27FC236}">
                  <a16:creationId xmlns:a16="http://schemas.microsoft.com/office/drawing/2014/main" xmlns="" id="{2DE5D714-2430-41EE-E4B1-876406B410B6}"/>
                </a:ext>
              </a:extLst>
            </p:cNvPr>
            <p:cNvSpPr/>
            <p:nvPr/>
          </p:nvSpPr>
          <p:spPr>
            <a:xfrm>
              <a:off x="4432921" y="3203337"/>
              <a:ext cx="1197184" cy="199285"/>
            </a:xfrm>
            <a:custGeom>
              <a:avLst/>
              <a:gdLst>
                <a:gd name="connsiteX0" fmla="*/ 0 w 1197184"/>
                <a:gd name="connsiteY0" fmla="*/ 113294 h 226588"/>
                <a:gd name="connsiteX1" fmla="*/ 598592 w 1197184"/>
                <a:gd name="connsiteY1" fmla="*/ 0 h 226588"/>
                <a:gd name="connsiteX2" fmla="*/ 1197184 w 1197184"/>
                <a:gd name="connsiteY2" fmla="*/ 113294 h 226588"/>
                <a:gd name="connsiteX3" fmla="*/ 598592 w 1197184"/>
                <a:gd name="connsiteY3" fmla="*/ 226588 h 226588"/>
              </a:gdLst>
              <a:ahLst/>
              <a:cxnLst>
                <a:cxn ang="0">
                  <a:pos x="connsiteX0" y="connsiteY0"/>
                </a:cxn>
                <a:cxn ang="0">
                  <a:pos x="connsiteX1" y="connsiteY1"/>
                </a:cxn>
                <a:cxn ang="0">
                  <a:pos x="connsiteX2" y="connsiteY2"/>
                </a:cxn>
                <a:cxn ang="0">
                  <a:pos x="connsiteX3" y="connsiteY3"/>
                </a:cxn>
              </a:cxnLst>
              <a:rect l="l" t="t" r="r" b="b"/>
              <a:pathLst>
                <a:path w="1197184" h="226588" stroke="0">
                  <a:moveTo>
                    <a:pt x="1197184" y="226588"/>
                  </a:moveTo>
                  <a:lnTo>
                    <a:pt x="1197184" y="0"/>
                  </a:lnTo>
                  <a:lnTo>
                    <a:pt x="0" y="0"/>
                  </a:lnTo>
                  <a:lnTo>
                    <a:pt x="0" y="226588"/>
                  </a:lnTo>
                  <a:lnTo>
                    <a:pt x="1197184" y="226588"/>
                  </a:lnTo>
                  <a:close/>
                </a:path>
                <a:path w="1197184" h="226588" fill="none">
                  <a:moveTo>
                    <a:pt x="1197184" y="226588"/>
                  </a:moveTo>
                  <a:lnTo>
                    <a:pt x="1197184" y="0"/>
                  </a:lnTo>
                  <a:lnTo>
                    <a:pt x="0" y="0"/>
                  </a:lnTo>
                  <a:lnTo>
                    <a:pt x="0" y="226588"/>
                  </a:lnTo>
                  <a:lnTo>
                    <a:pt x="1197184" y="226588"/>
                  </a:lnTo>
                  <a:close/>
                </a:path>
              </a:pathLst>
            </a:custGeom>
            <a:noFill/>
            <a:ln w="7600" cap="flat">
              <a:solidFill>
                <a:srgbClr val="3B64AD"/>
              </a:solidFill>
              <a:miter/>
            </a:ln>
          </p:spPr>
          <p:txBody>
            <a:bodyPr wrap="square" lIns="38100" tIns="38100" rIns="38100" bIns="38100" rtlCol="0" anchor="ctr"/>
            <a:lstStyle/>
            <a:p>
              <a:pPr algn="ctr"/>
              <a:r>
                <a:rPr lang="zh-CN" altLang="en-US" sz="800" b="1">
                  <a:solidFill>
                    <a:schemeClr val="bg1"/>
                  </a:solidFill>
                  <a:latin typeface="Arial"/>
                  <a:ea typeface="Arial"/>
                  <a:cs typeface="Arial"/>
                </a:rPr>
                <a:t>Улсын тусгай хамгаалалттай газар </a:t>
              </a:r>
            </a:p>
          </p:txBody>
        </p:sp>
      </p:grpSp>
      <p:graphicFrame>
        <p:nvGraphicFramePr>
          <p:cNvPr id="75" name="Chart 74">
            <a:extLst>
              <a:ext uri="{FF2B5EF4-FFF2-40B4-BE49-F238E27FC236}">
                <a16:creationId xmlns:a16="http://schemas.microsoft.com/office/drawing/2014/main" xmlns="" id="{EB1397ED-AD3E-5A31-411F-B9C46BFA4659}"/>
              </a:ext>
            </a:extLst>
          </p:cNvPr>
          <p:cNvGraphicFramePr>
            <a:graphicFrameLocks/>
          </p:cNvGraphicFramePr>
          <p:nvPr>
            <p:extLst>
              <p:ext uri="{D42A27DB-BD31-4B8C-83A1-F6EECF244321}">
                <p14:modId xmlns:p14="http://schemas.microsoft.com/office/powerpoint/2010/main" val="1966338873"/>
              </p:ext>
            </p:extLst>
          </p:nvPr>
        </p:nvGraphicFramePr>
        <p:xfrm>
          <a:off x="422752" y="1464123"/>
          <a:ext cx="4478641" cy="1574684"/>
        </p:xfrm>
        <a:graphic>
          <a:graphicData uri="http://schemas.openxmlformats.org/drawingml/2006/chart">
            <c:chart xmlns:c="http://schemas.openxmlformats.org/drawingml/2006/chart" xmlns:r="http://schemas.openxmlformats.org/officeDocument/2006/relationships" r:id="rId5"/>
          </a:graphicData>
        </a:graphic>
      </p:graphicFrame>
      <p:sp>
        <p:nvSpPr>
          <p:cNvPr id="76" name="Rectangle: Rounded Corners 75">
            <a:extLst>
              <a:ext uri="{FF2B5EF4-FFF2-40B4-BE49-F238E27FC236}">
                <a16:creationId xmlns:a16="http://schemas.microsoft.com/office/drawing/2014/main" xmlns="" id="{36C3DBC4-AFAC-4869-2B5C-F7577D90F3F4}"/>
              </a:ext>
            </a:extLst>
          </p:cNvPr>
          <p:cNvSpPr/>
          <p:nvPr/>
        </p:nvSpPr>
        <p:spPr>
          <a:xfrm>
            <a:off x="457792" y="1623469"/>
            <a:ext cx="2768168" cy="226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800" b="1"/>
              <a:t>Газрын төлбөрийн орлого /тэрбум.төг/</a:t>
            </a:r>
            <a:endParaRPr lang="en-US" sz="800" b="1"/>
          </a:p>
        </p:txBody>
      </p:sp>
      <p:sp>
        <p:nvSpPr>
          <p:cNvPr id="77" name="Rectangle 76">
            <a:extLst>
              <a:ext uri="{FF2B5EF4-FFF2-40B4-BE49-F238E27FC236}">
                <a16:creationId xmlns:a16="http://schemas.microsoft.com/office/drawing/2014/main" xmlns="" id="{54E773BA-13B4-1C88-0F11-D183C5AABE43}"/>
              </a:ext>
            </a:extLst>
          </p:cNvPr>
          <p:cNvSpPr/>
          <p:nvPr/>
        </p:nvSpPr>
        <p:spPr>
          <a:xfrm>
            <a:off x="3195862" y="3706244"/>
            <a:ext cx="1679919" cy="225825"/>
          </a:xfrm>
          <a:prstGeom prst="rect">
            <a:avLst/>
          </a:prstGeom>
          <a:solidFill>
            <a:srgbClr val="8FA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900" b="1"/>
              <a:t>ДНБ-д эзлэх хувь: 1.8</a:t>
            </a:r>
            <a:r>
              <a:rPr lang="en-US" sz="900" b="1"/>
              <a:t>%</a:t>
            </a:r>
          </a:p>
        </p:txBody>
      </p:sp>
      <p:sp>
        <p:nvSpPr>
          <p:cNvPr id="78" name="Rectangle 77">
            <a:extLst>
              <a:ext uri="{FF2B5EF4-FFF2-40B4-BE49-F238E27FC236}">
                <a16:creationId xmlns:a16="http://schemas.microsoft.com/office/drawing/2014/main" xmlns="" id="{3189BFEF-6538-3DE3-2B1C-3E358BCE6F07}"/>
              </a:ext>
            </a:extLst>
          </p:cNvPr>
          <p:cNvSpPr/>
          <p:nvPr/>
        </p:nvSpPr>
        <p:spPr>
          <a:xfrm>
            <a:off x="3195862" y="3980775"/>
            <a:ext cx="1679919" cy="225825"/>
          </a:xfrm>
          <a:prstGeom prst="rect">
            <a:avLst/>
          </a:prstGeom>
          <a:solidFill>
            <a:srgbClr val="8FA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900" b="1"/>
              <a:t>Улсын төсөв эзлэх хувь: 2.9</a:t>
            </a:r>
            <a:r>
              <a:rPr lang="en-US" sz="900" b="1"/>
              <a:t>%</a:t>
            </a:r>
          </a:p>
        </p:txBody>
      </p:sp>
      <p:sp>
        <p:nvSpPr>
          <p:cNvPr id="79" name="Rectangle 78">
            <a:extLst>
              <a:ext uri="{FF2B5EF4-FFF2-40B4-BE49-F238E27FC236}">
                <a16:creationId xmlns:a16="http://schemas.microsoft.com/office/drawing/2014/main" xmlns="" id="{B452CB0D-E301-D333-2DF8-38197B4E3063}"/>
              </a:ext>
            </a:extLst>
          </p:cNvPr>
          <p:cNvSpPr/>
          <p:nvPr/>
        </p:nvSpPr>
        <p:spPr>
          <a:xfrm>
            <a:off x="247269" y="3685587"/>
            <a:ext cx="1679919" cy="225825"/>
          </a:xfrm>
          <a:prstGeom prst="rect">
            <a:avLst/>
          </a:prstGeom>
          <a:solidFill>
            <a:srgbClr val="3B6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900" b="1"/>
              <a:t>ДНБ-д эзлэх хувь: 0.6</a:t>
            </a:r>
            <a:r>
              <a:rPr lang="en-US" sz="900" b="1"/>
              <a:t>%</a:t>
            </a:r>
          </a:p>
        </p:txBody>
      </p:sp>
      <p:sp>
        <p:nvSpPr>
          <p:cNvPr id="80" name="Rectangle 79">
            <a:extLst>
              <a:ext uri="{FF2B5EF4-FFF2-40B4-BE49-F238E27FC236}">
                <a16:creationId xmlns:a16="http://schemas.microsoft.com/office/drawing/2014/main" xmlns="" id="{57AD1980-F06A-22AE-960B-E4EE0B1778E7}"/>
              </a:ext>
            </a:extLst>
          </p:cNvPr>
          <p:cNvSpPr/>
          <p:nvPr/>
        </p:nvSpPr>
        <p:spPr>
          <a:xfrm>
            <a:off x="247269" y="3960118"/>
            <a:ext cx="1679919" cy="225825"/>
          </a:xfrm>
          <a:prstGeom prst="rect">
            <a:avLst/>
          </a:prstGeom>
          <a:solidFill>
            <a:srgbClr val="3B6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mn-MN" sz="900" b="1"/>
              <a:t>Улсын төсөв эзлэх хувь: 1.2</a:t>
            </a:r>
            <a:r>
              <a:rPr lang="en-US" sz="900" b="1"/>
              <a:t>%</a:t>
            </a:r>
          </a:p>
        </p:txBody>
      </p:sp>
      <p:sp>
        <p:nvSpPr>
          <p:cNvPr id="81" name="TextBox 80">
            <a:extLst>
              <a:ext uri="{FF2B5EF4-FFF2-40B4-BE49-F238E27FC236}">
                <a16:creationId xmlns:a16="http://schemas.microsoft.com/office/drawing/2014/main" xmlns="" id="{D8D9EA5E-ADAF-57D1-D196-E67CC6B4EEBB}"/>
              </a:ext>
            </a:extLst>
          </p:cNvPr>
          <p:cNvSpPr txBox="1"/>
          <p:nvPr/>
        </p:nvSpPr>
        <p:spPr>
          <a:xfrm>
            <a:off x="255797" y="3148637"/>
            <a:ext cx="3320140" cy="253916"/>
          </a:xfrm>
          <a:prstGeom prst="rect">
            <a:avLst/>
          </a:prstGeom>
          <a:noFill/>
        </p:spPr>
        <p:txBody>
          <a:bodyPr wrap="none" rtlCol="0">
            <a:spAutoFit/>
          </a:bodyPr>
          <a:lstStyle/>
          <a:p>
            <a:r>
              <a:rPr lang="mn-MN" sz="1050" b="1" i="1">
                <a:solidFill>
                  <a:schemeClr val="bg1"/>
                </a:solidFill>
                <a:effectLst/>
                <a:latin typeface="Arial" panose="020B0604020202020204" pitchFamily="34" charset="0"/>
                <a:ea typeface="Arial" panose="020B0604020202020204" pitchFamily="34" charset="0"/>
                <a:cs typeface="Times New Roman" panose="02020603050405020304" pitchFamily="18" charset="0"/>
              </a:rPr>
              <a:t>Газрын төлбөрийн орлогын харьцуулсан дүн</a:t>
            </a:r>
            <a:endParaRPr lang="en-US" sz="1050" b="1">
              <a:solidFill>
                <a:schemeClr val="bg1"/>
              </a:solidFill>
            </a:endParaRPr>
          </a:p>
        </p:txBody>
      </p:sp>
      <p:cxnSp>
        <p:nvCxnSpPr>
          <p:cNvPr id="82" name="Straight Connector 81">
            <a:extLst>
              <a:ext uri="{FF2B5EF4-FFF2-40B4-BE49-F238E27FC236}">
                <a16:creationId xmlns:a16="http://schemas.microsoft.com/office/drawing/2014/main" xmlns="" id="{0CF27659-EE34-ABD4-D523-22B3965B0526}"/>
              </a:ext>
            </a:extLst>
          </p:cNvPr>
          <p:cNvCxnSpPr/>
          <p:nvPr/>
        </p:nvCxnSpPr>
        <p:spPr>
          <a:xfrm>
            <a:off x="3154541" y="4340224"/>
            <a:ext cx="1721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B6A2EFB7-32C9-84F2-4052-82729C65A284}"/>
              </a:ext>
            </a:extLst>
          </p:cNvPr>
          <p:cNvCxnSpPr>
            <a:cxnSpLocks/>
          </p:cNvCxnSpPr>
          <p:nvPr/>
        </p:nvCxnSpPr>
        <p:spPr>
          <a:xfrm>
            <a:off x="247269" y="4340224"/>
            <a:ext cx="1673043"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1D662AB0-04C4-B72F-E27C-B62B3CCF4DF1}"/>
              </a:ext>
            </a:extLst>
          </p:cNvPr>
          <p:cNvSpPr txBox="1"/>
          <p:nvPr/>
        </p:nvSpPr>
        <p:spPr>
          <a:xfrm>
            <a:off x="3123555" y="3437268"/>
            <a:ext cx="1770036" cy="230832"/>
          </a:xfrm>
          <a:prstGeom prst="rect">
            <a:avLst/>
          </a:prstGeom>
          <a:noFill/>
        </p:spPr>
        <p:txBody>
          <a:bodyPr wrap="none" rtlCol="0">
            <a:spAutoFit/>
          </a:bodyPr>
          <a:lstStyle/>
          <a:p>
            <a:r>
              <a:rPr lang="zh-CN" altLang="en-US" sz="900" b="1">
                <a:solidFill>
                  <a:schemeClr val="bg1"/>
                </a:solidFill>
                <a:latin typeface="Arial"/>
                <a:ea typeface="Arial"/>
                <a:cs typeface="Arial"/>
              </a:rPr>
              <a:t>Шинэчилсэн найруулагаар</a:t>
            </a:r>
            <a:r>
              <a:rPr lang="mn-MN" altLang="zh-CN" sz="900" b="1">
                <a:solidFill>
                  <a:schemeClr val="bg1"/>
                </a:solidFill>
                <a:latin typeface="Arial"/>
                <a:ea typeface="Arial"/>
                <a:cs typeface="Arial"/>
              </a:rPr>
              <a:t>:</a:t>
            </a:r>
            <a:endParaRPr lang="zh-CN" altLang="en-US" sz="900" b="1">
              <a:solidFill>
                <a:schemeClr val="bg1"/>
              </a:solidFill>
              <a:latin typeface="Arial"/>
              <a:ea typeface="Arial"/>
              <a:cs typeface="Arial"/>
            </a:endParaRPr>
          </a:p>
        </p:txBody>
      </p:sp>
      <p:sp>
        <p:nvSpPr>
          <p:cNvPr id="85" name="TextBox 84">
            <a:extLst>
              <a:ext uri="{FF2B5EF4-FFF2-40B4-BE49-F238E27FC236}">
                <a16:creationId xmlns:a16="http://schemas.microsoft.com/office/drawing/2014/main" xmlns="" id="{F791ED3B-32A1-AF8C-8CA4-27FF9A43D59C}"/>
              </a:ext>
            </a:extLst>
          </p:cNvPr>
          <p:cNvSpPr txBox="1"/>
          <p:nvPr/>
        </p:nvSpPr>
        <p:spPr>
          <a:xfrm>
            <a:off x="287711" y="3416308"/>
            <a:ext cx="1640193" cy="230832"/>
          </a:xfrm>
          <a:prstGeom prst="rect">
            <a:avLst/>
          </a:prstGeom>
          <a:noFill/>
        </p:spPr>
        <p:txBody>
          <a:bodyPr wrap="none" rtlCol="0">
            <a:spAutoFit/>
          </a:bodyPr>
          <a:lstStyle/>
          <a:p>
            <a:r>
              <a:rPr lang="mn-MN" altLang="zh-CN" sz="900" b="1">
                <a:solidFill>
                  <a:schemeClr val="bg1"/>
                </a:solidFill>
                <a:latin typeface="Arial"/>
                <a:ea typeface="Arial"/>
                <a:cs typeface="Arial"/>
              </a:rPr>
              <a:t>Хүчин төгөлдөр хуулиар:</a:t>
            </a:r>
          </a:p>
        </p:txBody>
      </p:sp>
      <p:sp>
        <p:nvSpPr>
          <p:cNvPr id="86" name="Freeform: Shape 85">
            <a:extLst>
              <a:ext uri="{FF2B5EF4-FFF2-40B4-BE49-F238E27FC236}">
                <a16:creationId xmlns:a16="http://schemas.microsoft.com/office/drawing/2014/main" xmlns="" id="{ED965256-EAEE-1EDE-B562-23636BEBB414}"/>
              </a:ext>
            </a:extLst>
          </p:cNvPr>
          <p:cNvSpPr/>
          <p:nvPr/>
        </p:nvSpPr>
        <p:spPr>
          <a:xfrm>
            <a:off x="1178547" y="6196129"/>
            <a:ext cx="893462" cy="500053"/>
          </a:xfrm>
          <a:custGeom>
            <a:avLst/>
            <a:gdLst>
              <a:gd name="connsiteX0" fmla="*/ 0 w 6353600"/>
              <a:gd name="connsiteY0" fmla="*/ 311600 h 623200"/>
              <a:gd name="connsiteX1" fmla="*/ 3176800 w 6353600"/>
              <a:gd name="connsiteY1" fmla="*/ 0 h 623200"/>
              <a:gd name="connsiteX2" fmla="*/ 6353600 w 6353600"/>
              <a:gd name="connsiteY2" fmla="*/ 311600 h 623200"/>
              <a:gd name="connsiteX3" fmla="*/ 3176800 w 6353600"/>
              <a:gd name="connsiteY3" fmla="*/ 623200 h 623200"/>
            </a:gdLst>
            <a:ahLst/>
            <a:cxnLst>
              <a:cxn ang="0">
                <a:pos x="connsiteX0" y="connsiteY0"/>
              </a:cxn>
              <a:cxn ang="0">
                <a:pos x="connsiteX1" y="connsiteY1"/>
              </a:cxn>
              <a:cxn ang="0">
                <a:pos x="connsiteX2" y="connsiteY2"/>
              </a:cxn>
              <a:cxn ang="0">
                <a:pos x="connsiteX3" y="connsiteY3"/>
              </a:cxn>
            </a:cxnLst>
            <a:rect l="l" t="t" r="r" b="b"/>
            <a:pathLst>
              <a:path w="6353600" h="623200" stroke="0">
                <a:moveTo>
                  <a:pt x="6353600" y="539600"/>
                </a:moveTo>
                <a:lnTo>
                  <a:pt x="6353600" y="83600"/>
                </a:lnTo>
                <a:cubicBezTo>
                  <a:pt x="6353600" y="37453"/>
                  <a:pt x="6316147" y="0"/>
                  <a:pt x="6270000" y="0"/>
                </a:cubicBezTo>
                <a:lnTo>
                  <a:pt x="83600" y="0"/>
                </a:lnTo>
                <a:cubicBezTo>
                  <a:pt x="37453" y="0"/>
                  <a:pt x="0" y="37453"/>
                  <a:pt x="0" y="83600"/>
                </a:cubicBezTo>
                <a:lnTo>
                  <a:pt x="0" y="539600"/>
                </a:lnTo>
                <a:cubicBezTo>
                  <a:pt x="0" y="585747"/>
                  <a:pt x="37453" y="623200"/>
                  <a:pt x="83600" y="623200"/>
                </a:cubicBezTo>
                <a:lnTo>
                  <a:pt x="6270000" y="623200"/>
                </a:lnTo>
                <a:cubicBezTo>
                  <a:pt x="6316147" y="623200"/>
                  <a:pt x="6353600" y="585747"/>
                  <a:pt x="6353600" y="539600"/>
                </a:cubicBezTo>
                <a:close/>
              </a:path>
              <a:path w="6353600" h="623200" fill="none">
                <a:moveTo>
                  <a:pt x="6353600" y="539600"/>
                </a:moveTo>
                <a:lnTo>
                  <a:pt x="6353600" y="83600"/>
                </a:lnTo>
                <a:cubicBezTo>
                  <a:pt x="6353600" y="37453"/>
                  <a:pt x="6316147" y="0"/>
                  <a:pt x="6270000" y="0"/>
                </a:cubicBezTo>
                <a:lnTo>
                  <a:pt x="83600" y="0"/>
                </a:lnTo>
                <a:cubicBezTo>
                  <a:pt x="37453" y="0"/>
                  <a:pt x="0" y="37453"/>
                  <a:pt x="0" y="83600"/>
                </a:cubicBezTo>
                <a:lnTo>
                  <a:pt x="0" y="539600"/>
                </a:lnTo>
                <a:cubicBezTo>
                  <a:pt x="0" y="585747"/>
                  <a:pt x="37453" y="623200"/>
                  <a:pt x="83600" y="623200"/>
                </a:cubicBezTo>
                <a:lnTo>
                  <a:pt x="6270000" y="623200"/>
                </a:lnTo>
                <a:cubicBezTo>
                  <a:pt x="6316147" y="623200"/>
                  <a:pt x="6353600" y="585747"/>
                  <a:pt x="6353600" y="539600"/>
                </a:cubicBezTo>
                <a:close/>
              </a:path>
            </a:pathLst>
          </a:custGeom>
          <a:noFill/>
          <a:ln w="15200" cap="flat">
            <a:noFill/>
            <a:round/>
          </a:ln>
        </p:spPr>
        <p:txBody>
          <a:bodyPr wrap="square" lIns="38100" tIns="38100" rIns="38100" bIns="38100" rtlCol="0" anchor="ctr"/>
          <a:lstStyle/>
          <a:p>
            <a:pPr algn="ctr"/>
            <a:endParaRPr lang="zh-CN" altLang="en-US" sz="800" b="1" dirty="0">
              <a:solidFill>
                <a:schemeClr val="bg1"/>
              </a:solidFill>
              <a:latin typeface="Microsoft YaHei"/>
              <a:ea typeface="Microsoft YaHei"/>
              <a:cs typeface="Microsoft YaHei"/>
            </a:endParaRPr>
          </a:p>
          <a:p>
            <a:pPr algn="ctr"/>
            <a:r>
              <a:rPr lang="mn-MN" altLang="zh-CN" sz="1600" b="1" dirty="0">
                <a:solidFill>
                  <a:schemeClr val="bg1"/>
                </a:solidFill>
                <a:latin typeface="Microsoft YaHei"/>
                <a:ea typeface="Microsoft YaHei"/>
                <a:cs typeface="Microsoft YaHei"/>
              </a:rPr>
              <a:t>158.7 </a:t>
            </a:r>
          </a:p>
          <a:p>
            <a:pPr algn="ctr"/>
            <a:r>
              <a:rPr lang="mn-MN" altLang="zh-CN" sz="1600" b="1" dirty="0">
                <a:solidFill>
                  <a:schemeClr val="bg1"/>
                </a:solidFill>
                <a:latin typeface="Microsoft YaHei"/>
                <a:ea typeface="Microsoft YaHei"/>
                <a:cs typeface="Microsoft YaHei"/>
              </a:rPr>
              <a:t>тэ</a:t>
            </a:r>
            <a:r>
              <a:rPr lang="zh-CN" altLang="en-US" sz="1600" b="1" dirty="0">
                <a:solidFill>
                  <a:schemeClr val="bg1"/>
                </a:solidFill>
                <a:latin typeface="Microsoft YaHei"/>
                <a:ea typeface="Microsoft YaHei"/>
                <a:cs typeface="Microsoft YaHei"/>
              </a:rPr>
              <a:t>рбум</a:t>
            </a:r>
          </a:p>
        </p:txBody>
      </p:sp>
      <p:sp>
        <p:nvSpPr>
          <p:cNvPr id="89" name="Rectangle: Rounded Corners 88">
            <a:extLst>
              <a:ext uri="{FF2B5EF4-FFF2-40B4-BE49-F238E27FC236}">
                <a16:creationId xmlns:a16="http://schemas.microsoft.com/office/drawing/2014/main" xmlns="" id="{EBDB7851-B9D1-86D6-F01C-D86319C54B30}"/>
              </a:ext>
            </a:extLst>
          </p:cNvPr>
          <p:cNvSpPr/>
          <p:nvPr/>
        </p:nvSpPr>
        <p:spPr>
          <a:xfrm>
            <a:off x="5958485" y="2629285"/>
            <a:ext cx="3725777" cy="576592"/>
          </a:xfrm>
          <a:prstGeom prst="roundRect">
            <a:avLst>
              <a:gd name="adj" fmla="val 43085"/>
            </a:avLst>
          </a:prstGeom>
          <a:solidFill>
            <a:srgbClr val="1A3675"/>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mn-MN" sz="1200">
                <a:solidFill>
                  <a:schemeClr val="bg1"/>
                </a:solidFill>
                <a:latin typeface="Arial" panose="020B0604020202020204" pitchFamily="34" charset="0"/>
                <a:cs typeface="Arial" panose="020B0604020202020204" pitchFamily="34" charset="0"/>
              </a:rPr>
              <a:t>Хот, тосгон, бусад суурины газар </a:t>
            </a:r>
            <a:r>
              <a:rPr lang="mn-MN" sz="1200" b="1">
                <a:solidFill>
                  <a:schemeClr val="bg1"/>
                </a:solidFill>
                <a:latin typeface="Arial" panose="020B0604020202020204" pitchFamily="34" charset="0"/>
                <a:cs typeface="Arial" panose="020B0604020202020204" pitchFamily="34" charset="0"/>
              </a:rPr>
              <a:t>0.1-2.0</a:t>
            </a:r>
            <a:r>
              <a:rPr lang="mn-MN" sz="1200">
                <a:solidFill>
                  <a:schemeClr val="bg1"/>
                </a:solidFill>
                <a:latin typeface="Arial" panose="020B0604020202020204" pitchFamily="34" charset="0"/>
                <a:cs typeface="Arial" panose="020B0604020202020204" pitchFamily="34" charset="0"/>
              </a:rPr>
              <a:t> хувиар</a:t>
            </a:r>
            <a:endParaRPr lang="en-US" sz="1200">
              <a:solidFill>
                <a:schemeClr val="bg1"/>
              </a:solidFill>
              <a:latin typeface="Arial" panose="020B0604020202020204" pitchFamily="34" charset="0"/>
              <a:cs typeface="Arial" panose="020B0604020202020204" pitchFamily="34" charset="0"/>
            </a:endParaRPr>
          </a:p>
        </p:txBody>
      </p:sp>
      <p:sp>
        <p:nvSpPr>
          <p:cNvPr id="90" name="Rectangle: Rounded Corners 89">
            <a:extLst>
              <a:ext uri="{FF2B5EF4-FFF2-40B4-BE49-F238E27FC236}">
                <a16:creationId xmlns:a16="http://schemas.microsoft.com/office/drawing/2014/main" xmlns="" id="{99DA786A-9286-1A84-8AD9-D78FE69A8B93}"/>
              </a:ext>
            </a:extLst>
          </p:cNvPr>
          <p:cNvSpPr/>
          <p:nvPr/>
        </p:nvSpPr>
        <p:spPr>
          <a:xfrm>
            <a:off x="5958485" y="3325519"/>
            <a:ext cx="3725777" cy="511542"/>
          </a:xfrm>
          <a:prstGeom prst="roundRect">
            <a:avLst>
              <a:gd name="adj" fmla="val 43085"/>
            </a:avLst>
          </a:prstGeom>
          <a:solidFill>
            <a:srgbClr val="1A367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mn-MN" sz="1200">
                <a:solidFill>
                  <a:schemeClr val="bg1"/>
                </a:solidFill>
                <a:latin typeface="Arial" panose="020B0604020202020204" pitchFamily="34" charset="0"/>
                <a:cs typeface="Arial" panose="020B0604020202020204" pitchFamily="34" charset="0"/>
              </a:rPr>
              <a:t>Уул уурхайн газар </a:t>
            </a:r>
            <a:r>
              <a:rPr lang="mn-MN" sz="1200" b="1">
                <a:solidFill>
                  <a:schemeClr val="bg1"/>
                </a:solidFill>
                <a:latin typeface="Arial" panose="020B0604020202020204" pitchFamily="34" charset="0"/>
                <a:cs typeface="Arial" panose="020B0604020202020204" pitchFamily="34" charset="0"/>
              </a:rPr>
              <a:t>0.2-4.0</a:t>
            </a:r>
            <a:r>
              <a:rPr lang="mn-MN" sz="1200">
                <a:solidFill>
                  <a:schemeClr val="bg1"/>
                </a:solidFill>
                <a:latin typeface="Arial" panose="020B0604020202020204" pitchFamily="34" charset="0"/>
                <a:cs typeface="Arial" panose="020B0604020202020204" pitchFamily="34" charset="0"/>
              </a:rPr>
              <a:t> хувиар</a:t>
            </a:r>
            <a:endParaRPr lang="en-US" sz="1200">
              <a:solidFill>
                <a:schemeClr val="bg1"/>
              </a:solidFill>
              <a:latin typeface="Arial" panose="020B0604020202020204" pitchFamily="34" charset="0"/>
              <a:cs typeface="Arial" panose="020B0604020202020204" pitchFamily="34" charset="0"/>
            </a:endParaRPr>
          </a:p>
        </p:txBody>
      </p:sp>
      <p:sp>
        <p:nvSpPr>
          <p:cNvPr id="91" name="Rectangle: Rounded Corners 90">
            <a:extLst>
              <a:ext uri="{FF2B5EF4-FFF2-40B4-BE49-F238E27FC236}">
                <a16:creationId xmlns:a16="http://schemas.microsoft.com/office/drawing/2014/main" xmlns="" id="{8C39351B-8423-4A2A-C83A-A7E6D5C54B9D}"/>
              </a:ext>
            </a:extLst>
          </p:cNvPr>
          <p:cNvSpPr/>
          <p:nvPr/>
        </p:nvSpPr>
        <p:spPr>
          <a:xfrm>
            <a:off x="5958485" y="1929902"/>
            <a:ext cx="3725777" cy="633744"/>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lvl="0"/>
            <a:r>
              <a:rPr lang="mn-MN" sz="1200">
                <a:solidFill>
                  <a:schemeClr val="bg1"/>
                </a:solidFill>
                <a:latin typeface="Arial" panose="020B0604020202020204" pitchFamily="34" charset="0"/>
                <a:cs typeface="Arial" panose="020B0604020202020204" pitchFamily="34" charset="0"/>
              </a:rPr>
              <a:t>Хадлан, тариалангийн газар </a:t>
            </a:r>
            <a:r>
              <a:rPr lang="mn-MN" sz="1200" b="1">
                <a:solidFill>
                  <a:schemeClr val="bg1"/>
                </a:solidFill>
                <a:latin typeface="Arial" panose="020B0604020202020204" pitchFamily="34" charset="0"/>
                <a:cs typeface="Arial" panose="020B0604020202020204" pitchFamily="34" charset="0"/>
              </a:rPr>
              <a:t>0.01-0.06</a:t>
            </a:r>
            <a:r>
              <a:rPr lang="mn-MN" sz="1200">
                <a:solidFill>
                  <a:schemeClr val="bg1"/>
                </a:solidFill>
                <a:latin typeface="Arial" panose="020B0604020202020204" pitchFamily="34" charset="0"/>
                <a:cs typeface="Arial" panose="020B0604020202020204" pitchFamily="34" charset="0"/>
              </a:rPr>
              <a:t> хувиар</a:t>
            </a:r>
            <a:endParaRPr lang="en-US" sz="1200">
              <a:solidFill>
                <a:schemeClr val="bg1"/>
              </a:solidFill>
              <a:latin typeface="Arial" panose="020B0604020202020204" pitchFamily="34" charset="0"/>
              <a:cs typeface="Arial" panose="020B0604020202020204" pitchFamily="34" charset="0"/>
            </a:endParaRPr>
          </a:p>
        </p:txBody>
      </p:sp>
      <p:sp>
        <p:nvSpPr>
          <p:cNvPr id="92" name="Rectangle: Rounded Corners 91">
            <a:extLst>
              <a:ext uri="{FF2B5EF4-FFF2-40B4-BE49-F238E27FC236}">
                <a16:creationId xmlns:a16="http://schemas.microsoft.com/office/drawing/2014/main" xmlns="" id="{51079DE1-955A-2467-B645-36BB7EB1DE7A}"/>
              </a:ext>
            </a:extLst>
          </p:cNvPr>
          <p:cNvSpPr/>
          <p:nvPr/>
        </p:nvSpPr>
        <p:spPr>
          <a:xfrm>
            <a:off x="5958485" y="3969763"/>
            <a:ext cx="3725777" cy="589652"/>
          </a:xfrm>
          <a:prstGeom prst="roundRect">
            <a:avLst>
              <a:gd name="adj" fmla="val 43085"/>
            </a:avLst>
          </a:prstGeom>
          <a:solidFill>
            <a:srgbClr val="1A3675"/>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mn-MN" sz="1200">
                <a:solidFill>
                  <a:schemeClr val="bg1"/>
                </a:solidFill>
                <a:latin typeface="Arial" panose="020B0604020202020204" pitchFamily="34" charset="0"/>
                <a:cs typeface="Arial" panose="020B0604020202020204" pitchFamily="34" charset="0"/>
              </a:rPr>
              <a:t>ХАА-н барилга байгууламжийн дэвсгэр газар </a:t>
            </a:r>
            <a:r>
              <a:rPr lang="mn-MN" sz="1200" b="1">
                <a:solidFill>
                  <a:schemeClr val="bg1"/>
                </a:solidFill>
                <a:latin typeface="Arial" panose="020B0604020202020204" pitchFamily="34" charset="0"/>
                <a:cs typeface="Arial" panose="020B0604020202020204" pitchFamily="34" charset="0"/>
              </a:rPr>
              <a:t>0.1-0.6</a:t>
            </a:r>
            <a:r>
              <a:rPr lang="mn-MN" sz="1200">
                <a:solidFill>
                  <a:schemeClr val="bg1"/>
                </a:solidFill>
                <a:latin typeface="Arial" panose="020B0604020202020204" pitchFamily="34" charset="0"/>
                <a:cs typeface="Arial" panose="020B0604020202020204" pitchFamily="34" charset="0"/>
              </a:rPr>
              <a:t> хувиар</a:t>
            </a:r>
            <a:endParaRPr lang="en-US" sz="1200">
              <a:solidFill>
                <a:schemeClr val="bg1"/>
              </a:solidFill>
              <a:latin typeface="Arial" panose="020B0604020202020204" pitchFamily="34" charset="0"/>
              <a:cs typeface="Arial" panose="020B0604020202020204" pitchFamily="34" charset="0"/>
            </a:endParaRPr>
          </a:p>
        </p:txBody>
      </p:sp>
      <p:sp>
        <p:nvSpPr>
          <p:cNvPr id="93" name="Rectangle: Rounded Corners 92">
            <a:extLst>
              <a:ext uri="{FF2B5EF4-FFF2-40B4-BE49-F238E27FC236}">
                <a16:creationId xmlns:a16="http://schemas.microsoft.com/office/drawing/2014/main" xmlns="" id="{8F90681C-214C-DF00-BAE2-B1AB22B05BC1}"/>
              </a:ext>
            </a:extLst>
          </p:cNvPr>
          <p:cNvSpPr/>
          <p:nvPr/>
        </p:nvSpPr>
        <p:spPr>
          <a:xfrm>
            <a:off x="5958484" y="4682388"/>
            <a:ext cx="3725777" cy="546155"/>
          </a:xfrm>
          <a:prstGeom prst="roundRect">
            <a:avLst>
              <a:gd name="adj" fmla="val 43085"/>
            </a:avLst>
          </a:prstGeom>
          <a:solidFill>
            <a:srgbClr val="1A367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lvl="0"/>
            <a:r>
              <a:rPr lang="mn-MN" sz="1200">
                <a:solidFill>
                  <a:schemeClr val="bg1"/>
                </a:solidFill>
                <a:latin typeface="Arial" panose="020B0604020202020204" pitchFamily="34" charset="0"/>
                <a:cs typeface="Arial" panose="020B0604020202020204" pitchFamily="34" charset="0"/>
              </a:rPr>
              <a:t>Зам, шугам сүлжээний газрын км тутамд </a:t>
            </a:r>
            <a:r>
              <a:rPr lang="mn-MN" sz="1200" b="1">
                <a:solidFill>
                  <a:schemeClr val="bg1"/>
                </a:solidFill>
                <a:latin typeface="Arial" panose="020B0604020202020204" pitchFamily="34" charset="0"/>
                <a:cs typeface="Arial" panose="020B0604020202020204" pitchFamily="34" charset="0"/>
              </a:rPr>
              <a:t>1500-15000</a:t>
            </a:r>
            <a:r>
              <a:rPr lang="mn-MN" sz="1200">
                <a:solidFill>
                  <a:schemeClr val="bg1"/>
                </a:solidFill>
                <a:latin typeface="Arial" panose="020B0604020202020204" pitchFamily="34" charset="0"/>
                <a:cs typeface="Arial" panose="020B0604020202020204" pitchFamily="34" charset="0"/>
              </a:rPr>
              <a:t> төгрөгөөр</a:t>
            </a:r>
            <a:endParaRPr lang="en-US" sz="1200">
              <a:solidFill>
                <a:schemeClr val="bg1"/>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xmlns="" id="{1B97D202-AD51-28A4-698D-A085E4BCFB28}"/>
              </a:ext>
            </a:extLst>
          </p:cNvPr>
          <p:cNvSpPr/>
          <p:nvPr/>
        </p:nvSpPr>
        <p:spPr>
          <a:xfrm>
            <a:off x="6243790" y="1235708"/>
            <a:ext cx="4457044" cy="307777"/>
          </a:xfrm>
          <a:prstGeom prst="rect">
            <a:avLst/>
          </a:prstGeom>
        </p:spPr>
        <p:txBody>
          <a:bodyPr wrap="square">
            <a:spAutoFit/>
          </a:bodyPr>
          <a:lstStyle/>
          <a:p>
            <a:pPr algn="ctr"/>
            <a:r>
              <a:rPr lang="mn-MN" sz="1400" b="1">
                <a:solidFill>
                  <a:schemeClr val="bg1"/>
                </a:solidFill>
                <a:latin typeface="Arial" panose="020B0604020202020204" pitchFamily="34" charset="0"/>
                <a:cs typeface="Arial" panose="020B0604020202020204" pitchFamily="34" charset="0"/>
              </a:rPr>
              <a:t>ГАЗРЫН ТӨЛБӨРИЙН ХУВЬ, ХЭМЖЭЭ</a:t>
            </a:r>
            <a:endParaRPr lang="en-US" sz="1400" b="1">
              <a:solidFill>
                <a:schemeClr val="bg1"/>
              </a:solidFill>
            </a:endParaRPr>
          </a:p>
        </p:txBody>
      </p:sp>
      <p:pic>
        <p:nvPicPr>
          <p:cNvPr id="95" name="Graphic 94" descr="Grain">
            <a:extLst>
              <a:ext uri="{FF2B5EF4-FFF2-40B4-BE49-F238E27FC236}">
                <a16:creationId xmlns:a16="http://schemas.microsoft.com/office/drawing/2014/main" xmlns="" id="{2241B329-F2B4-D829-665A-AC59278A16E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340346" y="1998394"/>
            <a:ext cx="457200" cy="457200"/>
          </a:xfrm>
          <a:prstGeom prst="rect">
            <a:avLst/>
          </a:prstGeom>
        </p:spPr>
      </p:pic>
      <p:pic>
        <p:nvPicPr>
          <p:cNvPr id="96" name="Graphic 95" descr="City">
            <a:extLst>
              <a:ext uri="{FF2B5EF4-FFF2-40B4-BE49-F238E27FC236}">
                <a16:creationId xmlns:a16="http://schemas.microsoft.com/office/drawing/2014/main" xmlns="" id="{2A167C7C-0AA8-BF08-7A24-F2BB1B3AD1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337739" y="2701091"/>
            <a:ext cx="457200" cy="457200"/>
          </a:xfrm>
          <a:prstGeom prst="rect">
            <a:avLst/>
          </a:prstGeom>
        </p:spPr>
      </p:pic>
      <p:pic>
        <p:nvPicPr>
          <p:cNvPr id="97" name="Graphic 96" descr="Mining tools">
            <a:extLst>
              <a:ext uri="{FF2B5EF4-FFF2-40B4-BE49-F238E27FC236}">
                <a16:creationId xmlns:a16="http://schemas.microsoft.com/office/drawing/2014/main" xmlns="" id="{4AD6A657-8B42-F519-CC5E-22ECD2C10DB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352757" y="3379861"/>
            <a:ext cx="442685" cy="442685"/>
          </a:xfrm>
          <a:prstGeom prst="rect">
            <a:avLst/>
          </a:prstGeom>
        </p:spPr>
      </p:pic>
      <p:pic>
        <p:nvPicPr>
          <p:cNvPr id="98" name="Graphic 97" descr="Farm scene">
            <a:extLst>
              <a:ext uri="{FF2B5EF4-FFF2-40B4-BE49-F238E27FC236}">
                <a16:creationId xmlns:a16="http://schemas.microsoft.com/office/drawing/2014/main" xmlns="" id="{D8A39DE1-6151-0B61-B7DD-A04402DFB67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345499" y="4058029"/>
            <a:ext cx="457200" cy="457200"/>
          </a:xfrm>
          <a:prstGeom prst="rect">
            <a:avLst/>
          </a:prstGeom>
        </p:spPr>
      </p:pic>
      <p:pic>
        <p:nvPicPr>
          <p:cNvPr id="99" name="Graphic 98" descr="Highway scene">
            <a:extLst>
              <a:ext uri="{FF2B5EF4-FFF2-40B4-BE49-F238E27FC236}">
                <a16:creationId xmlns:a16="http://schemas.microsoft.com/office/drawing/2014/main" xmlns="" id="{E47F391A-6C71-1658-4FC5-55A5F28F12E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337739" y="4695941"/>
            <a:ext cx="457200" cy="457200"/>
          </a:xfrm>
          <a:prstGeom prst="rect">
            <a:avLst/>
          </a:prstGeom>
        </p:spPr>
      </p:pic>
      <p:sp>
        <p:nvSpPr>
          <p:cNvPr id="100" name="TextBox 99">
            <a:extLst>
              <a:ext uri="{FF2B5EF4-FFF2-40B4-BE49-F238E27FC236}">
                <a16:creationId xmlns:a16="http://schemas.microsoft.com/office/drawing/2014/main" xmlns="" id="{50F2D43E-0508-2ED1-34DC-901959A2F293}"/>
              </a:ext>
            </a:extLst>
          </p:cNvPr>
          <p:cNvSpPr txBox="1"/>
          <p:nvPr/>
        </p:nvSpPr>
        <p:spPr>
          <a:xfrm>
            <a:off x="9772662" y="4581007"/>
            <a:ext cx="2171326" cy="646331"/>
          </a:xfrm>
          <a:prstGeom prst="rect">
            <a:avLst/>
          </a:prstGeom>
          <a:noFill/>
        </p:spPr>
        <p:txBody>
          <a:bodyPr wrap="square">
            <a:spAutoFit/>
          </a:bodyPr>
          <a:lstStyle/>
          <a:p>
            <a:pPr algn="ctr"/>
            <a:r>
              <a:rPr lang="mn-MN" sz="1200" b="1" dirty="0">
                <a:solidFill>
                  <a:schemeClr val="bg1"/>
                </a:solidFill>
                <a:latin typeface="Arial" panose="020B0604020202020204" pitchFamily="34" charset="0"/>
                <a:cs typeface="Arial" panose="020B0604020202020204" pitchFamily="34" charset="0"/>
              </a:rPr>
              <a:t>Төлбөр тогтоох хувь хэмжээг аймаг, нийслэлийн ИТХ батална.</a:t>
            </a:r>
            <a:endParaRPr lang="en-US" sz="1200" b="1" dirty="0">
              <a:solidFill>
                <a:schemeClr val="bg1"/>
              </a:solidFill>
              <a:latin typeface="Arial" panose="020B0604020202020204" pitchFamily="34" charset="0"/>
              <a:cs typeface="Arial" panose="020B0604020202020204" pitchFamily="34" charset="0"/>
            </a:endParaRPr>
          </a:p>
        </p:txBody>
      </p:sp>
      <p:pic>
        <p:nvPicPr>
          <p:cNvPr id="101" name="Graphic 100" descr="Gavel">
            <a:extLst>
              <a:ext uri="{FF2B5EF4-FFF2-40B4-BE49-F238E27FC236}">
                <a16:creationId xmlns:a16="http://schemas.microsoft.com/office/drawing/2014/main" xmlns="" id="{8F17F1D6-197C-9225-C7EE-F1A4080683E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581352" y="4081795"/>
            <a:ext cx="522446" cy="500914"/>
          </a:xfrm>
          <a:prstGeom prst="rect">
            <a:avLst/>
          </a:prstGeom>
        </p:spPr>
      </p:pic>
      <p:sp>
        <p:nvSpPr>
          <p:cNvPr id="102" name="TextBox 101">
            <a:extLst>
              <a:ext uri="{FF2B5EF4-FFF2-40B4-BE49-F238E27FC236}">
                <a16:creationId xmlns:a16="http://schemas.microsoft.com/office/drawing/2014/main" xmlns="" id="{C6EF6353-D283-099C-36B6-44DF50820235}"/>
              </a:ext>
            </a:extLst>
          </p:cNvPr>
          <p:cNvSpPr txBox="1"/>
          <p:nvPr/>
        </p:nvSpPr>
        <p:spPr>
          <a:xfrm>
            <a:off x="5138844" y="5551434"/>
            <a:ext cx="6772085" cy="738664"/>
          </a:xfrm>
          <a:prstGeom prst="rect">
            <a:avLst/>
          </a:prstGeom>
          <a:noFill/>
        </p:spPr>
        <p:txBody>
          <a:bodyPr wrap="square">
            <a:spAutoFit/>
          </a:bodyPr>
          <a:lstStyle/>
          <a:p>
            <a:pPr algn="just" defTabSz="1828434"/>
            <a:r>
              <a:rPr lang="mn-MN" sz="1400" dirty="0">
                <a:solidFill>
                  <a:schemeClr val="bg1"/>
                </a:solidFill>
                <a:latin typeface="Arial" panose="020B0604020202020204" pitchFamily="34" charset="0"/>
                <a:cs typeface="Arial" panose="020B0604020202020204" pitchFamily="34" charset="0"/>
              </a:rPr>
              <a:t>Газрын төлбөрийн хувь хэмжээг ашиглалтын зориулалт, тухайн төрлийн газар ашиглалтаас улс орны эдийн засагт үзүүлэх үр нөлөө, газраас авах үр ашиг, газрын төлөв байдал, чанарын байдлаас хамааран ялгавартай тогтоох</a:t>
            </a:r>
          </a:p>
        </p:txBody>
      </p:sp>
      <p:sp>
        <p:nvSpPr>
          <p:cNvPr id="103" name="TextBox 102">
            <a:extLst>
              <a:ext uri="{FF2B5EF4-FFF2-40B4-BE49-F238E27FC236}">
                <a16:creationId xmlns:a16="http://schemas.microsoft.com/office/drawing/2014/main" xmlns="" id="{05F6A004-C106-254B-92DF-9DDB534305E8}"/>
              </a:ext>
            </a:extLst>
          </p:cNvPr>
          <p:cNvSpPr txBox="1"/>
          <p:nvPr/>
        </p:nvSpPr>
        <p:spPr>
          <a:xfrm>
            <a:off x="9715500" y="3302668"/>
            <a:ext cx="2243911" cy="646331"/>
          </a:xfrm>
          <a:prstGeom prst="rect">
            <a:avLst/>
          </a:prstGeom>
          <a:noFill/>
        </p:spPr>
        <p:txBody>
          <a:bodyPr wrap="square">
            <a:spAutoFit/>
          </a:bodyPr>
          <a:lstStyle/>
          <a:p>
            <a:pPr algn="ctr"/>
            <a:r>
              <a:rPr lang="mn-MN" sz="1200" b="1" dirty="0">
                <a:solidFill>
                  <a:schemeClr val="bg1"/>
                </a:solidFill>
                <a:latin typeface="Arial" panose="020B0604020202020204" pitchFamily="34" charset="0"/>
                <a:cs typeface="Arial" panose="020B0604020202020204" pitchFamily="34" charset="0"/>
              </a:rPr>
              <a:t>Газрын төлбөр тогтоох дээд хувь, хэмжээг нэмэгдүүлсэн</a:t>
            </a:r>
            <a:endParaRPr lang="en-US" sz="1200" b="1" dirty="0">
              <a:solidFill>
                <a:schemeClr val="bg1"/>
              </a:solidFill>
              <a:latin typeface="Arial" panose="020B0604020202020204" pitchFamily="34" charset="0"/>
              <a:cs typeface="Arial" panose="020B0604020202020204" pitchFamily="34" charset="0"/>
            </a:endParaRPr>
          </a:p>
        </p:txBody>
      </p:sp>
      <p:pic>
        <p:nvPicPr>
          <p:cNvPr id="104" name="Graphic 103" descr="Upward trend">
            <a:extLst>
              <a:ext uri="{FF2B5EF4-FFF2-40B4-BE49-F238E27FC236}">
                <a16:creationId xmlns:a16="http://schemas.microsoft.com/office/drawing/2014/main" xmlns="" id="{32CC5BE1-7244-9C23-AC69-7BDAF3CFD80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p:blipFill>
        <p:spPr>
          <a:xfrm>
            <a:off x="10543799" y="2803456"/>
            <a:ext cx="500914" cy="500914"/>
          </a:xfrm>
          <a:prstGeom prst="rect">
            <a:avLst/>
          </a:prstGeom>
        </p:spPr>
      </p:pic>
      <p:sp>
        <p:nvSpPr>
          <p:cNvPr id="105" name="TextBox 104">
            <a:extLst>
              <a:ext uri="{FF2B5EF4-FFF2-40B4-BE49-F238E27FC236}">
                <a16:creationId xmlns:a16="http://schemas.microsoft.com/office/drawing/2014/main" xmlns="" id="{C0A0A0FA-2514-9BC9-DF53-FDAE5A450739}"/>
              </a:ext>
            </a:extLst>
          </p:cNvPr>
          <p:cNvSpPr txBox="1"/>
          <p:nvPr/>
        </p:nvSpPr>
        <p:spPr>
          <a:xfrm>
            <a:off x="9810403" y="2072507"/>
            <a:ext cx="1977992" cy="646331"/>
          </a:xfrm>
          <a:prstGeom prst="rect">
            <a:avLst/>
          </a:prstGeom>
          <a:noFill/>
        </p:spPr>
        <p:txBody>
          <a:bodyPr wrap="square">
            <a:spAutoFit/>
          </a:bodyPr>
          <a:lstStyle/>
          <a:p>
            <a:pPr algn="ctr"/>
            <a:r>
              <a:rPr lang="mn-MN" sz="1200" b="1" dirty="0">
                <a:solidFill>
                  <a:schemeClr val="bg1"/>
                </a:solidFill>
                <a:latin typeface="Arial" panose="020B0604020202020204" pitchFamily="34" charset="0"/>
                <a:cs typeface="Arial" panose="020B0604020202020204" pitchFamily="34" charset="0"/>
              </a:rPr>
              <a:t>Үнэлгээний бүс, суурь үнийг Засгийн газар тогтооно.</a:t>
            </a:r>
          </a:p>
        </p:txBody>
      </p:sp>
      <p:pic>
        <p:nvPicPr>
          <p:cNvPr id="106" name="Graphic 105" descr="Court">
            <a:extLst>
              <a:ext uri="{FF2B5EF4-FFF2-40B4-BE49-F238E27FC236}">
                <a16:creationId xmlns:a16="http://schemas.microsoft.com/office/drawing/2014/main" xmlns="" id="{CF1580E0-1235-14B9-AA35-3EEBAC98849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p:blipFill>
        <p:spPr>
          <a:xfrm>
            <a:off x="10496870" y="1573295"/>
            <a:ext cx="500914" cy="500914"/>
          </a:xfrm>
          <a:prstGeom prst="rect">
            <a:avLst/>
          </a:prstGeom>
        </p:spPr>
      </p:pic>
      <p:sp>
        <p:nvSpPr>
          <p:cNvPr id="2" name="Freeform: Shape 1">
            <a:extLst>
              <a:ext uri="{FF2B5EF4-FFF2-40B4-BE49-F238E27FC236}">
                <a16:creationId xmlns:a16="http://schemas.microsoft.com/office/drawing/2014/main" xmlns="" id="{3996AA6E-E69F-AB0B-D7B4-9A10D683C2D8}"/>
              </a:ext>
            </a:extLst>
          </p:cNvPr>
          <p:cNvSpPr/>
          <p:nvPr/>
        </p:nvSpPr>
        <p:spPr>
          <a:xfrm>
            <a:off x="3066961" y="6178972"/>
            <a:ext cx="893462" cy="596700"/>
          </a:xfrm>
          <a:custGeom>
            <a:avLst/>
            <a:gdLst>
              <a:gd name="connsiteX0" fmla="*/ 0 w 6353600"/>
              <a:gd name="connsiteY0" fmla="*/ 311600 h 623200"/>
              <a:gd name="connsiteX1" fmla="*/ 3176800 w 6353600"/>
              <a:gd name="connsiteY1" fmla="*/ 0 h 623200"/>
              <a:gd name="connsiteX2" fmla="*/ 6353600 w 6353600"/>
              <a:gd name="connsiteY2" fmla="*/ 311600 h 623200"/>
              <a:gd name="connsiteX3" fmla="*/ 3176800 w 6353600"/>
              <a:gd name="connsiteY3" fmla="*/ 623200 h 623200"/>
            </a:gdLst>
            <a:ahLst/>
            <a:cxnLst>
              <a:cxn ang="0">
                <a:pos x="connsiteX0" y="connsiteY0"/>
              </a:cxn>
              <a:cxn ang="0">
                <a:pos x="connsiteX1" y="connsiteY1"/>
              </a:cxn>
              <a:cxn ang="0">
                <a:pos x="connsiteX2" y="connsiteY2"/>
              </a:cxn>
              <a:cxn ang="0">
                <a:pos x="connsiteX3" y="connsiteY3"/>
              </a:cxn>
            </a:cxnLst>
            <a:rect l="l" t="t" r="r" b="b"/>
            <a:pathLst>
              <a:path w="6353600" h="623200" stroke="0">
                <a:moveTo>
                  <a:pt x="6353600" y="539600"/>
                </a:moveTo>
                <a:lnTo>
                  <a:pt x="6353600" y="83600"/>
                </a:lnTo>
                <a:cubicBezTo>
                  <a:pt x="6353600" y="37453"/>
                  <a:pt x="6316147" y="0"/>
                  <a:pt x="6270000" y="0"/>
                </a:cubicBezTo>
                <a:lnTo>
                  <a:pt x="83600" y="0"/>
                </a:lnTo>
                <a:cubicBezTo>
                  <a:pt x="37453" y="0"/>
                  <a:pt x="0" y="37453"/>
                  <a:pt x="0" y="83600"/>
                </a:cubicBezTo>
                <a:lnTo>
                  <a:pt x="0" y="539600"/>
                </a:lnTo>
                <a:cubicBezTo>
                  <a:pt x="0" y="585747"/>
                  <a:pt x="37453" y="623200"/>
                  <a:pt x="83600" y="623200"/>
                </a:cubicBezTo>
                <a:lnTo>
                  <a:pt x="6270000" y="623200"/>
                </a:lnTo>
                <a:cubicBezTo>
                  <a:pt x="6316147" y="623200"/>
                  <a:pt x="6353600" y="585747"/>
                  <a:pt x="6353600" y="539600"/>
                </a:cubicBezTo>
                <a:close/>
              </a:path>
              <a:path w="6353600" h="623200" fill="none">
                <a:moveTo>
                  <a:pt x="6353600" y="539600"/>
                </a:moveTo>
                <a:lnTo>
                  <a:pt x="6353600" y="83600"/>
                </a:lnTo>
                <a:cubicBezTo>
                  <a:pt x="6353600" y="37453"/>
                  <a:pt x="6316147" y="0"/>
                  <a:pt x="6270000" y="0"/>
                </a:cubicBezTo>
                <a:lnTo>
                  <a:pt x="83600" y="0"/>
                </a:lnTo>
                <a:cubicBezTo>
                  <a:pt x="37453" y="0"/>
                  <a:pt x="0" y="37453"/>
                  <a:pt x="0" y="83600"/>
                </a:cubicBezTo>
                <a:lnTo>
                  <a:pt x="0" y="539600"/>
                </a:lnTo>
                <a:cubicBezTo>
                  <a:pt x="0" y="585747"/>
                  <a:pt x="37453" y="623200"/>
                  <a:pt x="83600" y="623200"/>
                </a:cubicBezTo>
                <a:lnTo>
                  <a:pt x="6270000" y="623200"/>
                </a:lnTo>
                <a:cubicBezTo>
                  <a:pt x="6316147" y="623200"/>
                  <a:pt x="6353600" y="585747"/>
                  <a:pt x="6353600" y="539600"/>
                </a:cubicBezTo>
                <a:close/>
              </a:path>
            </a:pathLst>
          </a:custGeom>
          <a:noFill/>
          <a:ln w="15200" cap="flat">
            <a:noFill/>
            <a:round/>
          </a:ln>
        </p:spPr>
        <p:txBody>
          <a:bodyPr wrap="square" lIns="38100" tIns="38100" rIns="38100" bIns="38100" rtlCol="0" anchor="ctr"/>
          <a:lstStyle/>
          <a:p>
            <a:pPr algn="ctr"/>
            <a:r>
              <a:rPr lang="mn-MN" altLang="zh-CN" sz="1600" b="1" dirty="0">
                <a:solidFill>
                  <a:schemeClr val="bg1"/>
                </a:solidFill>
                <a:latin typeface="Microsoft YaHei"/>
                <a:ea typeface="Microsoft YaHei"/>
                <a:cs typeface="Microsoft YaHei"/>
              </a:rPr>
              <a:t>35</a:t>
            </a:r>
            <a:r>
              <a:rPr lang="zh-CN" altLang="en-US" sz="1600" b="1" dirty="0">
                <a:solidFill>
                  <a:schemeClr val="bg1"/>
                </a:solidFill>
                <a:latin typeface="Microsoft YaHei"/>
                <a:ea typeface="Microsoft YaHei"/>
                <a:cs typeface="Microsoft YaHei"/>
              </a:rPr>
              <a:t>5 </a:t>
            </a:r>
            <a:endParaRPr lang="mn-MN" altLang="zh-CN" sz="1600" b="1" dirty="0">
              <a:solidFill>
                <a:schemeClr val="bg1"/>
              </a:solidFill>
              <a:latin typeface="Microsoft YaHei"/>
              <a:ea typeface="Microsoft YaHei"/>
              <a:cs typeface="Microsoft YaHei"/>
            </a:endParaRPr>
          </a:p>
          <a:p>
            <a:pPr algn="ctr"/>
            <a:r>
              <a:rPr lang="zh-CN" altLang="en-US" sz="1600" b="1" dirty="0">
                <a:solidFill>
                  <a:schemeClr val="bg1"/>
                </a:solidFill>
                <a:latin typeface="Microsoft YaHei"/>
                <a:ea typeface="Microsoft YaHei"/>
                <a:cs typeface="Microsoft YaHei"/>
              </a:rPr>
              <a:t>тэрбум</a:t>
            </a:r>
          </a:p>
        </p:txBody>
      </p:sp>
      <p:sp>
        <p:nvSpPr>
          <p:cNvPr id="3" name="Arrow: Right 2">
            <a:extLst>
              <a:ext uri="{FF2B5EF4-FFF2-40B4-BE49-F238E27FC236}">
                <a16:creationId xmlns:a16="http://schemas.microsoft.com/office/drawing/2014/main" xmlns="" id="{5F73CE91-6F1C-43B7-D87D-0AECFE337480}"/>
              </a:ext>
            </a:extLst>
          </p:cNvPr>
          <p:cNvSpPr/>
          <p:nvPr/>
        </p:nvSpPr>
        <p:spPr>
          <a:xfrm>
            <a:off x="2390516" y="6346951"/>
            <a:ext cx="246767" cy="28420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8141A419-F594-90F0-1592-18DB2163F62C}"/>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all" dirty="0">
                <a:solidFill>
                  <a:schemeClr val="bg1"/>
                </a:solidFill>
                <a:latin typeface="Arial" panose="020B0604020202020204" pitchFamily="34" charset="0"/>
                <a:cs typeface="Arial" panose="020B0604020202020204" pitchFamily="34" charset="0"/>
              </a:rPr>
              <a:t>II. </a:t>
            </a: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157252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A812141-2C30-D8A7-48C4-5B45098F8B25}"/>
              </a:ext>
            </a:extLst>
          </p:cNvPr>
          <p:cNvSpPr txBox="1"/>
          <p:nvPr/>
        </p:nvSpPr>
        <p:spPr>
          <a:xfrm>
            <a:off x="820032" y="2466048"/>
            <a:ext cx="4793670" cy="646331"/>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Төрийн болон орон нутгийн өмчийн бүх шатны боловсролын байгууллага, асрамжийн газрын ногдох төлбөрийг</a:t>
            </a:r>
          </a:p>
        </p:txBody>
      </p:sp>
      <p:sp>
        <p:nvSpPr>
          <p:cNvPr id="5" name="Rectangle 4">
            <a:extLst>
              <a:ext uri="{FF2B5EF4-FFF2-40B4-BE49-F238E27FC236}">
                <a16:creationId xmlns:a16="http://schemas.microsoft.com/office/drawing/2014/main" xmlns="" id="{440DCC33-7FCB-727B-245B-F8BA2301598B}"/>
              </a:ext>
            </a:extLst>
          </p:cNvPr>
          <p:cNvSpPr/>
          <p:nvPr/>
        </p:nvSpPr>
        <p:spPr>
          <a:xfrm>
            <a:off x="820032" y="1869399"/>
            <a:ext cx="4802557" cy="587683"/>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6" name="TextBox 5">
            <a:extLst>
              <a:ext uri="{FF2B5EF4-FFF2-40B4-BE49-F238E27FC236}">
                <a16:creationId xmlns:a16="http://schemas.microsoft.com/office/drawing/2014/main" xmlns="" id="{54D7C6BE-87B0-179A-92F9-51B01A511936}"/>
              </a:ext>
            </a:extLst>
          </p:cNvPr>
          <p:cNvSpPr txBox="1"/>
          <p:nvPr/>
        </p:nvSpPr>
        <p:spPr>
          <a:xfrm>
            <a:off x="918846" y="1857654"/>
            <a:ext cx="3886573" cy="646331"/>
          </a:xfrm>
          <a:prstGeom prst="rect">
            <a:avLst/>
          </a:prstGeom>
          <a:noFill/>
        </p:spPr>
        <p:txBody>
          <a:bodyPr wrap="square">
            <a:spAutoFit/>
          </a:bodyPr>
          <a:lstStyle/>
          <a:p>
            <a:pPr algn="ctr"/>
            <a:r>
              <a:rPr lang="mn-MN" sz="1200" b="1">
                <a:solidFill>
                  <a:schemeClr val="bg1"/>
                </a:solidFill>
                <a:latin typeface="Arial" panose="020B0604020202020204" pitchFamily="34" charset="0"/>
                <a:cs typeface="Arial" panose="020B0604020202020204" pitchFamily="34" charset="0"/>
              </a:rPr>
              <a:t>Дараах төлбөр төлөгчийн газрын төлбөрийг 100% хөнгөлөлт </a:t>
            </a:r>
            <a:endParaRPr lang="en-US" sz="1200" b="1">
              <a:solidFill>
                <a:schemeClr val="bg1"/>
              </a:solidFill>
              <a:latin typeface="Arial" panose="020B0604020202020204" pitchFamily="34" charset="0"/>
              <a:cs typeface="Arial" panose="020B0604020202020204" pitchFamily="34" charset="0"/>
            </a:endParaRPr>
          </a:p>
          <a:p>
            <a:pPr algn="ctr"/>
            <a:r>
              <a:rPr lang="en-US" sz="1200" b="1">
                <a:solidFill>
                  <a:schemeClr val="bg1"/>
                </a:solidFill>
                <a:latin typeface="Arial" panose="020B0604020202020204" pitchFamily="34" charset="0"/>
                <a:cs typeface="Arial" panose="020B0604020202020204" pitchFamily="34" charset="0"/>
              </a:rPr>
              <a:t>(</a:t>
            </a:r>
            <a:r>
              <a:rPr lang="mn-MN" sz="1200" b="1">
                <a:solidFill>
                  <a:schemeClr val="bg1"/>
                </a:solidFill>
                <a:latin typeface="Arial" panose="020B0604020202020204" pitchFamily="34" charset="0"/>
                <a:cs typeface="Arial" panose="020B0604020202020204" pitchFamily="34" charset="0"/>
              </a:rPr>
              <a:t>6 төрлийн газар ашиглалт</a:t>
            </a:r>
            <a:r>
              <a:rPr lang="en-US" sz="1200" b="1">
                <a:solidFill>
                  <a:schemeClr val="bg1"/>
                </a:solidFill>
                <a:latin typeface="Arial" panose="020B0604020202020204" pitchFamily="34" charset="0"/>
                <a:cs typeface="Arial" panose="020B0604020202020204" pitchFamily="34" charset="0"/>
              </a:rPr>
              <a:t>)</a:t>
            </a:r>
            <a:endParaRPr lang="mn-MN" sz="1200" b="1">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D51B00BF-9CD1-A52C-0B5E-3A121D89A887}"/>
              </a:ext>
            </a:extLst>
          </p:cNvPr>
          <p:cNvSpPr txBox="1"/>
          <p:nvPr/>
        </p:nvSpPr>
        <p:spPr>
          <a:xfrm>
            <a:off x="6286245" y="2466046"/>
            <a:ext cx="5133371" cy="646330"/>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Үйлдвэрлэл технологийн паркийн зориулалттай газрын төлбөрийг эхний таван жил хүртэлх хугацаанд 100 хувиар, дараагийн таван жилд 50 хувиар</a:t>
            </a:r>
          </a:p>
        </p:txBody>
      </p:sp>
      <p:sp>
        <p:nvSpPr>
          <p:cNvPr id="16" name="Rectangle 15">
            <a:extLst>
              <a:ext uri="{FF2B5EF4-FFF2-40B4-BE49-F238E27FC236}">
                <a16:creationId xmlns:a16="http://schemas.microsoft.com/office/drawing/2014/main" xmlns="" id="{AA68206D-2EDA-4541-8F08-2FABA009040B}"/>
              </a:ext>
            </a:extLst>
          </p:cNvPr>
          <p:cNvSpPr/>
          <p:nvPr/>
        </p:nvSpPr>
        <p:spPr>
          <a:xfrm>
            <a:off x="6286245" y="1866618"/>
            <a:ext cx="5133371" cy="599428"/>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7" name="TextBox 16">
            <a:extLst>
              <a:ext uri="{FF2B5EF4-FFF2-40B4-BE49-F238E27FC236}">
                <a16:creationId xmlns:a16="http://schemas.microsoft.com/office/drawing/2014/main" xmlns="" id="{E597C466-BD3F-1C51-178E-92F724FCA5C2}"/>
              </a:ext>
            </a:extLst>
          </p:cNvPr>
          <p:cNvSpPr txBox="1"/>
          <p:nvPr/>
        </p:nvSpPr>
        <p:spPr>
          <a:xfrm>
            <a:off x="6616730" y="1856793"/>
            <a:ext cx="4020698" cy="646331"/>
          </a:xfrm>
          <a:prstGeom prst="rect">
            <a:avLst/>
          </a:prstGeom>
          <a:noFill/>
        </p:spPr>
        <p:txBody>
          <a:bodyPr wrap="square">
            <a:spAutoFit/>
          </a:bodyPr>
          <a:lstStyle/>
          <a:p>
            <a:pPr algn="ctr"/>
            <a:r>
              <a:rPr lang="mn-MN" sz="1200" b="1">
                <a:solidFill>
                  <a:schemeClr val="bg1"/>
                </a:solidFill>
                <a:latin typeface="Arial" panose="020B0604020202020204" pitchFamily="34" charset="0"/>
                <a:cs typeface="Arial" panose="020B0604020202020204" pitchFamily="34" charset="0"/>
              </a:rPr>
              <a:t>Дараах төлбөр төлөгчийн газрын төлбөрийг тодорхой хугацаанд 50-100% хөнгөлөлт </a:t>
            </a:r>
            <a:endParaRPr lang="en-US" sz="1200" b="1">
              <a:solidFill>
                <a:schemeClr val="bg1"/>
              </a:solidFill>
              <a:latin typeface="Arial" panose="020B0604020202020204" pitchFamily="34" charset="0"/>
              <a:cs typeface="Arial" panose="020B0604020202020204" pitchFamily="34" charset="0"/>
            </a:endParaRPr>
          </a:p>
          <a:p>
            <a:pPr algn="ctr"/>
            <a:r>
              <a:rPr lang="en-US" sz="1200" b="1">
                <a:solidFill>
                  <a:schemeClr val="bg1"/>
                </a:solidFill>
                <a:latin typeface="Arial" panose="020B0604020202020204" pitchFamily="34" charset="0"/>
                <a:cs typeface="Arial" panose="020B0604020202020204" pitchFamily="34" charset="0"/>
              </a:rPr>
              <a:t>(</a:t>
            </a:r>
            <a:r>
              <a:rPr lang="mn-MN" sz="1200" b="1">
                <a:solidFill>
                  <a:schemeClr val="bg1"/>
                </a:solidFill>
                <a:latin typeface="Arial" panose="020B0604020202020204" pitchFamily="34" charset="0"/>
                <a:cs typeface="Arial" panose="020B0604020202020204" pitchFamily="34" charset="0"/>
              </a:rPr>
              <a:t>4 төрлийн газар ашиглалт</a:t>
            </a:r>
            <a:r>
              <a:rPr lang="en-US" sz="1200" b="1">
                <a:solidFill>
                  <a:schemeClr val="bg1"/>
                </a:solidFill>
                <a:latin typeface="Arial" panose="020B0604020202020204" pitchFamily="34" charset="0"/>
                <a:cs typeface="Arial" panose="020B0604020202020204" pitchFamily="34" charset="0"/>
              </a:rPr>
              <a:t>)</a:t>
            </a:r>
            <a:endParaRPr lang="mn-MN" sz="1200" b="1">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887A929B-3B50-AE57-85AC-281F46756889}"/>
              </a:ext>
            </a:extLst>
          </p:cNvPr>
          <p:cNvSpPr txBox="1"/>
          <p:nvPr/>
        </p:nvSpPr>
        <p:spPr>
          <a:xfrm>
            <a:off x="2762250" y="1477506"/>
            <a:ext cx="6667500" cy="276999"/>
          </a:xfrm>
          <a:prstGeom prst="rect">
            <a:avLst/>
          </a:prstGeom>
          <a:noFill/>
        </p:spPr>
        <p:txBody>
          <a:bodyPr wrap="square">
            <a:spAutoFit/>
          </a:bodyPr>
          <a:lstStyle/>
          <a:p>
            <a:pPr marL="0" marR="0" lvl="0" indent="0" algn="ctr" rtl="0">
              <a:spcBef>
                <a:spcPts val="0"/>
              </a:spcBef>
              <a:spcAft>
                <a:spcPts val="0"/>
              </a:spcAft>
              <a:buNone/>
            </a:pPr>
            <a:r>
              <a:rPr lang="mn-MN" sz="1200" b="1" dirty="0">
                <a:solidFill>
                  <a:schemeClr val="bg1"/>
                </a:solidFill>
                <a:latin typeface="Arial" panose="020B0604020202020204" pitchFamily="34" charset="0"/>
                <a:ea typeface="Lato"/>
                <a:cs typeface="Arial" panose="020B0604020202020204" pitchFamily="34" charset="0"/>
                <a:sym typeface="Lato"/>
              </a:rPr>
              <a:t>ГАЗРЫН ТӨЛБӨР НОГДУУЛАХ, ХӨНГӨЛӨХ </a:t>
            </a:r>
          </a:p>
        </p:txBody>
      </p:sp>
      <p:pic>
        <p:nvPicPr>
          <p:cNvPr id="33" name="Graphic 32" descr="Downward trend">
            <a:extLst>
              <a:ext uri="{FF2B5EF4-FFF2-40B4-BE49-F238E27FC236}">
                <a16:creationId xmlns:a16="http://schemas.microsoft.com/office/drawing/2014/main" xmlns="" id="{5205E3FA-32AA-7D4F-4893-E17C954D51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998917" y="1897487"/>
            <a:ext cx="531505" cy="531505"/>
          </a:xfrm>
          <a:prstGeom prst="rect">
            <a:avLst/>
          </a:prstGeom>
        </p:spPr>
      </p:pic>
      <p:pic>
        <p:nvPicPr>
          <p:cNvPr id="34" name="Graphic 33" descr="Downward trend">
            <a:extLst>
              <a:ext uri="{FF2B5EF4-FFF2-40B4-BE49-F238E27FC236}">
                <a16:creationId xmlns:a16="http://schemas.microsoft.com/office/drawing/2014/main" xmlns="" id="{336B3771-941B-A8B7-D177-023300B8F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695193" y="1897487"/>
            <a:ext cx="531505" cy="531505"/>
          </a:xfrm>
          <a:prstGeom prst="rect">
            <a:avLst/>
          </a:prstGeom>
        </p:spPr>
      </p:pic>
      <p:sp>
        <p:nvSpPr>
          <p:cNvPr id="30" name="TextBox 29">
            <a:extLst>
              <a:ext uri="{FF2B5EF4-FFF2-40B4-BE49-F238E27FC236}">
                <a16:creationId xmlns:a16="http://schemas.microsoft.com/office/drawing/2014/main" xmlns="" id="{7AF84CE5-8126-B2E1-6586-289FC94C3C30}"/>
              </a:ext>
            </a:extLst>
          </p:cNvPr>
          <p:cNvSpPr txBox="1"/>
          <p:nvPr/>
        </p:nvSpPr>
        <p:spPr>
          <a:xfrm>
            <a:off x="2348253" y="1085821"/>
            <a:ext cx="74954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cap="all" dirty="0">
                <a:solidFill>
                  <a:srgbClr val="FFC000"/>
                </a:solidFill>
                <a:latin typeface="Arial" panose="020B0604020202020204" pitchFamily="34" charset="0"/>
                <a:cs typeface="Arial" panose="020B0604020202020204" pitchFamily="34" charset="0"/>
              </a:rPr>
              <a:t>ГАЗРЫН ТӨЛБӨРИЙН ТУХАЙ</a:t>
            </a:r>
            <a:r>
              <a:rPr lang="en-US" sz="1400" b="1" cap="all" dirty="0">
                <a:solidFill>
                  <a:srgbClr val="FFC000"/>
                </a:solidFill>
                <a:latin typeface="Arial" panose="020B0604020202020204" pitchFamily="34" charset="0"/>
                <a:cs typeface="Arial" panose="020B0604020202020204" pitchFamily="34" charset="0"/>
              </a:rPr>
              <a:t> </a:t>
            </a:r>
            <a:r>
              <a:rPr lang="mn-MN" sz="1400" b="1" cap="all" dirty="0">
                <a:solidFill>
                  <a:srgbClr val="FFC000"/>
                </a:solidFill>
                <a:latin typeface="Arial" panose="020B0604020202020204" pitchFamily="34" charset="0"/>
                <a:cs typeface="Arial" panose="020B0604020202020204" pitchFamily="34" charset="0"/>
              </a:rPr>
              <a:t>ХУУЛИЙН төсөл</a:t>
            </a:r>
          </a:p>
        </p:txBody>
      </p:sp>
      <p:sp>
        <p:nvSpPr>
          <p:cNvPr id="3" name="TextBox 2">
            <a:extLst>
              <a:ext uri="{FF2B5EF4-FFF2-40B4-BE49-F238E27FC236}">
                <a16:creationId xmlns:a16="http://schemas.microsoft.com/office/drawing/2014/main" xmlns="" id="{14CF8071-E63B-27A2-B3ED-849B418A29AC}"/>
              </a:ext>
            </a:extLst>
          </p:cNvPr>
          <p:cNvSpPr txBox="1"/>
          <p:nvPr/>
        </p:nvSpPr>
        <p:spPr>
          <a:xfrm>
            <a:off x="820032" y="3185671"/>
            <a:ext cx="4793670" cy="461665"/>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Малчин өрхийг хадлангийн газрын төлбөрийн </a:t>
            </a:r>
          </a:p>
          <a:p>
            <a:pPr marL="285750" indent="-285750" algn="just" defTabSz="1828434">
              <a:buFontTx/>
              <a:buChar char="-"/>
            </a:pPr>
            <a:endParaRPr lang="mn-MN" sz="1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5A3F0A1E-3A19-6846-B256-0E6AF861E7B9}"/>
              </a:ext>
            </a:extLst>
          </p:cNvPr>
          <p:cNvSpPr txBox="1"/>
          <p:nvPr/>
        </p:nvSpPr>
        <p:spPr>
          <a:xfrm>
            <a:off x="820032" y="4451206"/>
            <a:ext cx="4793670" cy="461665"/>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Мод тарих, үржүүлэг, ойжуулалтын зориулалтай газрын төлбөрийг </a:t>
            </a:r>
          </a:p>
        </p:txBody>
      </p:sp>
      <p:sp>
        <p:nvSpPr>
          <p:cNvPr id="8" name="TextBox 7">
            <a:extLst>
              <a:ext uri="{FF2B5EF4-FFF2-40B4-BE49-F238E27FC236}">
                <a16:creationId xmlns:a16="http://schemas.microsoft.com/office/drawing/2014/main" xmlns="" id="{90AD51C7-5080-2A52-545B-A199E6E0CA00}"/>
              </a:ext>
            </a:extLst>
          </p:cNvPr>
          <p:cNvSpPr txBox="1"/>
          <p:nvPr/>
        </p:nvSpPr>
        <p:spPr>
          <a:xfrm>
            <a:off x="820032" y="3720628"/>
            <a:ext cx="4793670" cy="646331"/>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Соёлын өвийг хамгаалах тухай хуульд заасан барилга, байгууламжийн доорх газрын төлбөрийг </a:t>
            </a:r>
          </a:p>
          <a:p>
            <a:pPr marL="285750" indent="-285750" algn="just" defTabSz="1828434">
              <a:buFontTx/>
              <a:buChar char="-"/>
            </a:pPr>
            <a:endParaRPr lang="mn-MN" sz="12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2404F75-8361-543A-9C3C-55FB894A6841}"/>
              </a:ext>
            </a:extLst>
          </p:cNvPr>
          <p:cNvSpPr txBox="1"/>
          <p:nvPr/>
        </p:nvSpPr>
        <p:spPr>
          <a:xfrm>
            <a:off x="820032" y="4997118"/>
            <a:ext cx="4793670" cy="461665"/>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Нийтийн зориулалттай орон сууцны өмчлөгч иргэний газрын төлбөрийг</a:t>
            </a:r>
          </a:p>
        </p:txBody>
      </p:sp>
      <p:sp>
        <p:nvSpPr>
          <p:cNvPr id="10" name="TextBox 9">
            <a:extLst>
              <a:ext uri="{FF2B5EF4-FFF2-40B4-BE49-F238E27FC236}">
                <a16:creationId xmlns:a16="http://schemas.microsoft.com/office/drawing/2014/main" xmlns="" id="{19C38E0A-ADE2-6861-F470-F151088C6786}"/>
              </a:ext>
            </a:extLst>
          </p:cNvPr>
          <p:cNvSpPr txBox="1"/>
          <p:nvPr/>
        </p:nvSpPr>
        <p:spPr>
          <a:xfrm>
            <a:off x="820032" y="5516389"/>
            <a:ext cx="4793670" cy="646331"/>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Газрын ерөнхий хуулийн 47.1-т заасан зориулалт, хэмжээгээр төрийн өмчийн газар дээр барилга байгууламж барих эрхээр олгосон газрын төлбөрийг</a:t>
            </a:r>
          </a:p>
        </p:txBody>
      </p:sp>
      <p:sp>
        <p:nvSpPr>
          <p:cNvPr id="18" name="TextBox 17">
            <a:extLst>
              <a:ext uri="{FF2B5EF4-FFF2-40B4-BE49-F238E27FC236}">
                <a16:creationId xmlns:a16="http://schemas.microsoft.com/office/drawing/2014/main" xmlns="" id="{8C9B811B-3E1D-C766-ADDE-3EF0B0D316DF}"/>
              </a:ext>
            </a:extLst>
          </p:cNvPr>
          <p:cNvSpPr txBox="1"/>
          <p:nvPr/>
        </p:nvSpPr>
        <p:spPr>
          <a:xfrm>
            <a:off x="6286245" y="3204711"/>
            <a:ext cx="5133371" cy="1384995"/>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Чөлөөт бүс, нийслэл хотын эдийн засгийн тусгай бүсэд эрчим хүч, дулааны эх үүсвэр, шугам сүлжээ, цэвэр усан хангамж, ариутгах, цэвэрлэх байгууламж, авто зам, төмөр зам, нисэх онгоцны буудал, харилцаа холбооны үндсэн сүлжээ зэрэг дэд бүтэц болон үйлдвэрлэлийн үйл ажиллагаа эрхлэх газрын төлбөрийг эхний таван жилд 100 хувиар, дараагийн таван жилд 50 хувиар</a:t>
            </a:r>
          </a:p>
        </p:txBody>
      </p:sp>
      <p:sp>
        <p:nvSpPr>
          <p:cNvPr id="19" name="TextBox 18">
            <a:extLst>
              <a:ext uri="{FF2B5EF4-FFF2-40B4-BE49-F238E27FC236}">
                <a16:creationId xmlns:a16="http://schemas.microsoft.com/office/drawing/2014/main" xmlns="" id="{688B9E86-4AB8-C1E8-2CDA-C5827660EE6C}"/>
              </a:ext>
            </a:extLst>
          </p:cNvPr>
          <p:cNvSpPr txBox="1"/>
          <p:nvPr/>
        </p:nvSpPr>
        <p:spPr>
          <a:xfrm>
            <a:off x="6286245" y="5528793"/>
            <a:ext cx="5133371" cy="830997"/>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Нийслэл хотын эдийн засгийн тусгай бүсэд Монгол Улсын нийслэл Улаанбаатар хотын эрх зүйн байдлын тухай хуульд заасан тусгай бүс байгуулах чиглэлээр эхний таван жилд 100 хувиар, дараагийн таван жилд 50 хувиар</a:t>
            </a:r>
          </a:p>
        </p:txBody>
      </p:sp>
      <p:sp>
        <p:nvSpPr>
          <p:cNvPr id="21" name="TextBox 20">
            <a:extLst>
              <a:ext uri="{FF2B5EF4-FFF2-40B4-BE49-F238E27FC236}">
                <a16:creationId xmlns:a16="http://schemas.microsoft.com/office/drawing/2014/main" xmlns="" id="{C3ECD9D7-D2A4-1291-D9EE-F44F4112C220}"/>
              </a:ext>
            </a:extLst>
          </p:cNvPr>
          <p:cNvSpPr txBox="1"/>
          <p:nvPr/>
        </p:nvSpPr>
        <p:spPr>
          <a:xfrm>
            <a:off x="6286245" y="4653208"/>
            <a:ext cx="5133371" cy="830997"/>
          </a:xfrm>
          <a:prstGeom prst="rect">
            <a:avLst/>
          </a:prstGeom>
          <a:solidFill>
            <a:srgbClr val="1A3675"/>
          </a:solidFill>
          <a:ln>
            <a:solidFill>
              <a:schemeClr val="bg1"/>
            </a:solidFill>
          </a:ln>
        </p:spPr>
        <p:txBody>
          <a:bodyPr wrap="square" rtlCol="0" anchor="t">
            <a:spAutoFit/>
          </a:bodyPr>
          <a:lstStyle/>
          <a:p>
            <a:pPr marL="285750" indent="-285750" algn="just" defTabSz="1828434">
              <a:buFontTx/>
              <a:buChar char="-"/>
            </a:pPr>
            <a:r>
              <a:rPr lang="mn-MN" sz="1200" b="1" dirty="0">
                <a:solidFill>
                  <a:schemeClr val="bg1"/>
                </a:solidFill>
                <a:latin typeface="Arial" panose="020B0604020202020204" pitchFamily="34" charset="0"/>
                <a:cs typeface="Arial" panose="020B0604020202020204" pitchFamily="34" charset="0"/>
              </a:rPr>
              <a:t>Чөлөөт бүс, нийслэл хотын эдийн засгийн тусгай бүсэд худалдаа, аялал жуулчлал, зочид буудлын үйлчилгээ эрхэлж байгаа бол эхний таван жилд 100 хувь, дараагийн таван жилд 50 хувиар</a:t>
            </a:r>
          </a:p>
        </p:txBody>
      </p:sp>
      <p:sp>
        <p:nvSpPr>
          <p:cNvPr id="2" name="TextBox 1">
            <a:extLst>
              <a:ext uri="{FF2B5EF4-FFF2-40B4-BE49-F238E27FC236}">
                <a16:creationId xmlns:a16="http://schemas.microsoft.com/office/drawing/2014/main" xmlns="" id="{467A3729-58EA-011F-6D2F-6A1720502757}"/>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all" dirty="0">
                <a:solidFill>
                  <a:schemeClr val="bg1"/>
                </a:solidFill>
                <a:latin typeface="Arial" panose="020B0604020202020204" pitchFamily="34" charset="0"/>
                <a:cs typeface="Arial" panose="020B0604020202020204" pitchFamily="34" charset="0"/>
              </a:rPr>
              <a:t>II. </a:t>
            </a: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44602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p:blipFill>
        <p:spPr>
          <a:xfrm>
            <a:off x="2978167" y="5786"/>
            <a:ext cx="12633735" cy="6858001"/>
          </a:xfrm>
          <a:prstGeom prst="rect">
            <a:avLst/>
          </a:prstGeom>
        </p:spPr>
      </p:pic>
      <p:sp>
        <p:nvSpPr>
          <p:cNvPr id="4" name="Freeform: Shape 3"/>
          <p:cNvSpPr/>
          <p:nvPr/>
        </p:nvSpPr>
        <p:spPr>
          <a:xfrm>
            <a:off x="-2160416" y="-42959"/>
            <a:ext cx="12791768" cy="6906746"/>
          </a:xfrm>
          <a:custGeom>
            <a:avLst/>
            <a:gdLst>
              <a:gd name="connsiteX0" fmla="*/ 0 w 12791768"/>
              <a:gd name="connsiteY0" fmla="*/ 0 h 6858000"/>
              <a:gd name="connsiteX1" fmla="*/ 9134168 w 12791768"/>
              <a:gd name="connsiteY1" fmla="*/ 0 h 6858000"/>
              <a:gd name="connsiteX2" fmla="*/ 12791768 w 12791768"/>
              <a:gd name="connsiteY2" fmla="*/ 6858000 h 6858000"/>
              <a:gd name="connsiteX3" fmla="*/ 9134168 w 12791768"/>
              <a:gd name="connsiteY3" fmla="*/ 6858000 h 6858000"/>
              <a:gd name="connsiteX4" fmla="*/ 0 w 1279176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1768" h="6858000">
                <a:moveTo>
                  <a:pt x="0" y="0"/>
                </a:moveTo>
                <a:lnTo>
                  <a:pt x="9134168" y="0"/>
                </a:lnTo>
                <a:lnTo>
                  <a:pt x="12791768" y="6858000"/>
                </a:lnTo>
                <a:lnTo>
                  <a:pt x="9134168"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4"/>
          <p:cNvSpPr/>
          <p:nvPr/>
        </p:nvSpPr>
        <p:spPr>
          <a:xfrm rot="10800000">
            <a:off x="6930194" y="-36053"/>
            <a:ext cx="12791768" cy="6899839"/>
          </a:xfrm>
          <a:custGeom>
            <a:avLst/>
            <a:gdLst>
              <a:gd name="connsiteX0" fmla="*/ 0 w 12791768"/>
              <a:gd name="connsiteY0" fmla="*/ 0 h 6858000"/>
              <a:gd name="connsiteX1" fmla="*/ 9134168 w 12791768"/>
              <a:gd name="connsiteY1" fmla="*/ 0 h 6858000"/>
              <a:gd name="connsiteX2" fmla="*/ 12791768 w 12791768"/>
              <a:gd name="connsiteY2" fmla="*/ 6858000 h 6858000"/>
              <a:gd name="connsiteX3" fmla="*/ 9134168 w 12791768"/>
              <a:gd name="connsiteY3" fmla="*/ 6858000 h 6858000"/>
              <a:gd name="connsiteX4" fmla="*/ 0 w 1279176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1768" h="6858000">
                <a:moveTo>
                  <a:pt x="0" y="0"/>
                </a:moveTo>
                <a:lnTo>
                  <a:pt x="9134168" y="0"/>
                </a:lnTo>
                <a:lnTo>
                  <a:pt x="12791768" y="6858000"/>
                </a:lnTo>
                <a:lnTo>
                  <a:pt x="9134168"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p:cNvSpPr/>
          <p:nvPr/>
        </p:nvSpPr>
        <p:spPr>
          <a:xfrm>
            <a:off x="-2884141" y="-24077"/>
            <a:ext cx="12791768" cy="6917725"/>
          </a:xfrm>
          <a:custGeom>
            <a:avLst/>
            <a:gdLst>
              <a:gd name="connsiteX0" fmla="*/ 0 w 12791768"/>
              <a:gd name="connsiteY0" fmla="*/ 0 h 6858000"/>
              <a:gd name="connsiteX1" fmla="*/ 9134168 w 12791768"/>
              <a:gd name="connsiteY1" fmla="*/ 0 h 6858000"/>
              <a:gd name="connsiteX2" fmla="*/ 12791768 w 12791768"/>
              <a:gd name="connsiteY2" fmla="*/ 6858000 h 6858000"/>
              <a:gd name="connsiteX3" fmla="*/ 9134168 w 12791768"/>
              <a:gd name="connsiteY3" fmla="*/ 6858000 h 6858000"/>
              <a:gd name="connsiteX4" fmla="*/ 0 w 1279176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1768" h="6858000">
                <a:moveTo>
                  <a:pt x="0" y="0"/>
                </a:moveTo>
                <a:lnTo>
                  <a:pt x="9134168" y="0"/>
                </a:lnTo>
                <a:lnTo>
                  <a:pt x="12791768" y="6858000"/>
                </a:lnTo>
                <a:lnTo>
                  <a:pt x="9134168" y="6858000"/>
                </a:lnTo>
                <a:lnTo>
                  <a:pt x="0" y="6858000"/>
                </a:lnTo>
                <a:close/>
              </a:path>
            </a:pathLst>
          </a:custGeom>
          <a:solidFill>
            <a:srgbClr val="0020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p:cNvSpPr/>
          <p:nvPr/>
        </p:nvSpPr>
        <p:spPr>
          <a:xfrm rot="10800000">
            <a:off x="8187495" y="-48747"/>
            <a:ext cx="12791768" cy="6942395"/>
          </a:xfrm>
          <a:custGeom>
            <a:avLst/>
            <a:gdLst>
              <a:gd name="connsiteX0" fmla="*/ 0 w 12791768"/>
              <a:gd name="connsiteY0" fmla="*/ 0 h 6858000"/>
              <a:gd name="connsiteX1" fmla="*/ 9134168 w 12791768"/>
              <a:gd name="connsiteY1" fmla="*/ 0 h 6858000"/>
              <a:gd name="connsiteX2" fmla="*/ 12791768 w 12791768"/>
              <a:gd name="connsiteY2" fmla="*/ 6858000 h 6858000"/>
              <a:gd name="connsiteX3" fmla="*/ 9134168 w 12791768"/>
              <a:gd name="connsiteY3" fmla="*/ 6858000 h 6858000"/>
              <a:gd name="connsiteX4" fmla="*/ 0 w 1279176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1768" h="6858000">
                <a:moveTo>
                  <a:pt x="0" y="0"/>
                </a:moveTo>
                <a:lnTo>
                  <a:pt x="9134168" y="0"/>
                </a:lnTo>
                <a:lnTo>
                  <a:pt x="12791768" y="6858000"/>
                </a:lnTo>
                <a:lnTo>
                  <a:pt x="9134168" y="6858000"/>
                </a:lnTo>
                <a:lnTo>
                  <a:pt x="0" y="6858000"/>
                </a:lnTo>
                <a:close/>
              </a:path>
            </a:pathLst>
          </a:custGeom>
          <a:solidFill>
            <a:srgbClr val="00206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56D53027-9ED3-42AD-A3D4-7A149E214AC7}"/>
              </a:ext>
            </a:extLst>
          </p:cNvPr>
          <p:cNvSpPr/>
          <p:nvPr/>
        </p:nvSpPr>
        <p:spPr>
          <a:xfrm>
            <a:off x="-32506" y="2497985"/>
            <a:ext cx="9940133" cy="2166257"/>
          </a:xfrm>
          <a:custGeom>
            <a:avLst/>
            <a:gdLst>
              <a:gd name="connsiteX0" fmla="*/ 0 w 8706678"/>
              <a:gd name="connsiteY0" fmla="*/ 0 h 1324665"/>
              <a:gd name="connsiteX1" fmla="*/ 8706678 w 8706678"/>
              <a:gd name="connsiteY1" fmla="*/ 0 h 1324665"/>
              <a:gd name="connsiteX2" fmla="*/ 8706678 w 8706678"/>
              <a:gd name="connsiteY2" fmla="*/ 662056 h 1324665"/>
              <a:gd name="connsiteX3" fmla="*/ 8706678 w 8706678"/>
              <a:gd name="connsiteY3" fmla="*/ 662609 h 1324665"/>
              <a:gd name="connsiteX4" fmla="*/ 8706678 w 8706678"/>
              <a:gd name="connsiteY4" fmla="*/ 1324665 h 1324665"/>
              <a:gd name="connsiteX5" fmla="*/ 0 w 8706678"/>
              <a:gd name="connsiteY5" fmla="*/ 1324665 h 1324665"/>
              <a:gd name="connsiteX6" fmla="*/ 0 w 8706678"/>
              <a:gd name="connsiteY6" fmla="*/ 662609 h 1324665"/>
              <a:gd name="connsiteX7" fmla="*/ 0 w 8706678"/>
              <a:gd name="connsiteY7" fmla="*/ 662056 h 13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6678" h="1324665">
                <a:moveTo>
                  <a:pt x="0" y="0"/>
                </a:moveTo>
                <a:lnTo>
                  <a:pt x="8706678" y="0"/>
                </a:lnTo>
                <a:lnTo>
                  <a:pt x="8706678" y="662056"/>
                </a:lnTo>
                <a:lnTo>
                  <a:pt x="8706678" y="662609"/>
                </a:lnTo>
                <a:lnTo>
                  <a:pt x="8706678" y="1324665"/>
                </a:lnTo>
                <a:lnTo>
                  <a:pt x="0" y="1324665"/>
                </a:lnTo>
                <a:lnTo>
                  <a:pt x="0" y="662609"/>
                </a:lnTo>
                <a:lnTo>
                  <a:pt x="0" y="662056"/>
                </a:lnTo>
                <a:close/>
              </a:path>
            </a:pathLst>
          </a:custGeom>
          <a:gradFill>
            <a:gsLst>
              <a:gs pos="99000">
                <a:srgbClr val="002060"/>
              </a:gs>
              <a:gs pos="19000">
                <a:schemeClr val="bg1">
                  <a:alpha val="0"/>
                  <a:lumMod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xmlns="" id="{5A7D84EB-9BA7-41B3-8EEB-0C446F79C1C0}"/>
              </a:ext>
            </a:extLst>
          </p:cNvPr>
          <p:cNvSpPr txBox="1"/>
          <p:nvPr/>
        </p:nvSpPr>
        <p:spPr>
          <a:xfrm>
            <a:off x="-179048" y="2919393"/>
            <a:ext cx="762603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4000" b="1" i="0" u="none" strike="noStrike" kern="1200" cap="all" spc="0" normalizeH="0" baseline="0" noProof="0">
                <a:ln>
                  <a:noFill/>
                </a:ln>
                <a:solidFill>
                  <a:srgbClr val="FFC000"/>
                </a:solidFill>
                <a:effectLst/>
                <a:uLnTx/>
                <a:uFillTx/>
                <a:latin typeface="Arial"/>
                <a:ea typeface="+mn-ea"/>
                <a:cs typeface="+mn-cs"/>
              </a:rPr>
              <a:t>АНХААРАЛ ХАНДУУЛСАНД БАЯРЛАЛАА</a:t>
            </a:r>
          </a:p>
        </p:txBody>
      </p:sp>
      <p:sp>
        <p:nvSpPr>
          <p:cNvPr id="20" name="TextBox 19">
            <a:extLst>
              <a:ext uri="{FF2B5EF4-FFF2-40B4-BE49-F238E27FC236}">
                <a16:creationId xmlns:a16="http://schemas.microsoft.com/office/drawing/2014/main" xmlns="" id="{2418B4C4-01E7-349D-B70D-256468DB3A21}"/>
              </a:ext>
            </a:extLst>
          </p:cNvPr>
          <p:cNvSpPr txBox="1"/>
          <p:nvPr/>
        </p:nvSpPr>
        <p:spPr>
          <a:xfrm>
            <a:off x="3191840" y="341039"/>
            <a:ext cx="2167987" cy="500137"/>
          </a:xfrm>
          <a:prstGeom prst="rect">
            <a:avLst/>
          </a:prstGeom>
          <a:noFill/>
        </p:spPr>
        <p:txBody>
          <a:bodyPr wrap="square" rtlCol="0">
            <a:spAutoFit/>
          </a:bodyPr>
          <a:lstStyle/>
          <a:p>
            <a:r>
              <a:rPr lang="mn-MN" sz="650" b="1" dirty="0">
                <a:solidFill>
                  <a:srgbClr val="FFC300"/>
                </a:solidFill>
                <a:latin typeface="Arial" panose="020B0604020202020204" pitchFamily="34" charset="0"/>
                <a:cs typeface="Arial" panose="020B0604020202020204" pitchFamily="34" charset="0"/>
              </a:rPr>
              <a:t>ЗАСГИЙН ГАЗРЫН ХЭРЭГЖҮҮЛЭГЧ АГЕНТЛАГ</a:t>
            </a:r>
          </a:p>
          <a:p>
            <a:pPr algn="just"/>
            <a:r>
              <a:rPr lang="mn-MN" sz="1000" b="1" dirty="0">
                <a:solidFill>
                  <a:srgbClr val="FFFFFF"/>
                </a:solidFill>
                <a:latin typeface="Arial" panose="020B0604020202020204" pitchFamily="34" charset="0"/>
                <a:cs typeface="Arial" panose="020B0604020202020204" pitchFamily="34" charset="0"/>
              </a:rPr>
              <a:t>ГАЗАР ЗОХИОН БАЙГУУЛАЛТ, ГЕОДЕЗИ, ЗУРАГ ЗҮЙН ГАЗАР</a:t>
            </a:r>
            <a:endParaRPr lang="en-US" sz="1000" b="1" dirty="0">
              <a:solidFill>
                <a:srgbClr val="FFFFFF"/>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xmlns="" id="{AC677681-9FE1-169D-3FBC-0CA45695805E}"/>
              </a:ext>
            </a:extLst>
          </p:cNvPr>
          <p:cNvGrpSpPr/>
          <p:nvPr/>
        </p:nvGrpSpPr>
        <p:grpSpPr>
          <a:xfrm>
            <a:off x="2466115" y="75416"/>
            <a:ext cx="731520" cy="731520"/>
            <a:chOff x="3214540" y="1739252"/>
            <a:chExt cx="822960" cy="822960"/>
          </a:xfrm>
        </p:grpSpPr>
        <p:pic>
          <p:nvPicPr>
            <p:cNvPr id="22" name="Picture 21">
              <a:extLst>
                <a:ext uri="{FF2B5EF4-FFF2-40B4-BE49-F238E27FC236}">
                  <a16:creationId xmlns:a16="http://schemas.microsoft.com/office/drawing/2014/main" xmlns="" id="{6AA1E7E2-8134-BD54-BDD3-65BB78C91833}"/>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23" name="Rectangle 22">
              <a:extLst>
                <a:ext uri="{FF2B5EF4-FFF2-40B4-BE49-F238E27FC236}">
                  <a16:creationId xmlns:a16="http://schemas.microsoft.com/office/drawing/2014/main" xmlns="" id="{94826B9B-AC9F-B04C-9971-6470B74C80BB}"/>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4774CA9E-E9E0-5993-14EA-ED9445BD84E7}"/>
              </a:ext>
            </a:extLst>
          </p:cNvPr>
          <p:cNvSpPr txBox="1"/>
          <p:nvPr/>
        </p:nvSpPr>
        <p:spPr>
          <a:xfrm>
            <a:off x="793538" y="421340"/>
            <a:ext cx="2167987" cy="400110"/>
          </a:xfrm>
          <a:prstGeom prst="rect">
            <a:avLst/>
          </a:prstGeom>
          <a:noFill/>
        </p:spPr>
        <p:txBody>
          <a:bodyPr wrap="square" rtlCol="0">
            <a:spAutoFit/>
          </a:bodyPr>
          <a:lstStyle/>
          <a:p>
            <a:r>
              <a:rPr lang="mn-MN" sz="1000" b="1" baseline="0" dirty="0">
                <a:solidFill>
                  <a:srgbClr val="FFFFFF"/>
                </a:solidFill>
                <a:latin typeface="Arial" panose="020B0604020202020204" pitchFamily="34" charset="0"/>
                <a:cs typeface="Arial" panose="020B0604020202020204" pitchFamily="34" charset="0"/>
              </a:rPr>
              <a:t>БАРИЛГА, ХОТ БАЙГУУЛАЛТЫН ЯАМ</a:t>
            </a:r>
            <a:endParaRPr lang="en-US" sz="1000" b="1" dirty="0">
              <a:solidFill>
                <a:srgbClr val="FFFFFF"/>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xmlns="" id="{3AB59E31-583C-E165-BD71-869AA1BE7D89}"/>
              </a:ext>
            </a:extLst>
          </p:cNvPr>
          <p:cNvGrpSpPr/>
          <p:nvPr/>
        </p:nvGrpSpPr>
        <p:grpSpPr>
          <a:xfrm>
            <a:off x="75794" y="60902"/>
            <a:ext cx="731520" cy="731520"/>
            <a:chOff x="3214540" y="1739252"/>
            <a:chExt cx="822960" cy="822960"/>
          </a:xfrm>
        </p:grpSpPr>
        <p:pic>
          <p:nvPicPr>
            <p:cNvPr id="26" name="Picture 25">
              <a:extLst>
                <a:ext uri="{FF2B5EF4-FFF2-40B4-BE49-F238E27FC236}">
                  <a16:creationId xmlns:a16="http://schemas.microsoft.com/office/drawing/2014/main" xmlns="" id="{F15C3314-98A4-278E-CCE0-034F5BE1FF92}"/>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70099" y="1800391"/>
              <a:ext cx="708012" cy="718580"/>
            </a:xfrm>
            <a:prstGeom prst="rect">
              <a:avLst/>
            </a:prstGeom>
          </p:spPr>
        </p:pic>
        <p:sp>
          <p:nvSpPr>
            <p:cNvPr id="27" name="Rectangle 26">
              <a:extLst>
                <a:ext uri="{FF2B5EF4-FFF2-40B4-BE49-F238E27FC236}">
                  <a16:creationId xmlns:a16="http://schemas.microsoft.com/office/drawing/2014/main" xmlns="" id="{233EB173-08EC-43E8-A2F9-0E9E3B19AA96}"/>
                </a:ext>
              </a:extLst>
            </p:cNvPr>
            <p:cNvSpPr/>
            <p:nvPr/>
          </p:nvSpPr>
          <p:spPr>
            <a:xfrm>
              <a:off x="3214540" y="1739252"/>
              <a:ext cx="822960" cy="8229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436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20000" y="120000"/>
                                    </p:animScale>
                                  </p:childTnLst>
                                </p:cTn>
                              </p:par>
                              <p:par>
                                <p:cTn id="7" presetID="35" presetClass="path" presetSubtype="0" accel="50000" decel="50000" fill="hold" grpId="0" nodeType="withEffect">
                                  <p:stCondLst>
                                    <p:cond delay="0"/>
                                  </p:stCondLst>
                                  <p:childTnLst>
                                    <p:animMotion origin="layout" path="M 4.16667E-6 -2.22222E-6 L -0.13021 -2.22222E-6 " pathEditMode="relative" rAng="0" ptsTypes="AA">
                                      <p:cBhvr>
                                        <p:cTn id="8" dur="2000" fill="hold"/>
                                        <p:tgtEl>
                                          <p:spTgt spid="4"/>
                                        </p:tgtEl>
                                        <p:attrNameLst>
                                          <p:attrName>ppt_x</p:attrName>
                                          <p:attrName>ppt_y</p:attrName>
                                        </p:attrNameLst>
                                      </p:cBhvr>
                                      <p:rCtr x="-6510" y="0"/>
                                    </p:animMotion>
                                  </p:childTnLst>
                                </p:cTn>
                              </p:par>
                              <p:par>
                                <p:cTn id="9" presetID="63" presetClass="path" presetSubtype="0" accel="50000" decel="50000" fill="hold" grpId="0" nodeType="withEffect">
                                  <p:stCondLst>
                                    <p:cond delay="0"/>
                                  </p:stCondLst>
                                  <p:childTnLst>
                                    <p:animMotion origin="layout" path="M 1.25E-6 4.81481E-6 L 0.14114 4.81481E-6 " pathEditMode="relative" rAng="0" ptsTypes="AA">
                                      <p:cBhvr>
                                        <p:cTn id="10" dur="2000" fill="hold"/>
                                        <p:tgtEl>
                                          <p:spTgt spid="5"/>
                                        </p:tgtEl>
                                        <p:attrNameLst>
                                          <p:attrName>ppt_x</p:attrName>
                                          <p:attrName>ppt_y</p:attrName>
                                        </p:attrNameLst>
                                      </p:cBhvr>
                                      <p:rCtr x="7057" y="0"/>
                                    </p:animMotion>
                                  </p:childTnLst>
                                </p:cTn>
                              </p:par>
                              <p:par>
                                <p:cTn id="11" presetID="63" presetClass="path" presetSubtype="0" accel="50000" decel="50000" fill="hold" grpId="0" nodeType="withEffect">
                                  <p:stCondLst>
                                    <p:cond delay="0"/>
                                  </p:stCondLst>
                                  <p:childTnLst>
                                    <p:animMotion origin="layout" path="M -8.33333E-7 -4.44444E-6 L 0.05313 -4.44444E-6 " pathEditMode="relative" rAng="0" ptsTypes="AA">
                                      <p:cBhvr>
                                        <p:cTn id="12" dur="2000" fill="hold"/>
                                        <p:tgtEl>
                                          <p:spTgt spid="6"/>
                                        </p:tgtEl>
                                        <p:attrNameLst>
                                          <p:attrName>ppt_x</p:attrName>
                                          <p:attrName>ppt_y</p:attrName>
                                        </p:attrNameLst>
                                      </p:cBhvr>
                                      <p:rCtr x="2656" y="0"/>
                                    </p:animMotion>
                                  </p:childTnLst>
                                </p:cTn>
                              </p:par>
                              <p:par>
                                <p:cTn id="13" presetID="35" presetClass="path" presetSubtype="0" accel="50000" decel="50000" fill="hold" grpId="0" nodeType="withEffect">
                                  <p:stCondLst>
                                    <p:cond delay="0"/>
                                  </p:stCondLst>
                                  <p:childTnLst>
                                    <p:animMotion origin="layout" path="M -3.75E-6 -2.59259E-6 L -0.05703 -2.59259E-6 " pathEditMode="relative" rAng="0" ptsTypes="AA">
                                      <p:cBhvr>
                                        <p:cTn id="14" dur="2000" fill="hold"/>
                                        <p:tgtEl>
                                          <p:spTgt spid="7"/>
                                        </p:tgtEl>
                                        <p:attrNameLst>
                                          <p:attrName>ppt_x</p:attrName>
                                          <p:attrName>ppt_y</p:attrName>
                                        </p:attrNameLst>
                                      </p:cBhvr>
                                      <p:rCtr x="-2852" y="0"/>
                                    </p:animMotion>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par>
                                <p:cTn id="18" presetID="42"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ppt_x</p:attrName>
                                        </p:attrNameLst>
                                      </p:cBhvr>
                                      <p:tavLst>
                                        <p:tav tm="0">
                                          <p:val>
                                            <p:strVal val="#ppt_x"/>
                                          </p:val>
                                        </p:tav>
                                        <p:tav tm="100000">
                                          <p:val>
                                            <p:strVal val="#ppt_x"/>
                                          </p:val>
                                        </p:tav>
                                      </p:tavLst>
                                    </p:anim>
                                    <p:anim calcmode="lin" valueType="num">
                                      <p:cBhvr>
                                        <p:cTn id="27"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animBg="1"/>
      <p:bldP spid="20"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71" name="Content Placeholder 2"/>
          <p:cNvSpPr txBox="1">
            <a:spLocks/>
          </p:cNvSpPr>
          <p:nvPr/>
        </p:nvSpPr>
        <p:spPr>
          <a:xfrm>
            <a:off x="1455697" y="1818649"/>
            <a:ext cx="10137123" cy="3039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mn-MN" sz="1600" dirty="0">
                <a:solidFill>
                  <a:schemeClr val="bg1"/>
                </a:solidFill>
                <a:latin typeface="Arial" panose="020B0604020202020204" pitchFamily="34" charset="0"/>
                <a:ea typeface="Arial" charset="0"/>
                <a:cs typeface="Arial" panose="020B0604020202020204" pitchFamily="34" charset="0"/>
              </a:rPr>
              <a:t>Газрын тухай хуульд 32 удаа нэмэлт, өөрчлөлт орсон. </a:t>
            </a:r>
            <a:endParaRPr lang="en-US" sz="1600" dirty="0">
              <a:solidFill>
                <a:schemeClr val="bg1"/>
              </a:solidFill>
              <a:latin typeface="Arial" panose="020B0604020202020204" pitchFamily="34" charset="0"/>
              <a:ea typeface="Arial" charset="0"/>
              <a:cs typeface="Arial" panose="020B0604020202020204" pitchFamily="34" charset="0"/>
            </a:endParaRPr>
          </a:p>
          <a:p>
            <a:pPr marL="0" indent="0" algn="just">
              <a:buNone/>
            </a:pPr>
            <a:endParaRPr lang="en-US" sz="1600" dirty="0">
              <a:solidFill>
                <a:schemeClr val="bg1"/>
              </a:solidFill>
              <a:latin typeface="Arial" panose="020B0604020202020204" pitchFamily="34" charset="0"/>
              <a:ea typeface="Arial" charset="0"/>
              <a:cs typeface="Arial" panose="020B0604020202020204" pitchFamily="34" charset="0"/>
            </a:endParaRPr>
          </a:p>
          <a:p>
            <a:pPr marL="0" indent="0" algn="just">
              <a:buNone/>
            </a:pPr>
            <a:r>
              <a:rPr lang="en-US" sz="1600" dirty="0" err="1">
                <a:solidFill>
                  <a:schemeClr val="bg1"/>
                </a:solidFill>
                <a:latin typeface="Arial" panose="020B0604020202020204" pitchFamily="34" charset="0"/>
                <a:ea typeface="Arial" charset="0"/>
                <a:cs typeface="Arial" panose="020B0604020202020204" pitchFamily="34" charset="0"/>
              </a:rPr>
              <a:t>Газрын</a:t>
            </a:r>
            <a:r>
              <a:rPr lang="en-US" sz="1600" dirty="0">
                <a:solidFill>
                  <a:schemeClr val="bg1"/>
                </a:solidFill>
                <a:latin typeface="Arial" panose="020B0604020202020204" pitchFamily="34" charset="0"/>
                <a:ea typeface="Arial" charset="0"/>
                <a:cs typeface="Arial" panose="020B0604020202020204" pitchFamily="34" charset="0"/>
              </a:rPr>
              <a:t> </a:t>
            </a:r>
            <a:r>
              <a:rPr lang="en-US" sz="1600" dirty="0" err="1">
                <a:solidFill>
                  <a:schemeClr val="bg1"/>
                </a:solidFill>
                <a:latin typeface="Arial" panose="020B0604020202020204" pitchFamily="34" charset="0"/>
                <a:ea typeface="Arial" charset="0"/>
                <a:cs typeface="Arial" panose="020B0604020202020204" pitchFamily="34" charset="0"/>
              </a:rPr>
              <a:t>тухай</a:t>
            </a:r>
            <a:r>
              <a:rPr lang="en-US" sz="1600" dirty="0">
                <a:solidFill>
                  <a:schemeClr val="bg1"/>
                </a:solidFill>
                <a:latin typeface="Arial" panose="020B0604020202020204" pitchFamily="34" charset="0"/>
                <a:ea typeface="Arial" charset="0"/>
                <a:cs typeface="Arial" panose="020B0604020202020204" pitchFamily="34" charset="0"/>
              </a:rPr>
              <a:t> </a:t>
            </a:r>
            <a:r>
              <a:rPr lang="en-US" sz="1600" dirty="0" err="1">
                <a:solidFill>
                  <a:schemeClr val="bg1"/>
                </a:solidFill>
                <a:latin typeface="Arial" panose="020B0604020202020204" pitchFamily="34" charset="0"/>
                <a:ea typeface="Arial" charset="0"/>
                <a:cs typeface="Arial" panose="020B0604020202020204" pitchFamily="34" charset="0"/>
              </a:rPr>
              <a:t>хуул</a:t>
            </a:r>
            <a:r>
              <a:rPr lang="mn-MN" sz="1600" dirty="0">
                <a:solidFill>
                  <a:schemeClr val="bg1"/>
                </a:solidFill>
                <a:latin typeface="Arial" panose="020B0604020202020204" pitchFamily="34" charset="0"/>
                <a:ea typeface="Arial" charset="0"/>
                <a:cs typeface="Arial" panose="020B0604020202020204" pitchFamily="34" charset="0"/>
              </a:rPr>
              <a:t>ьд</a:t>
            </a:r>
            <a:r>
              <a:rPr lang="en-US" sz="1600" dirty="0">
                <a:solidFill>
                  <a:schemeClr val="bg1"/>
                </a:solidFill>
                <a:latin typeface="Arial" panose="020B0604020202020204" pitchFamily="34" charset="0"/>
                <a:ea typeface="Arial" charset="0"/>
                <a:cs typeface="Arial" panose="020B0604020202020204" pitchFamily="34" charset="0"/>
              </a:rPr>
              <a:t> 7 </a:t>
            </a:r>
            <a:r>
              <a:rPr lang="en-US" sz="1600" dirty="0" err="1">
                <a:solidFill>
                  <a:schemeClr val="bg1"/>
                </a:solidFill>
                <a:latin typeface="Arial" panose="020B0604020202020204" pitchFamily="34" charset="0"/>
                <a:ea typeface="Arial" charset="0"/>
                <a:cs typeface="Arial" panose="020B0604020202020204" pitchFamily="34" charset="0"/>
              </a:rPr>
              <a:t>давхардал</a:t>
            </a:r>
            <a:r>
              <a:rPr lang="en-US" sz="1600" dirty="0">
                <a:solidFill>
                  <a:schemeClr val="bg1"/>
                </a:solidFill>
                <a:latin typeface="Arial" panose="020B0604020202020204" pitchFamily="34" charset="0"/>
                <a:ea typeface="Arial" charset="0"/>
                <a:cs typeface="Arial" panose="020B0604020202020204" pitchFamily="34" charset="0"/>
              </a:rPr>
              <a:t>, 29 </a:t>
            </a:r>
            <a:r>
              <a:rPr lang="en-US" sz="1600" dirty="0" err="1">
                <a:solidFill>
                  <a:schemeClr val="bg1"/>
                </a:solidFill>
                <a:latin typeface="Arial" panose="020B0604020202020204" pitchFamily="34" charset="0"/>
                <a:ea typeface="Arial" charset="0"/>
                <a:cs typeface="Arial" panose="020B0604020202020204" pitchFamily="34" charset="0"/>
              </a:rPr>
              <a:t>зөрчил</a:t>
            </a:r>
            <a:r>
              <a:rPr lang="en-US" sz="1600" dirty="0">
                <a:solidFill>
                  <a:schemeClr val="bg1"/>
                </a:solidFill>
                <a:latin typeface="Arial" panose="020B0604020202020204" pitchFamily="34" charset="0"/>
                <a:ea typeface="Arial" charset="0"/>
                <a:cs typeface="Arial" panose="020B0604020202020204" pitchFamily="34" charset="0"/>
              </a:rPr>
              <a:t>, 25 </a:t>
            </a:r>
            <a:r>
              <a:rPr lang="en-US" sz="1600" dirty="0" err="1">
                <a:solidFill>
                  <a:schemeClr val="bg1"/>
                </a:solidFill>
                <a:latin typeface="Arial" panose="020B0604020202020204" pitchFamily="34" charset="0"/>
                <a:ea typeface="Arial" charset="0"/>
                <a:cs typeface="Arial" panose="020B0604020202020204" pitchFamily="34" charset="0"/>
              </a:rPr>
              <a:t>хийдэл</a:t>
            </a:r>
            <a:r>
              <a:rPr lang="en-US" sz="1600" dirty="0">
                <a:solidFill>
                  <a:schemeClr val="bg1"/>
                </a:solidFill>
                <a:latin typeface="Arial" panose="020B0604020202020204" pitchFamily="34" charset="0"/>
                <a:ea typeface="Arial" charset="0"/>
                <a:cs typeface="Arial" panose="020B0604020202020204" pitchFamily="34" charset="0"/>
              </a:rPr>
              <a:t> </a:t>
            </a:r>
            <a:r>
              <a:rPr lang="mn-MN" sz="1600" dirty="0">
                <a:solidFill>
                  <a:schemeClr val="bg1"/>
                </a:solidFill>
                <a:latin typeface="Arial" panose="020B0604020202020204" pitchFamily="34" charset="0"/>
                <a:ea typeface="Arial" charset="0"/>
                <a:cs typeface="Arial" panose="020B0604020202020204" pitchFamily="34" charset="0"/>
              </a:rPr>
              <a:t>илэр</a:t>
            </a:r>
            <a:r>
              <a:rPr lang="en-US" sz="1600" dirty="0" err="1">
                <a:solidFill>
                  <a:schemeClr val="bg1"/>
                </a:solidFill>
                <a:latin typeface="Arial" panose="020B0604020202020204" pitchFamily="34" charset="0"/>
                <a:ea typeface="Arial" charset="0"/>
                <a:cs typeface="Arial" panose="020B0604020202020204" pitchFamily="34" charset="0"/>
              </a:rPr>
              <a:t>сэн</a:t>
            </a:r>
            <a:r>
              <a:rPr lang="en-US" sz="1600" dirty="0">
                <a:solidFill>
                  <a:schemeClr val="bg1"/>
                </a:solidFill>
                <a:latin typeface="Arial" panose="020B0604020202020204" pitchFamily="34" charset="0"/>
                <a:ea typeface="Arial" charset="0"/>
                <a:cs typeface="Arial" panose="020B0604020202020204" pitchFamily="34" charset="0"/>
              </a:rPr>
              <a:t>.</a:t>
            </a:r>
          </a:p>
          <a:p>
            <a:pPr marL="0" indent="0" algn="just">
              <a:buNone/>
            </a:pPr>
            <a:endParaRPr lang="en-US" sz="1600" dirty="0">
              <a:solidFill>
                <a:schemeClr val="bg1"/>
              </a:solidFill>
              <a:latin typeface="Arial" panose="020B0604020202020204" pitchFamily="34" charset="0"/>
              <a:ea typeface="Arial" charset="0"/>
              <a:cs typeface="Arial" panose="020B0604020202020204" pitchFamily="34" charset="0"/>
            </a:endParaRPr>
          </a:p>
          <a:p>
            <a:pPr marL="0" indent="0" algn="just">
              <a:buNone/>
            </a:pPr>
            <a:r>
              <a:rPr lang="mn-MN" sz="1600" dirty="0">
                <a:solidFill>
                  <a:schemeClr val="bg1"/>
                </a:solidFill>
                <a:latin typeface="Arial" panose="020B0604020202020204" pitchFamily="34" charset="0"/>
                <a:ea typeface="Arial" charset="0"/>
                <a:cs typeface="Arial" panose="020B0604020202020204" pitchFamily="34" charset="0"/>
              </a:rPr>
              <a:t>Газрын харилцааг 200</a:t>
            </a:r>
            <a:r>
              <a:rPr lang="en-US" sz="1600" dirty="0">
                <a:solidFill>
                  <a:schemeClr val="bg1"/>
                </a:solidFill>
                <a:latin typeface="Arial" panose="020B0604020202020204" pitchFamily="34" charset="0"/>
                <a:ea typeface="Arial" charset="0"/>
                <a:cs typeface="Arial" panose="020B0604020202020204" pitchFamily="34" charset="0"/>
              </a:rPr>
              <a:t> </a:t>
            </a:r>
            <a:r>
              <a:rPr lang="en-US" sz="1600" dirty="0" err="1">
                <a:solidFill>
                  <a:schemeClr val="bg1"/>
                </a:solidFill>
                <a:latin typeface="Arial" panose="020B0604020202020204" pitchFamily="34" charset="0"/>
                <a:ea typeface="Arial" charset="0"/>
                <a:cs typeface="Arial" panose="020B0604020202020204" pitchFamily="34" charset="0"/>
              </a:rPr>
              <a:t>гаруй</a:t>
            </a:r>
            <a:r>
              <a:rPr lang="en-US" sz="1600" dirty="0">
                <a:solidFill>
                  <a:schemeClr val="bg1"/>
                </a:solidFill>
                <a:latin typeface="Arial" panose="020B0604020202020204" pitchFamily="34" charset="0"/>
                <a:ea typeface="Arial" charset="0"/>
                <a:cs typeface="Arial" panose="020B0604020202020204" pitchFamily="34" charset="0"/>
              </a:rPr>
              <a:t> </a:t>
            </a:r>
            <a:r>
              <a:rPr lang="en-US" sz="1600" dirty="0" err="1">
                <a:solidFill>
                  <a:schemeClr val="bg1"/>
                </a:solidFill>
                <a:latin typeface="Arial" panose="020B0604020202020204" pitchFamily="34" charset="0"/>
                <a:ea typeface="Arial" charset="0"/>
                <a:cs typeface="Arial" panose="020B0604020202020204" pitchFamily="34" charset="0"/>
              </a:rPr>
              <a:t>хуул</a:t>
            </a:r>
            <a:r>
              <a:rPr lang="mn-MN" sz="1600" dirty="0">
                <a:solidFill>
                  <a:schemeClr val="bg1"/>
                </a:solidFill>
                <a:latin typeface="Arial" panose="020B0604020202020204" pitchFamily="34" charset="0"/>
                <a:ea typeface="Arial" charset="0"/>
                <a:cs typeface="Arial" panose="020B0604020202020204" pitchFamily="34" charset="0"/>
              </a:rPr>
              <a:t>ь, эрх зүйн актаар </a:t>
            </a:r>
            <a:r>
              <a:rPr lang="en-US" sz="1600" dirty="0" err="1">
                <a:solidFill>
                  <a:schemeClr val="bg1"/>
                </a:solidFill>
                <a:latin typeface="Arial" panose="020B0604020202020204" pitchFamily="34" charset="0"/>
                <a:ea typeface="Arial" charset="0"/>
                <a:cs typeface="Arial" panose="020B0604020202020204" pitchFamily="34" charset="0"/>
              </a:rPr>
              <a:t>зохицуул</a:t>
            </a:r>
            <a:r>
              <a:rPr lang="mn-MN" sz="1600" dirty="0">
                <a:solidFill>
                  <a:schemeClr val="bg1"/>
                </a:solidFill>
                <a:latin typeface="Arial" panose="020B0604020202020204" pitchFamily="34" charset="0"/>
                <a:ea typeface="Arial" charset="0"/>
                <a:cs typeface="Arial" panose="020B0604020202020204" pitchFamily="34" charset="0"/>
              </a:rPr>
              <a:t>ж байна. </a:t>
            </a:r>
            <a:endParaRPr lang="en-US" sz="1600" dirty="0">
              <a:solidFill>
                <a:schemeClr val="bg1"/>
              </a:solidFill>
              <a:latin typeface="Arial" panose="020B0604020202020204" pitchFamily="34" charset="0"/>
              <a:cs typeface="Arial" panose="020B0604020202020204" pitchFamily="34" charset="0"/>
            </a:endParaRPr>
          </a:p>
          <a:p>
            <a:pPr marL="0" indent="0" algn="just">
              <a:buNone/>
            </a:pPr>
            <a:endParaRPr lang="mn-MN" sz="1600" dirty="0">
              <a:solidFill>
                <a:schemeClr val="bg1"/>
              </a:solidFill>
              <a:latin typeface="Arial" panose="020B0604020202020204" pitchFamily="34" charset="0"/>
              <a:cs typeface="Arial" panose="020B0604020202020204" pitchFamily="34" charset="0"/>
            </a:endParaRPr>
          </a:p>
          <a:p>
            <a:pPr marL="0" indent="0" algn="just">
              <a:buNone/>
            </a:pPr>
            <a:r>
              <a:rPr lang="mn-MN" sz="1600" dirty="0">
                <a:solidFill>
                  <a:schemeClr val="bg1"/>
                </a:solidFill>
                <a:latin typeface="Arial" panose="020B0604020202020204" pitchFamily="34" charset="0"/>
                <a:cs typeface="Arial" panose="020B0604020202020204" pitchFamily="34" charset="0"/>
              </a:rPr>
              <a:t>УИХ-ын </a:t>
            </a:r>
            <a:r>
              <a:rPr lang="en-US" sz="1600" dirty="0">
                <a:solidFill>
                  <a:schemeClr val="bg1"/>
                </a:solidFill>
                <a:latin typeface="Arial" panose="020B0604020202020204" pitchFamily="34" charset="0"/>
                <a:cs typeface="Arial" panose="020B0604020202020204" pitchFamily="34" charset="0"/>
              </a:rPr>
              <a:t>2018 </a:t>
            </a:r>
            <a:r>
              <a:rPr lang="en-US" sz="1600" dirty="0" err="1">
                <a:solidFill>
                  <a:schemeClr val="bg1"/>
                </a:solidFill>
                <a:latin typeface="Arial" panose="020B0604020202020204" pitchFamily="34" charset="0"/>
                <a:cs typeface="Arial" panose="020B0604020202020204" pitchFamily="34" charset="0"/>
              </a:rPr>
              <a:t>оны</a:t>
            </a:r>
            <a:r>
              <a:rPr lang="en-US" sz="1600" dirty="0">
                <a:solidFill>
                  <a:schemeClr val="bg1"/>
                </a:solidFill>
                <a:latin typeface="Arial" panose="020B0604020202020204" pitchFamily="34" charset="0"/>
                <a:cs typeface="Arial" panose="020B0604020202020204" pitchFamily="34" charset="0"/>
              </a:rPr>
              <a:t> 54 </a:t>
            </a:r>
            <a:r>
              <a:rPr lang="en-US" sz="1600" dirty="0" err="1">
                <a:solidFill>
                  <a:schemeClr val="bg1"/>
                </a:solidFill>
                <a:latin typeface="Arial" panose="020B0604020202020204" pitchFamily="34" charset="0"/>
                <a:cs typeface="Arial" panose="020B0604020202020204" pitchFamily="34" charset="0"/>
              </a:rPr>
              <a:t>дүгээр</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тогтоолоор</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Иргэний</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хуулийн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суурь</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зохицуулалт</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үзэл</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баримтлалд</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нийцүүлэн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Газрын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тухай</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болон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Кадастрын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зураглал</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ба</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газрын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кадастрын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тухай</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хуулийн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төслийг</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Улсын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Их</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Хуралд</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өргөн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мэдүүлэхийг</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Засгийн</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газарт</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даалгасан</a:t>
            </a:r>
            <a:r>
              <a:rPr lang="mn-MN" sz="1600" dirty="0">
                <a:solidFill>
                  <a:schemeClr val="bg1"/>
                </a:solidFill>
                <a:latin typeface="Arial" panose="020B0604020202020204" pitchFamily="34" charset="0"/>
                <a:cs typeface="Arial" panose="020B0604020202020204" pitchFamily="34" charset="0"/>
              </a:rPr>
              <a:t>.</a:t>
            </a:r>
          </a:p>
        </p:txBody>
      </p:sp>
      <p:pic>
        <p:nvPicPr>
          <p:cNvPr id="14" name="Graphic 13" descr="Document with solid fill">
            <a:extLst>
              <a:ext uri="{FF2B5EF4-FFF2-40B4-BE49-F238E27FC236}">
                <a16:creationId xmlns:a16="http://schemas.microsoft.com/office/drawing/2014/main" xmlns="" id="{EBB87E32-50E6-FB65-FF95-4404CEA511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7281" y="1639767"/>
            <a:ext cx="647990" cy="647990"/>
          </a:xfrm>
          <a:prstGeom prst="rect">
            <a:avLst/>
          </a:prstGeom>
        </p:spPr>
      </p:pic>
      <p:pic>
        <p:nvPicPr>
          <p:cNvPr id="16" name="Graphic 15" descr="Layers Design with solid fill">
            <a:extLst>
              <a:ext uri="{FF2B5EF4-FFF2-40B4-BE49-F238E27FC236}">
                <a16:creationId xmlns:a16="http://schemas.microsoft.com/office/drawing/2014/main" xmlns="" id="{D3A21D19-4EAD-628B-B966-9CEC1745C6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7960" y="3053119"/>
            <a:ext cx="647991" cy="647991"/>
          </a:xfrm>
          <a:prstGeom prst="rect">
            <a:avLst/>
          </a:prstGeom>
        </p:spPr>
      </p:pic>
      <p:pic>
        <p:nvPicPr>
          <p:cNvPr id="13" name="Graphic 12" descr="Steering Wheel with solid fill">
            <a:extLst>
              <a:ext uri="{FF2B5EF4-FFF2-40B4-BE49-F238E27FC236}">
                <a16:creationId xmlns:a16="http://schemas.microsoft.com/office/drawing/2014/main" xmlns="" id="{4811278A-A178-DFFD-1AD3-9D5ED9B2B7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8515" y="3982777"/>
            <a:ext cx="586883" cy="586883"/>
          </a:xfrm>
          <a:prstGeom prst="rect">
            <a:avLst/>
          </a:prstGeom>
        </p:spPr>
      </p:pic>
      <p:pic>
        <p:nvPicPr>
          <p:cNvPr id="15" name="Graphic 14" descr="Network diagram with solid fill">
            <a:extLst>
              <a:ext uri="{FF2B5EF4-FFF2-40B4-BE49-F238E27FC236}">
                <a16:creationId xmlns:a16="http://schemas.microsoft.com/office/drawing/2014/main" xmlns="" id="{BB00BE21-AED7-AEAB-D971-F98A1D94A82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76554" y="2418368"/>
            <a:ext cx="586881" cy="586881"/>
          </a:xfrm>
          <a:prstGeom prst="rect">
            <a:avLst/>
          </a:prstGeom>
        </p:spPr>
      </p:pic>
      <p:sp>
        <p:nvSpPr>
          <p:cNvPr id="17" name="TextBox 16">
            <a:extLst>
              <a:ext uri="{FF2B5EF4-FFF2-40B4-BE49-F238E27FC236}">
                <a16:creationId xmlns:a16="http://schemas.microsoft.com/office/drawing/2014/main" xmlns="" id="{E48160ED-F2D3-1AD2-A9A0-B1B594ACE4BC}"/>
              </a:ext>
            </a:extLst>
          </p:cNvPr>
          <p:cNvSpPr txBox="1"/>
          <p:nvPr/>
        </p:nvSpPr>
        <p:spPr>
          <a:xfrm>
            <a:off x="6428470" y="317917"/>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АСУУДАЛ, ХЭРЭГЦЭЭ ШААРДЛАГА</a:t>
            </a:r>
          </a:p>
        </p:txBody>
      </p:sp>
    </p:spTree>
    <p:extLst>
      <p:ext uri="{BB962C8B-B14F-4D97-AF65-F5344CB8AC3E}">
        <p14:creationId xmlns:p14="http://schemas.microsoft.com/office/powerpoint/2010/main" val="191714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xmlns="" id="{30D906CE-9001-4F3D-88BC-79840A19E601}"/>
              </a:ext>
            </a:extLst>
          </p:cNvPr>
          <p:cNvGrpSpPr/>
          <p:nvPr/>
        </p:nvGrpSpPr>
        <p:grpSpPr>
          <a:xfrm>
            <a:off x="175260" y="1994875"/>
            <a:ext cx="2588316" cy="2056425"/>
            <a:chOff x="175260" y="1116260"/>
            <a:chExt cx="2588316" cy="2056425"/>
          </a:xfrm>
        </p:grpSpPr>
        <p:grpSp>
          <p:nvGrpSpPr>
            <p:cNvPr id="54" name="Group 53">
              <a:extLst>
                <a:ext uri="{FF2B5EF4-FFF2-40B4-BE49-F238E27FC236}">
                  <a16:creationId xmlns:a16="http://schemas.microsoft.com/office/drawing/2014/main" xmlns="" id="{11DAB357-3804-431B-8ED2-5438A9F77207}"/>
                </a:ext>
              </a:extLst>
            </p:cNvPr>
            <p:cNvGrpSpPr/>
            <p:nvPr/>
          </p:nvGrpSpPr>
          <p:grpSpPr>
            <a:xfrm>
              <a:off x="175260" y="1116260"/>
              <a:ext cx="2588316" cy="2056425"/>
              <a:chOff x="6357864" y="1572757"/>
              <a:chExt cx="2588316" cy="2056425"/>
            </a:xfrm>
          </p:grpSpPr>
          <p:sp>
            <p:nvSpPr>
              <p:cNvPr id="55" name="Freeform 2">
                <a:extLst>
                  <a:ext uri="{FF2B5EF4-FFF2-40B4-BE49-F238E27FC236}">
                    <a16:creationId xmlns:a16="http://schemas.microsoft.com/office/drawing/2014/main" xmlns="" id="{3928B488-DE19-4233-84B4-186F2D9EEC5F}"/>
                  </a:ext>
                </a:extLst>
              </p:cNvPr>
              <p:cNvSpPr>
                <a:spLocks noChangeArrowheads="1"/>
              </p:cNvSpPr>
              <p:nvPr/>
            </p:nvSpPr>
            <p:spPr bwMode="auto">
              <a:xfrm>
                <a:off x="6586279" y="1781264"/>
                <a:ext cx="2359901" cy="1847918"/>
              </a:xfrm>
              <a:prstGeom prst="roundRect">
                <a:avLst>
                  <a:gd name="adj" fmla="val 5241"/>
                </a:avLst>
              </a:prstGeom>
              <a:solidFill>
                <a:srgbClr val="203864"/>
              </a:solidFill>
              <a:ln w="1905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30C02418-93BC-4DFA-86F5-33F07CE7DD5E}"/>
                  </a:ext>
                </a:extLst>
              </p:cNvPr>
              <p:cNvSpPr txBox="1"/>
              <p:nvPr/>
            </p:nvSpPr>
            <p:spPr>
              <a:xfrm>
                <a:off x="6610614" y="2564602"/>
                <a:ext cx="2311229" cy="738664"/>
              </a:xfrm>
              <a:prstGeom prst="rect">
                <a:avLst/>
              </a:prstGeom>
              <a:noFill/>
            </p:spPr>
            <p:txBody>
              <a:bodyPr wrap="square" rtlCol="0" anchor="b">
                <a:spAutoFit/>
              </a:bodyPr>
              <a:lstStyle/>
              <a:p>
                <a:pPr algn="ctr" defTabSz="1828434"/>
                <a:r>
                  <a:rPr lang="ru-RU" sz="1400" dirty="0">
                    <a:solidFill>
                      <a:schemeClr val="bg1"/>
                    </a:solidFill>
                    <a:latin typeface="Arial" panose="020B0604020202020204" pitchFamily="34" charset="0"/>
                    <a:cs typeface="Arial" panose="020B0604020202020204" pitchFamily="34" charset="0"/>
                  </a:rPr>
                  <a:t>Газрын нэгдсэн</a:t>
                </a:r>
                <a:r>
                  <a:rPr lang="mn-MN" sz="1400" dirty="0">
                    <a:solidFill>
                      <a:schemeClr val="bg1"/>
                    </a:solidFill>
                    <a:latin typeface="Arial" panose="020B0604020202020204" pitchFamily="34" charset="0"/>
                    <a:cs typeface="Arial" panose="020B0604020202020204" pitchFamily="34" charset="0"/>
                  </a:rPr>
                  <a:t> удирдлага, </a:t>
                </a:r>
                <a:r>
                  <a:rPr lang="ru-RU" sz="1400" dirty="0">
                    <a:solidFill>
                      <a:schemeClr val="bg1"/>
                    </a:solidFill>
                    <a:latin typeface="Arial" panose="020B0604020202020204" pitchFamily="34" charset="0"/>
                    <a:cs typeface="Arial" panose="020B0604020202020204" pitchFamily="34" charset="0"/>
                  </a:rPr>
                  <a:t>зохион байгуулалтаар хангах</a:t>
                </a:r>
              </a:p>
            </p:txBody>
          </p:sp>
          <p:sp>
            <p:nvSpPr>
              <p:cNvPr id="57" name="Rectangle 56">
                <a:extLst>
                  <a:ext uri="{FF2B5EF4-FFF2-40B4-BE49-F238E27FC236}">
                    <a16:creationId xmlns:a16="http://schemas.microsoft.com/office/drawing/2014/main" xmlns="" id="{A59DEDBC-E880-4856-8651-D698693A3167}"/>
                  </a:ext>
                </a:extLst>
              </p:cNvPr>
              <p:cNvSpPr/>
              <p:nvPr/>
            </p:nvSpPr>
            <p:spPr>
              <a:xfrm>
                <a:off x="6610614" y="1807077"/>
                <a:ext cx="2311229" cy="5458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67">
                <a:extLst>
                  <a:ext uri="{FF2B5EF4-FFF2-40B4-BE49-F238E27FC236}">
                    <a16:creationId xmlns:a16="http://schemas.microsoft.com/office/drawing/2014/main" xmlns="" id="{8BE5A272-9397-4CE1-A229-0D2E7B59FBA8}"/>
                  </a:ext>
                </a:extLst>
              </p:cNvPr>
              <p:cNvSpPr>
                <a:spLocks noChangeArrowheads="1"/>
              </p:cNvSpPr>
              <p:nvPr/>
            </p:nvSpPr>
            <p:spPr bwMode="auto">
              <a:xfrm>
                <a:off x="6357864" y="1572757"/>
                <a:ext cx="455845" cy="474086"/>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chemeClr val="bg1"/>
              </a:solidFill>
              <a:ln w="635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effectLst/>
                  <a:uLnTx/>
                  <a:uFillTx/>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xmlns="" id="{1BF348B1-275F-4697-A1BB-479814053870}"/>
                  </a:ext>
                </a:extLst>
              </p:cNvPr>
              <p:cNvSpPr txBox="1"/>
              <p:nvPr/>
            </p:nvSpPr>
            <p:spPr>
              <a:xfrm>
                <a:off x="6437745" y="1616428"/>
                <a:ext cx="272733" cy="369332"/>
              </a:xfrm>
              <a:prstGeom prst="rect">
                <a:avLst/>
              </a:prstGeom>
              <a:noFill/>
            </p:spPr>
            <p:txBody>
              <a:bodyPr wrap="square" rtlCol="0">
                <a:spAutoFit/>
              </a:bodyPr>
              <a:lstStyle/>
              <a:p>
                <a:r>
                  <a:rPr lang="mn-MN" b="1">
                    <a:latin typeface="Arial" panose="020B0604020202020204" pitchFamily="34" charset="0"/>
                    <a:cs typeface="Arial" panose="020B0604020202020204" pitchFamily="34" charset="0"/>
                  </a:rPr>
                  <a:t>1</a:t>
                </a:r>
                <a:endParaRPr lang="en-US" b="1">
                  <a:latin typeface="Arial" panose="020B0604020202020204" pitchFamily="34" charset="0"/>
                  <a:cs typeface="Arial" panose="020B0604020202020204" pitchFamily="34" charset="0"/>
                </a:endParaRPr>
              </a:p>
            </p:txBody>
          </p:sp>
        </p:grpSp>
        <p:pic>
          <p:nvPicPr>
            <p:cNvPr id="124" name="Graphic 123" descr="Gavel with solid fill">
              <a:extLst>
                <a:ext uri="{FF2B5EF4-FFF2-40B4-BE49-F238E27FC236}">
                  <a16:creationId xmlns:a16="http://schemas.microsoft.com/office/drawing/2014/main" xmlns="" id="{950E11AC-7644-4952-9C6E-6C2662E392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57380" y="1332799"/>
              <a:ext cx="556572" cy="556572"/>
            </a:xfrm>
            <a:prstGeom prst="rect">
              <a:avLst/>
            </a:prstGeom>
          </p:spPr>
        </p:pic>
      </p:grpSp>
      <p:grpSp>
        <p:nvGrpSpPr>
          <p:cNvPr id="133" name="Group 132">
            <a:extLst>
              <a:ext uri="{FF2B5EF4-FFF2-40B4-BE49-F238E27FC236}">
                <a16:creationId xmlns:a16="http://schemas.microsoft.com/office/drawing/2014/main" xmlns="" id="{7789610C-3D0E-42D4-9DC2-25C930B0269A}"/>
              </a:ext>
            </a:extLst>
          </p:cNvPr>
          <p:cNvGrpSpPr/>
          <p:nvPr/>
        </p:nvGrpSpPr>
        <p:grpSpPr>
          <a:xfrm>
            <a:off x="3160086" y="1994875"/>
            <a:ext cx="2588316" cy="2056425"/>
            <a:chOff x="3160086" y="1116260"/>
            <a:chExt cx="2588316" cy="2056425"/>
          </a:xfrm>
        </p:grpSpPr>
        <p:grpSp>
          <p:nvGrpSpPr>
            <p:cNvPr id="61" name="Group 60">
              <a:extLst>
                <a:ext uri="{FF2B5EF4-FFF2-40B4-BE49-F238E27FC236}">
                  <a16:creationId xmlns:a16="http://schemas.microsoft.com/office/drawing/2014/main" xmlns="" id="{D95D4AB9-6FA7-4187-9062-1212FE3A358D}"/>
                </a:ext>
              </a:extLst>
            </p:cNvPr>
            <p:cNvGrpSpPr/>
            <p:nvPr/>
          </p:nvGrpSpPr>
          <p:grpSpPr>
            <a:xfrm>
              <a:off x="3160086" y="1116260"/>
              <a:ext cx="2588316" cy="2056425"/>
              <a:chOff x="9342690" y="1572757"/>
              <a:chExt cx="2588316" cy="2056425"/>
            </a:xfrm>
          </p:grpSpPr>
          <p:sp>
            <p:nvSpPr>
              <p:cNvPr id="62" name="Freeform 2">
                <a:extLst>
                  <a:ext uri="{FF2B5EF4-FFF2-40B4-BE49-F238E27FC236}">
                    <a16:creationId xmlns:a16="http://schemas.microsoft.com/office/drawing/2014/main" xmlns="" id="{17068D93-FC9F-458E-BBC9-2E5346E8A45B}"/>
                  </a:ext>
                </a:extLst>
              </p:cNvPr>
              <p:cNvSpPr>
                <a:spLocks noChangeArrowheads="1"/>
              </p:cNvSpPr>
              <p:nvPr/>
            </p:nvSpPr>
            <p:spPr bwMode="auto">
              <a:xfrm>
                <a:off x="9571105" y="1781264"/>
                <a:ext cx="2359901" cy="1847918"/>
              </a:xfrm>
              <a:prstGeom prst="roundRect">
                <a:avLst>
                  <a:gd name="adj" fmla="val 5241"/>
                </a:avLst>
              </a:prstGeom>
              <a:solidFill>
                <a:srgbClr val="203864"/>
              </a:solidFill>
              <a:ln w="1905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xmlns="" id="{D924B1BA-E23C-4052-9798-FEF25E5EC0E7}"/>
                  </a:ext>
                </a:extLst>
              </p:cNvPr>
              <p:cNvSpPr txBox="1"/>
              <p:nvPr/>
            </p:nvSpPr>
            <p:spPr>
              <a:xfrm>
                <a:off x="9619329" y="2368438"/>
                <a:ext cx="2263448" cy="1169551"/>
              </a:xfrm>
              <a:prstGeom prst="rect">
                <a:avLst/>
              </a:prstGeom>
              <a:noFill/>
            </p:spPr>
            <p:txBody>
              <a:bodyPr wrap="square" rtlCol="0" anchor="b">
                <a:spAutoFit/>
              </a:bodyPr>
              <a:lstStyle/>
              <a:p>
                <a:pPr algn="ctr" defTabSz="1828434"/>
                <a:r>
                  <a:rPr lang="mn-MN" sz="1400">
                    <a:solidFill>
                      <a:schemeClr val="bg1"/>
                    </a:solidFill>
                    <a:latin typeface="Arial" panose="020B0604020202020204" pitchFamily="34" charset="0"/>
                    <a:cs typeface="Arial" panose="020B0604020202020204" pitchFamily="34" charset="0"/>
                  </a:rPr>
                  <a:t>Газрыг төлөвлөх, бүртгэх, ашиглах, хамгаалах, нөхөн сэргээх, хяналт тавих тогтолцоог бүрдүүлэх</a:t>
                </a:r>
              </a:p>
            </p:txBody>
          </p:sp>
          <p:sp>
            <p:nvSpPr>
              <p:cNvPr id="64" name="Rectangle 63">
                <a:extLst>
                  <a:ext uri="{FF2B5EF4-FFF2-40B4-BE49-F238E27FC236}">
                    <a16:creationId xmlns:a16="http://schemas.microsoft.com/office/drawing/2014/main" xmlns="" id="{9BCBF74E-A7BD-46C6-9945-E3E3BC89A9DA}"/>
                  </a:ext>
                </a:extLst>
              </p:cNvPr>
              <p:cNvSpPr/>
              <p:nvPr/>
            </p:nvSpPr>
            <p:spPr>
              <a:xfrm>
                <a:off x="9595440" y="1807077"/>
                <a:ext cx="2311229" cy="5458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7">
                <a:extLst>
                  <a:ext uri="{FF2B5EF4-FFF2-40B4-BE49-F238E27FC236}">
                    <a16:creationId xmlns:a16="http://schemas.microsoft.com/office/drawing/2014/main" xmlns="" id="{847B581F-4CE0-4B78-993C-6215E9A65B3E}"/>
                  </a:ext>
                </a:extLst>
              </p:cNvPr>
              <p:cNvSpPr>
                <a:spLocks noChangeArrowheads="1"/>
              </p:cNvSpPr>
              <p:nvPr/>
            </p:nvSpPr>
            <p:spPr bwMode="auto">
              <a:xfrm>
                <a:off x="9342690" y="1572757"/>
                <a:ext cx="455845" cy="474086"/>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rgbClr val="FFFFFF"/>
              </a:solidFill>
              <a:ln w="635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xmlns="" id="{7A83BBAD-08CE-4BED-8994-8839E007A192}"/>
                  </a:ext>
                </a:extLst>
              </p:cNvPr>
              <p:cNvSpPr txBox="1"/>
              <p:nvPr/>
            </p:nvSpPr>
            <p:spPr>
              <a:xfrm>
                <a:off x="9409360" y="1612852"/>
                <a:ext cx="272733" cy="369332"/>
              </a:xfrm>
              <a:prstGeom prst="rect">
                <a:avLst/>
              </a:prstGeom>
              <a:noFill/>
            </p:spPr>
            <p:txBody>
              <a:bodyPr wrap="square" rtlCol="0">
                <a:spAutoFit/>
              </a:bodyPr>
              <a:lstStyle/>
              <a:p>
                <a:r>
                  <a:rPr lang="mn-MN" b="1">
                    <a:solidFill>
                      <a:srgbClr val="002060"/>
                    </a:solidFill>
                    <a:latin typeface="Arial" panose="020B0604020202020204" pitchFamily="34" charset="0"/>
                    <a:cs typeface="Arial" panose="020B0604020202020204" pitchFamily="34" charset="0"/>
                  </a:rPr>
                  <a:t>2</a:t>
                </a:r>
                <a:endParaRPr lang="en-US" b="1">
                  <a:solidFill>
                    <a:srgbClr val="002060"/>
                  </a:solidFill>
                  <a:latin typeface="Arial" panose="020B0604020202020204" pitchFamily="34" charset="0"/>
                  <a:cs typeface="Arial" panose="020B0604020202020204" pitchFamily="34" charset="0"/>
                </a:endParaRPr>
              </a:p>
            </p:txBody>
          </p:sp>
        </p:grpSp>
        <p:pic>
          <p:nvPicPr>
            <p:cNvPr id="125" name="Graphic 124" descr="Hierarchy with solid fill">
              <a:extLst>
                <a:ext uri="{FF2B5EF4-FFF2-40B4-BE49-F238E27FC236}">
                  <a16:creationId xmlns:a16="http://schemas.microsoft.com/office/drawing/2014/main" xmlns="" id="{E5FA3EC3-E964-4617-82FD-5E5CEF4592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172952" y="1332799"/>
              <a:ext cx="554941" cy="554941"/>
            </a:xfrm>
            <a:prstGeom prst="rect">
              <a:avLst/>
            </a:prstGeom>
          </p:spPr>
        </p:pic>
      </p:grpSp>
      <p:grpSp>
        <p:nvGrpSpPr>
          <p:cNvPr id="134" name="Group 133">
            <a:extLst>
              <a:ext uri="{FF2B5EF4-FFF2-40B4-BE49-F238E27FC236}">
                <a16:creationId xmlns:a16="http://schemas.microsoft.com/office/drawing/2014/main" xmlns="" id="{31C6EECC-F0A1-4921-85B0-676BEB217C9A}"/>
              </a:ext>
            </a:extLst>
          </p:cNvPr>
          <p:cNvGrpSpPr/>
          <p:nvPr/>
        </p:nvGrpSpPr>
        <p:grpSpPr>
          <a:xfrm>
            <a:off x="3193710" y="4427899"/>
            <a:ext cx="2622200" cy="2016330"/>
            <a:chOff x="6221507" y="1121892"/>
            <a:chExt cx="2622200" cy="2016330"/>
          </a:xfrm>
        </p:grpSpPr>
        <p:grpSp>
          <p:nvGrpSpPr>
            <p:cNvPr id="82" name="Group 81">
              <a:extLst>
                <a:ext uri="{FF2B5EF4-FFF2-40B4-BE49-F238E27FC236}">
                  <a16:creationId xmlns:a16="http://schemas.microsoft.com/office/drawing/2014/main" xmlns="" id="{9AD5CCDD-D61A-464B-AD47-1A8B33D2BE00}"/>
                </a:ext>
              </a:extLst>
            </p:cNvPr>
            <p:cNvGrpSpPr/>
            <p:nvPr/>
          </p:nvGrpSpPr>
          <p:grpSpPr>
            <a:xfrm>
              <a:off x="6221507" y="1121892"/>
              <a:ext cx="2588316" cy="2016330"/>
              <a:chOff x="9342690" y="1572757"/>
              <a:chExt cx="2588316" cy="2016330"/>
            </a:xfrm>
          </p:grpSpPr>
          <p:sp>
            <p:nvSpPr>
              <p:cNvPr id="83" name="Freeform 2">
                <a:extLst>
                  <a:ext uri="{FF2B5EF4-FFF2-40B4-BE49-F238E27FC236}">
                    <a16:creationId xmlns:a16="http://schemas.microsoft.com/office/drawing/2014/main" xmlns="" id="{A781D313-CECA-4A3B-BD97-E4DFCDA10ABA}"/>
                  </a:ext>
                </a:extLst>
              </p:cNvPr>
              <p:cNvSpPr>
                <a:spLocks noChangeArrowheads="1"/>
              </p:cNvSpPr>
              <p:nvPr/>
            </p:nvSpPr>
            <p:spPr bwMode="auto">
              <a:xfrm>
                <a:off x="9571105" y="1781264"/>
                <a:ext cx="2359901" cy="1807823"/>
              </a:xfrm>
              <a:prstGeom prst="roundRect">
                <a:avLst>
                  <a:gd name="adj" fmla="val 5241"/>
                </a:avLst>
              </a:prstGeom>
              <a:solidFill>
                <a:srgbClr val="203864"/>
              </a:solidFill>
              <a:ln w="1905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xmlns="" id="{7774EDC9-4849-4820-88BB-9781AF32DD77}"/>
                  </a:ext>
                </a:extLst>
              </p:cNvPr>
              <p:cNvSpPr txBox="1"/>
              <p:nvPr/>
            </p:nvSpPr>
            <p:spPr>
              <a:xfrm>
                <a:off x="9595440" y="2478050"/>
                <a:ext cx="2335565" cy="954107"/>
              </a:xfrm>
              <a:prstGeom prst="rect">
                <a:avLst/>
              </a:prstGeom>
              <a:noFill/>
            </p:spPr>
            <p:txBody>
              <a:bodyPr wrap="square" rtlCol="0" anchor="b">
                <a:spAutoFit/>
              </a:bodyPr>
              <a:lstStyle/>
              <a:p>
                <a:pPr algn="ctr" defTabSz="1828434"/>
                <a:r>
                  <a:rPr lang="mn-MN" sz="1400">
                    <a:solidFill>
                      <a:schemeClr val="bg1"/>
                    </a:solidFill>
                    <a:latin typeface="Arial" panose="020B0604020202020204" pitchFamily="34" charset="0"/>
                    <a:cs typeface="Arial" panose="020B0604020202020204" pitchFamily="34" charset="0"/>
                  </a:rPr>
                  <a:t>Газрыг эдийн засгийн эргэлтэд оруулах нөхцөл, боломжийг нэмэгдүүлж, бэхжүүлэх</a:t>
                </a:r>
              </a:p>
            </p:txBody>
          </p:sp>
          <p:sp>
            <p:nvSpPr>
              <p:cNvPr id="85" name="Rectangle 84">
                <a:extLst>
                  <a:ext uri="{FF2B5EF4-FFF2-40B4-BE49-F238E27FC236}">
                    <a16:creationId xmlns:a16="http://schemas.microsoft.com/office/drawing/2014/main" xmlns="" id="{8373730D-3A1B-4A09-BB10-DD19C99EEB9C}"/>
                  </a:ext>
                </a:extLst>
              </p:cNvPr>
              <p:cNvSpPr/>
              <p:nvPr/>
            </p:nvSpPr>
            <p:spPr>
              <a:xfrm>
                <a:off x="9582648" y="1791837"/>
                <a:ext cx="2324021" cy="5458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67">
                <a:extLst>
                  <a:ext uri="{FF2B5EF4-FFF2-40B4-BE49-F238E27FC236}">
                    <a16:creationId xmlns:a16="http://schemas.microsoft.com/office/drawing/2014/main" xmlns="" id="{1866E6C1-A348-458C-B03B-D8DB7775415F}"/>
                  </a:ext>
                </a:extLst>
              </p:cNvPr>
              <p:cNvSpPr>
                <a:spLocks noChangeArrowheads="1"/>
              </p:cNvSpPr>
              <p:nvPr/>
            </p:nvSpPr>
            <p:spPr bwMode="auto">
              <a:xfrm>
                <a:off x="9342690" y="1572757"/>
                <a:ext cx="455845" cy="474086"/>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rgbClr val="FFFFFF"/>
              </a:solidFill>
              <a:ln w="635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xmlns="" id="{36202E2F-1696-4425-97E5-FE0FED4D2E98}"/>
                  </a:ext>
                </a:extLst>
              </p:cNvPr>
              <p:cNvSpPr txBox="1"/>
              <p:nvPr/>
            </p:nvSpPr>
            <p:spPr>
              <a:xfrm>
                <a:off x="9409360" y="1612852"/>
                <a:ext cx="272733" cy="369332"/>
              </a:xfrm>
              <a:prstGeom prst="rect">
                <a:avLst/>
              </a:prstGeom>
              <a:noFill/>
            </p:spPr>
            <p:txBody>
              <a:bodyPr wrap="square" rtlCol="0">
                <a:spAutoFit/>
              </a:bodyPr>
              <a:lstStyle/>
              <a:p>
                <a:r>
                  <a:rPr lang="mn-MN" b="1">
                    <a:solidFill>
                      <a:srgbClr val="002060"/>
                    </a:solidFill>
                    <a:latin typeface="Arial" panose="020B0604020202020204" pitchFamily="34" charset="0"/>
                    <a:cs typeface="Arial" panose="020B0604020202020204" pitchFamily="34" charset="0"/>
                  </a:rPr>
                  <a:t>6</a:t>
                </a:r>
                <a:endParaRPr lang="en-US" b="1">
                  <a:solidFill>
                    <a:srgbClr val="002060"/>
                  </a:solidFill>
                  <a:latin typeface="Arial" panose="020B0604020202020204" pitchFamily="34" charset="0"/>
                  <a:cs typeface="Arial" panose="020B0604020202020204" pitchFamily="34" charset="0"/>
                </a:endParaRPr>
              </a:p>
            </p:txBody>
          </p:sp>
        </p:grpSp>
        <p:pic>
          <p:nvPicPr>
            <p:cNvPr id="126" name="Graphic 125" descr="Upward trend with solid fill">
              <a:extLst>
                <a:ext uri="{FF2B5EF4-FFF2-40B4-BE49-F238E27FC236}">
                  <a16:creationId xmlns:a16="http://schemas.microsoft.com/office/drawing/2014/main" xmlns="" id="{6A9DE585-FFE8-4843-9CDA-E201BC43117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253540" y="1316117"/>
              <a:ext cx="590167" cy="590167"/>
            </a:xfrm>
            <a:prstGeom prst="rect">
              <a:avLst/>
            </a:prstGeom>
          </p:spPr>
        </p:pic>
      </p:grpSp>
      <p:grpSp>
        <p:nvGrpSpPr>
          <p:cNvPr id="135" name="Group 134">
            <a:extLst>
              <a:ext uri="{FF2B5EF4-FFF2-40B4-BE49-F238E27FC236}">
                <a16:creationId xmlns:a16="http://schemas.microsoft.com/office/drawing/2014/main" xmlns="" id="{F72082A9-1526-4188-A7D0-52D4383A090C}"/>
              </a:ext>
            </a:extLst>
          </p:cNvPr>
          <p:cNvGrpSpPr/>
          <p:nvPr/>
        </p:nvGrpSpPr>
        <p:grpSpPr>
          <a:xfrm>
            <a:off x="6223703" y="4460303"/>
            <a:ext cx="2588316" cy="1970701"/>
            <a:chOff x="9193544" y="1116260"/>
            <a:chExt cx="2588316" cy="1970701"/>
          </a:xfrm>
        </p:grpSpPr>
        <p:grpSp>
          <p:nvGrpSpPr>
            <p:cNvPr id="89" name="Group 88">
              <a:extLst>
                <a:ext uri="{FF2B5EF4-FFF2-40B4-BE49-F238E27FC236}">
                  <a16:creationId xmlns:a16="http://schemas.microsoft.com/office/drawing/2014/main" xmlns="" id="{EEC0FB76-DF64-4706-A09F-04E84A3FBCDA}"/>
                </a:ext>
              </a:extLst>
            </p:cNvPr>
            <p:cNvGrpSpPr/>
            <p:nvPr/>
          </p:nvGrpSpPr>
          <p:grpSpPr>
            <a:xfrm>
              <a:off x="9193544" y="1116260"/>
              <a:ext cx="2588316" cy="1970701"/>
              <a:chOff x="9342690" y="1572757"/>
              <a:chExt cx="2588316" cy="1970701"/>
            </a:xfrm>
          </p:grpSpPr>
          <p:sp>
            <p:nvSpPr>
              <p:cNvPr id="90" name="Freeform 2">
                <a:extLst>
                  <a:ext uri="{FF2B5EF4-FFF2-40B4-BE49-F238E27FC236}">
                    <a16:creationId xmlns:a16="http://schemas.microsoft.com/office/drawing/2014/main" xmlns="" id="{CF16D031-637E-41AF-B09B-821C2787838D}"/>
                  </a:ext>
                </a:extLst>
              </p:cNvPr>
              <p:cNvSpPr>
                <a:spLocks noChangeArrowheads="1"/>
              </p:cNvSpPr>
              <p:nvPr/>
            </p:nvSpPr>
            <p:spPr bwMode="auto">
              <a:xfrm>
                <a:off x="9571105" y="1725569"/>
                <a:ext cx="2359901" cy="1817889"/>
              </a:xfrm>
              <a:prstGeom prst="roundRect">
                <a:avLst>
                  <a:gd name="adj" fmla="val 5241"/>
                </a:avLst>
              </a:prstGeom>
              <a:solidFill>
                <a:srgbClr val="203864"/>
              </a:solidFill>
              <a:ln w="1905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xmlns="" id="{72BBF92B-478E-4C21-959E-D7CC3FF9E4F4}"/>
                  </a:ext>
                </a:extLst>
              </p:cNvPr>
              <p:cNvSpPr txBox="1"/>
              <p:nvPr/>
            </p:nvSpPr>
            <p:spPr>
              <a:xfrm>
                <a:off x="9661070" y="2335809"/>
                <a:ext cx="2207871" cy="1169551"/>
              </a:xfrm>
              <a:prstGeom prst="rect">
                <a:avLst/>
              </a:prstGeom>
              <a:noFill/>
            </p:spPr>
            <p:txBody>
              <a:bodyPr wrap="square" rtlCol="0" anchor="b">
                <a:spAutoFit/>
              </a:bodyPr>
              <a:lstStyle/>
              <a:p>
                <a:pPr algn="ctr" defTabSz="1828434"/>
                <a:r>
                  <a:rPr lang="mn-MN" sz="1400">
                    <a:solidFill>
                      <a:schemeClr val="bg1"/>
                    </a:solidFill>
                    <a:latin typeface="Arial" panose="020B0604020202020204" pitchFamily="34" charset="0"/>
                    <a:cs typeface="Arial" panose="020B0604020202020204" pitchFamily="34" charset="0"/>
                  </a:rPr>
                  <a:t>Газрын төлөв байдал чанарт хяналт тавих, газрын ашиглалт, хамгаалалтыг сайжруулах</a:t>
                </a:r>
              </a:p>
            </p:txBody>
          </p:sp>
          <p:sp>
            <p:nvSpPr>
              <p:cNvPr id="92" name="Rectangle 91">
                <a:extLst>
                  <a:ext uri="{FF2B5EF4-FFF2-40B4-BE49-F238E27FC236}">
                    <a16:creationId xmlns:a16="http://schemas.microsoft.com/office/drawing/2014/main" xmlns="" id="{427A5912-7179-495A-B2EC-203ADCB1016B}"/>
                  </a:ext>
                </a:extLst>
              </p:cNvPr>
              <p:cNvSpPr/>
              <p:nvPr/>
            </p:nvSpPr>
            <p:spPr>
              <a:xfrm>
                <a:off x="9595440" y="1749927"/>
                <a:ext cx="2311229" cy="5458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203864"/>
                  </a:highlight>
                </a:endParaRPr>
              </a:p>
            </p:txBody>
          </p:sp>
          <p:sp>
            <p:nvSpPr>
              <p:cNvPr id="93" name="Freeform 67">
                <a:extLst>
                  <a:ext uri="{FF2B5EF4-FFF2-40B4-BE49-F238E27FC236}">
                    <a16:creationId xmlns:a16="http://schemas.microsoft.com/office/drawing/2014/main" xmlns="" id="{AE810B62-2E4F-4A9B-922E-BBFE68D71334}"/>
                  </a:ext>
                </a:extLst>
              </p:cNvPr>
              <p:cNvSpPr>
                <a:spLocks noChangeArrowheads="1"/>
              </p:cNvSpPr>
              <p:nvPr/>
            </p:nvSpPr>
            <p:spPr bwMode="auto">
              <a:xfrm>
                <a:off x="9342690" y="1572757"/>
                <a:ext cx="455845" cy="474086"/>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rgbClr val="FFFFFF"/>
              </a:solidFill>
              <a:ln w="635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xmlns="" id="{730CD764-819E-420D-B169-1EEDA874140E}"/>
                  </a:ext>
                </a:extLst>
              </p:cNvPr>
              <p:cNvSpPr txBox="1"/>
              <p:nvPr/>
            </p:nvSpPr>
            <p:spPr>
              <a:xfrm>
                <a:off x="9409360" y="1612852"/>
                <a:ext cx="272733" cy="369332"/>
              </a:xfrm>
              <a:prstGeom prst="rect">
                <a:avLst/>
              </a:prstGeom>
              <a:noFill/>
            </p:spPr>
            <p:txBody>
              <a:bodyPr wrap="square" rtlCol="0">
                <a:spAutoFit/>
              </a:bodyPr>
              <a:lstStyle/>
              <a:p>
                <a:r>
                  <a:rPr lang="mn-MN" b="1">
                    <a:solidFill>
                      <a:srgbClr val="002060"/>
                    </a:solidFill>
                    <a:latin typeface="Arial" panose="020B0604020202020204" pitchFamily="34" charset="0"/>
                    <a:cs typeface="Arial" panose="020B0604020202020204" pitchFamily="34" charset="0"/>
                  </a:rPr>
                  <a:t>7</a:t>
                </a:r>
                <a:endParaRPr lang="en-US" b="1">
                  <a:solidFill>
                    <a:srgbClr val="002060"/>
                  </a:solidFill>
                  <a:latin typeface="Arial" panose="020B0604020202020204" pitchFamily="34" charset="0"/>
                  <a:cs typeface="Arial" panose="020B0604020202020204" pitchFamily="34" charset="0"/>
                </a:endParaRPr>
              </a:p>
            </p:txBody>
          </p:sp>
        </p:grpSp>
        <p:pic>
          <p:nvPicPr>
            <p:cNvPr id="127" name="Graphic 126" descr="Open hand with plant with solid fill">
              <a:extLst>
                <a:ext uri="{FF2B5EF4-FFF2-40B4-BE49-F238E27FC236}">
                  <a16:creationId xmlns:a16="http://schemas.microsoft.com/office/drawing/2014/main" xmlns="" id="{C5C00F46-C10F-4B0C-8C73-5369A6D3833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171184" y="1285295"/>
              <a:ext cx="526780" cy="526780"/>
            </a:xfrm>
            <a:prstGeom prst="rect">
              <a:avLst/>
            </a:prstGeom>
          </p:spPr>
        </p:pic>
      </p:grpSp>
      <p:grpSp>
        <p:nvGrpSpPr>
          <p:cNvPr id="136" name="Group 135">
            <a:extLst>
              <a:ext uri="{FF2B5EF4-FFF2-40B4-BE49-F238E27FC236}">
                <a16:creationId xmlns:a16="http://schemas.microsoft.com/office/drawing/2014/main" xmlns="" id="{321C8B52-87E7-40EF-B8E0-A2CDFA6B0321}"/>
              </a:ext>
            </a:extLst>
          </p:cNvPr>
          <p:cNvGrpSpPr/>
          <p:nvPr/>
        </p:nvGrpSpPr>
        <p:grpSpPr>
          <a:xfrm>
            <a:off x="175260" y="4387804"/>
            <a:ext cx="2634066" cy="2056425"/>
            <a:chOff x="175260" y="3928289"/>
            <a:chExt cx="2634066" cy="2056425"/>
          </a:xfrm>
        </p:grpSpPr>
        <p:grpSp>
          <p:nvGrpSpPr>
            <p:cNvPr id="96" name="Group 95">
              <a:extLst>
                <a:ext uri="{FF2B5EF4-FFF2-40B4-BE49-F238E27FC236}">
                  <a16:creationId xmlns:a16="http://schemas.microsoft.com/office/drawing/2014/main" xmlns="" id="{EA6A0F07-A16F-4A4A-B58D-F919A537820A}"/>
                </a:ext>
              </a:extLst>
            </p:cNvPr>
            <p:cNvGrpSpPr/>
            <p:nvPr/>
          </p:nvGrpSpPr>
          <p:grpSpPr>
            <a:xfrm>
              <a:off x="175260" y="3928289"/>
              <a:ext cx="2588316" cy="2056425"/>
              <a:chOff x="6357864" y="1572757"/>
              <a:chExt cx="2588316" cy="2056425"/>
            </a:xfrm>
          </p:grpSpPr>
          <p:sp>
            <p:nvSpPr>
              <p:cNvPr id="97" name="Freeform 2">
                <a:extLst>
                  <a:ext uri="{FF2B5EF4-FFF2-40B4-BE49-F238E27FC236}">
                    <a16:creationId xmlns:a16="http://schemas.microsoft.com/office/drawing/2014/main" xmlns="" id="{9295DD78-1D92-42A5-864D-0EED46159055}"/>
                  </a:ext>
                </a:extLst>
              </p:cNvPr>
              <p:cNvSpPr>
                <a:spLocks noChangeArrowheads="1"/>
              </p:cNvSpPr>
              <p:nvPr/>
            </p:nvSpPr>
            <p:spPr bwMode="auto">
              <a:xfrm>
                <a:off x="6586279" y="1781264"/>
                <a:ext cx="2359901" cy="1847918"/>
              </a:xfrm>
              <a:prstGeom prst="roundRect">
                <a:avLst>
                  <a:gd name="adj" fmla="val 5241"/>
                </a:avLst>
              </a:prstGeom>
              <a:solidFill>
                <a:srgbClr val="203864"/>
              </a:solidFill>
              <a:ln w="1905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xmlns="" id="{25B18767-A60F-4018-89E2-6C0116C70510}"/>
                  </a:ext>
                </a:extLst>
              </p:cNvPr>
              <p:cNvSpPr txBox="1"/>
              <p:nvPr/>
            </p:nvSpPr>
            <p:spPr>
              <a:xfrm>
                <a:off x="6552395" y="2368289"/>
                <a:ext cx="2359901" cy="1169551"/>
              </a:xfrm>
              <a:prstGeom prst="rect">
                <a:avLst/>
              </a:prstGeom>
              <a:noFill/>
            </p:spPr>
            <p:txBody>
              <a:bodyPr wrap="square" rtlCol="0" anchor="b">
                <a:spAutoFit/>
              </a:bodyPr>
              <a:lstStyle/>
              <a:p>
                <a:pPr algn="ctr" defTabSz="1828434"/>
                <a:r>
                  <a:rPr lang="mn-MN" sz="1400">
                    <a:solidFill>
                      <a:schemeClr val="bg1"/>
                    </a:solidFill>
                    <a:latin typeface="Arial" panose="020B0604020202020204" pitchFamily="34" charset="0"/>
                    <a:cs typeface="Arial" panose="020B0604020202020204" pitchFamily="34" charset="0"/>
                  </a:rPr>
                  <a:t>Газрын нэгдсэн төлөвлөлт, бүртгэлээр дамжуулж салбар хоорондын уялдааг хангах</a:t>
                </a:r>
              </a:p>
            </p:txBody>
          </p:sp>
          <p:sp>
            <p:nvSpPr>
              <p:cNvPr id="99" name="Rectangle 98">
                <a:extLst>
                  <a:ext uri="{FF2B5EF4-FFF2-40B4-BE49-F238E27FC236}">
                    <a16:creationId xmlns:a16="http://schemas.microsoft.com/office/drawing/2014/main" xmlns="" id="{72C6A038-3CD6-4B47-B9B1-029264D9C890}"/>
                  </a:ext>
                </a:extLst>
              </p:cNvPr>
              <p:cNvSpPr/>
              <p:nvPr/>
            </p:nvSpPr>
            <p:spPr>
              <a:xfrm>
                <a:off x="6610614" y="1807077"/>
                <a:ext cx="2311229" cy="5458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67">
                <a:extLst>
                  <a:ext uri="{FF2B5EF4-FFF2-40B4-BE49-F238E27FC236}">
                    <a16:creationId xmlns:a16="http://schemas.microsoft.com/office/drawing/2014/main" xmlns="" id="{D549B50F-99FD-451A-80F2-4E3D77B54CA1}"/>
                  </a:ext>
                </a:extLst>
              </p:cNvPr>
              <p:cNvSpPr>
                <a:spLocks noChangeArrowheads="1"/>
              </p:cNvSpPr>
              <p:nvPr/>
            </p:nvSpPr>
            <p:spPr bwMode="auto">
              <a:xfrm>
                <a:off x="6357864" y="1572757"/>
                <a:ext cx="455845" cy="474086"/>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rgbClr val="FFFFFF"/>
              </a:solidFill>
              <a:ln w="635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xmlns="" id="{BC44289A-15BC-424D-AFEB-BAEC90056042}"/>
                  </a:ext>
                </a:extLst>
              </p:cNvPr>
              <p:cNvSpPr txBox="1"/>
              <p:nvPr/>
            </p:nvSpPr>
            <p:spPr>
              <a:xfrm>
                <a:off x="6437745" y="1616428"/>
                <a:ext cx="272733" cy="369332"/>
              </a:xfrm>
              <a:prstGeom prst="rect">
                <a:avLst/>
              </a:prstGeom>
              <a:noFill/>
            </p:spPr>
            <p:txBody>
              <a:bodyPr wrap="square" rtlCol="0">
                <a:spAutoFit/>
              </a:bodyPr>
              <a:lstStyle/>
              <a:p>
                <a:r>
                  <a:rPr lang="mn-MN" b="1">
                    <a:solidFill>
                      <a:srgbClr val="002060"/>
                    </a:solidFill>
                    <a:latin typeface="Arial" panose="020B0604020202020204" pitchFamily="34" charset="0"/>
                    <a:cs typeface="Arial" panose="020B0604020202020204" pitchFamily="34" charset="0"/>
                  </a:rPr>
                  <a:t>5</a:t>
                </a:r>
                <a:endParaRPr lang="en-US" b="1">
                  <a:solidFill>
                    <a:srgbClr val="002060"/>
                  </a:solidFill>
                  <a:latin typeface="Arial" panose="020B0604020202020204" pitchFamily="34" charset="0"/>
                  <a:cs typeface="Arial" panose="020B0604020202020204" pitchFamily="34" charset="0"/>
                </a:endParaRPr>
              </a:p>
            </p:txBody>
          </p:sp>
        </p:grpSp>
        <p:pic>
          <p:nvPicPr>
            <p:cNvPr id="128" name="Graphic 127" descr="Gears with solid fill">
              <a:extLst>
                <a:ext uri="{FF2B5EF4-FFF2-40B4-BE49-F238E27FC236}">
                  <a16:creationId xmlns:a16="http://schemas.microsoft.com/office/drawing/2014/main" xmlns="" id="{AC41C1B7-400C-4796-9F24-022F7E1CC39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236624" y="4138880"/>
              <a:ext cx="572702" cy="572702"/>
            </a:xfrm>
            <a:prstGeom prst="rect">
              <a:avLst/>
            </a:prstGeom>
          </p:spPr>
        </p:pic>
      </p:grpSp>
      <p:grpSp>
        <p:nvGrpSpPr>
          <p:cNvPr id="137" name="Group 136">
            <a:extLst>
              <a:ext uri="{FF2B5EF4-FFF2-40B4-BE49-F238E27FC236}">
                <a16:creationId xmlns:a16="http://schemas.microsoft.com/office/drawing/2014/main" xmlns="" id="{2E0AC717-BA24-46BB-8CA8-6A90BA00101C}"/>
              </a:ext>
            </a:extLst>
          </p:cNvPr>
          <p:cNvGrpSpPr/>
          <p:nvPr/>
        </p:nvGrpSpPr>
        <p:grpSpPr>
          <a:xfrm>
            <a:off x="6195563" y="1977094"/>
            <a:ext cx="2588316" cy="2056425"/>
            <a:chOff x="3160086" y="3928289"/>
            <a:chExt cx="2588316" cy="2056425"/>
          </a:xfrm>
        </p:grpSpPr>
        <p:grpSp>
          <p:nvGrpSpPr>
            <p:cNvPr id="103" name="Group 102">
              <a:extLst>
                <a:ext uri="{FF2B5EF4-FFF2-40B4-BE49-F238E27FC236}">
                  <a16:creationId xmlns:a16="http://schemas.microsoft.com/office/drawing/2014/main" xmlns="" id="{9F760ACA-71FF-40DB-8A32-E25ACD452CBB}"/>
                </a:ext>
              </a:extLst>
            </p:cNvPr>
            <p:cNvGrpSpPr/>
            <p:nvPr/>
          </p:nvGrpSpPr>
          <p:grpSpPr>
            <a:xfrm>
              <a:off x="3160086" y="3928289"/>
              <a:ext cx="2588316" cy="2056425"/>
              <a:chOff x="9342690" y="1572757"/>
              <a:chExt cx="2588316" cy="2056425"/>
            </a:xfrm>
          </p:grpSpPr>
          <p:sp>
            <p:nvSpPr>
              <p:cNvPr id="104" name="Freeform 2">
                <a:extLst>
                  <a:ext uri="{FF2B5EF4-FFF2-40B4-BE49-F238E27FC236}">
                    <a16:creationId xmlns:a16="http://schemas.microsoft.com/office/drawing/2014/main" xmlns="" id="{BF7F9A5E-2ED8-4C20-8762-E5B40FAAD7F1}"/>
                  </a:ext>
                </a:extLst>
              </p:cNvPr>
              <p:cNvSpPr>
                <a:spLocks noChangeArrowheads="1"/>
              </p:cNvSpPr>
              <p:nvPr/>
            </p:nvSpPr>
            <p:spPr bwMode="auto">
              <a:xfrm>
                <a:off x="9571105" y="1781264"/>
                <a:ext cx="2359901" cy="1847918"/>
              </a:xfrm>
              <a:prstGeom prst="roundRect">
                <a:avLst>
                  <a:gd name="adj" fmla="val 5241"/>
                </a:avLst>
              </a:prstGeom>
              <a:solidFill>
                <a:srgbClr val="203864"/>
              </a:solidFill>
              <a:ln w="1905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xmlns="" id="{AF6AEE90-91F0-4CDE-B93E-108818A57634}"/>
                  </a:ext>
                </a:extLst>
              </p:cNvPr>
              <p:cNvSpPr txBox="1"/>
              <p:nvPr/>
            </p:nvSpPr>
            <p:spPr>
              <a:xfrm>
                <a:off x="9595440" y="2495241"/>
                <a:ext cx="2287337" cy="954107"/>
              </a:xfrm>
              <a:prstGeom prst="rect">
                <a:avLst/>
              </a:prstGeom>
              <a:noFill/>
            </p:spPr>
            <p:txBody>
              <a:bodyPr wrap="square" rtlCol="0" anchor="b">
                <a:spAutoFit/>
              </a:bodyPr>
              <a:lstStyle/>
              <a:p>
                <a:pPr algn="ctr" defTabSz="1828434"/>
                <a:r>
                  <a:rPr lang="mn-MN" sz="1400">
                    <a:solidFill>
                      <a:schemeClr val="bg1"/>
                    </a:solidFill>
                    <a:latin typeface="Arial" panose="020B0604020202020204" pitchFamily="34" charset="0"/>
                    <a:cs typeface="Arial" panose="020B0604020202020204" pitchFamily="34" charset="0"/>
                  </a:rPr>
                  <a:t>Газрын эрхийг Иргэний хуулийн суурь эрхийн зохицуулалттай нийцүүлэх </a:t>
                </a:r>
              </a:p>
            </p:txBody>
          </p:sp>
          <p:sp>
            <p:nvSpPr>
              <p:cNvPr id="106" name="Rectangle 105">
                <a:extLst>
                  <a:ext uri="{FF2B5EF4-FFF2-40B4-BE49-F238E27FC236}">
                    <a16:creationId xmlns:a16="http://schemas.microsoft.com/office/drawing/2014/main" xmlns="" id="{987DD114-BA1D-4EC5-B577-D3ADF91B8BD1}"/>
                  </a:ext>
                </a:extLst>
              </p:cNvPr>
              <p:cNvSpPr/>
              <p:nvPr/>
            </p:nvSpPr>
            <p:spPr>
              <a:xfrm>
                <a:off x="9593058" y="1792788"/>
                <a:ext cx="2313548" cy="5458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67">
                <a:extLst>
                  <a:ext uri="{FF2B5EF4-FFF2-40B4-BE49-F238E27FC236}">
                    <a16:creationId xmlns:a16="http://schemas.microsoft.com/office/drawing/2014/main" xmlns="" id="{36CABC3C-3345-4563-AD3C-3E2B7B7641BC}"/>
                  </a:ext>
                </a:extLst>
              </p:cNvPr>
              <p:cNvSpPr>
                <a:spLocks noChangeArrowheads="1"/>
              </p:cNvSpPr>
              <p:nvPr/>
            </p:nvSpPr>
            <p:spPr bwMode="auto">
              <a:xfrm>
                <a:off x="9342690" y="1572757"/>
                <a:ext cx="455845" cy="474086"/>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rgbClr val="FFFFFF"/>
              </a:solidFill>
              <a:ln w="635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xmlns="" id="{825B4DBB-E4D7-4202-88AF-7D23F090D76A}"/>
                  </a:ext>
                </a:extLst>
              </p:cNvPr>
              <p:cNvSpPr txBox="1"/>
              <p:nvPr/>
            </p:nvSpPr>
            <p:spPr>
              <a:xfrm>
                <a:off x="9409360" y="1612852"/>
                <a:ext cx="272733" cy="369332"/>
              </a:xfrm>
              <a:prstGeom prst="rect">
                <a:avLst/>
              </a:prstGeom>
              <a:noFill/>
            </p:spPr>
            <p:txBody>
              <a:bodyPr wrap="square" rtlCol="0">
                <a:spAutoFit/>
              </a:bodyPr>
              <a:lstStyle/>
              <a:p>
                <a:r>
                  <a:rPr lang="mn-MN" b="1">
                    <a:solidFill>
                      <a:srgbClr val="002060"/>
                    </a:solidFill>
                    <a:latin typeface="Arial" panose="020B0604020202020204" pitchFamily="34" charset="0"/>
                    <a:cs typeface="Arial" panose="020B0604020202020204" pitchFamily="34" charset="0"/>
                  </a:rPr>
                  <a:t>3</a:t>
                </a:r>
                <a:endParaRPr lang="en-US" b="1">
                  <a:solidFill>
                    <a:srgbClr val="002060"/>
                  </a:solidFill>
                  <a:latin typeface="Arial" panose="020B0604020202020204" pitchFamily="34" charset="0"/>
                  <a:cs typeface="Arial" panose="020B0604020202020204" pitchFamily="34" charset="0"/>
                </a:endParaRPr>
              </a:p>
            </p:txBody>
          </p:sp>
        </p:grpSp>
        <p:pic>
          <p:nvPicPr>
            <p:cNvPr id="129" name="Graphic 128" descr="Scales of justice with solid fill">
              <a:extLst>
                <a:ext uri="{FF2B5EF4-FFF2-40B4-BE49-F238E27FC236}">
                  <a16:creationId xmlns:a16="http://schemas.microsoft.com/office/drawing/2014/main" xmlns="" id="{60CB3F87-7E18-4F05-930A-C0374F14B37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167789" y="4133281"/>
              <a:ext cx="546688" cy="546688"/>
            </a:xfrm>
            <a:prstGeom prst="rect">
              <a:avLst/>
            </a:prstGeom>
          </p:spPr>
        </p:pic>
      </p:grpSp>
      <p:grpSp>
        <p:nvGrpSpPr>
          <p:cNvPr id="138" name="Group 137">
            <a:extLst>
              <a:ext uri="{FF2B5EF4-FFF2-40B4-BE49-F238E27FC236}">
                <a16:creationId xmlns:a16="http://schemas.microsoft.com/office/drawing/2014/main" xmlns="" id="{B26A8D0A-7022-49C4-9FC6-7EA05906C801}"/>
              </a:ext>
            </a:extLst>
          </p:cNvPr>
          <p:cNvGrpSpPr/>
          <p:nvPr/>
        </p:nvGrpSpPr>
        <p:grpSpPr>
          <a:xfrm>
            <a:off x="9135993" y="1977094"/>
            <a:ext cx="2597824" cy="2056425"/>
            <a:chOff x="6221507" y="3933921"/>
            <a:chExt cx="2597824" cy="2056425"/>
          </a:xfrm>
        </p:grpSpPr>
        <p:grpSp>
          <p:nvGrpSpPr>
            <p:cNvPr id="110" name="Group 109">
              <a:extLst>
                <a:ext uri="{FF2B5EF4-FFF2-40B4-BE49-F238E27FC236}">
                  <a16:creationId xmlns:a16="http://schemas.microsoft.com/office/drawing/2014/main" xmlns="" id="{D9E2905B-4153-4EAA-9CC7-DF01A06C45E0}"/>
                </a:ext>
              </a:extLst>
            </p:cNvPr>
            <p:cNvGrpSpPr/>
            <p:nvPr/>
          </p:nvGrpSpPr>
          <p:grpSpPr>
            <a:xfrm>
              <a:off x="6221507" y="3933921"/>
              <a:ext cx="2588316" cy="2056425"/>
              <a:chOff x="9342690" y="1572757"/>
              <a:chExt cx="2588316" cy="2056425"/>
            </a:xfrm>
          </p:grpSpPr>
          <p:sp>
            <p:nvSpPr>
              <p:cNvPr id="111" name="Freeform 2">
                <a:extLst>
                  <a:ext uri="{FF2B5EF4-FFF2-40B4-BE49-F238E27FC236}">
                    <a16:creationId xmlns:a16="http://schemas.microsoft.com/office/drawing/2014/main" xmlns="" id="{65B660A9-7C7D-436C-8C1C-4A3E4E83BED8}"/>
                  </a:ext>
                </a:extLst>
              </p:cNvPr>
              <p:cNvSpPr>
                <a:spLocks noChangeArrowheads="1"/>
              </p:cNvSpPr>
              <p:nvPr/>
            </p:nvSpPr>
            <p:spPr bwMode="auto">
              <a:xfrm>
                <a:off x="9571105" y="1781264"/>
                <a:ext cx="2359901" cy="1847918"/>
              </a:xfrm>
              <a:prstGeom prst="roundRect">
                <a:avLst>
                  <a:gd name="adj" fmla="val 5241"/>
                </a:avLst>
              </a:prstGeom>
              <a:solidFill>
                <a:srgbClr val="203864"/>
              </a:solidFill>
              <a:ln w="1905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xmlns="" id="{6654800C-510A-4AAF-B8A3-B1A0E86F705F}"/>
                  </a:ext>
                </a:extLst>
              </p:cNvPr>
              <p:cNvSpPr txBox="1"/>
              <p:nvPr/>
            </p:nvSpPr>
            <p:spPr>
              <a:xfrm>
                <a:off x="9595440" y="2488049"/>
                <a:ext cx="2311228" cy="954107"/>
              </a:xfrm>
              <a:prstGeom prst="rect">
                <a:avLst/>
              </a:prstGeom>
              <a:noFill/>
            </p:spPr>
            <p:txBody>
              <a:bodyPr wrap="square" rtlCol="0" anchor="b">
                <a:spAutoFit/>
              </a:bodyPr>
              <a:lstStyle/>
              <a:p>
                <a:pPr algn="ctr" defTabSz="1828434"/>
                <a:r>
                  <a:rPr lang="mn-MN" sz="1400">
                    <a:solidFill>
                      <a:schemeClr val="bg1"/>
                    </a:solidFill>
                    <a:latin typeface="Arial" panose="020B0604020202020204" pitchFamily="34" charset="0"/>
                    <a:cs typeface="Arial" panose="020B0604020202020204" pitchFamily="34" charset="0"/>
                  </a:rPr>
                  <a:t>Олон өмчлөгчтэй барилгын доорх болон орчны газрын эрхийг баталгаажуулах</a:t>
                </a:r>
              </a:p>
            </p:txBody>
          </p:sp>
          <p:sp>
            <p:nvSpPr>
              <p:cNvPr id="113" name="Rectangle 112">
                <a:extLst>
                  <a:ext uri="{FF2B5EF4-FFF2-40B4-BE49-F238E27FC236}">
                    <a16:creationId xmlns:a16="http://schemas.microsoft.com/office/drawing/2014/main" xmlns="" id="{A72DCAEC-E4CE-4CC2-BB09-94BFA62FFCDB}"/>
                  </a:ext>
                </a:extLst>
              </p:cNvPr>
              <p:cNvSpPr/>
              <p:nvPr/>
            </p:nvSpPr>
            <p:spPr>
              <a:xfrm>
                <a:off x="9595440" y="1807077"/>
                <a:ext cx="2311229" cy="5458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67">
                <a:extLst>
                  <a:ext uri="{FF2B5EF4-FFF2-40B4-BE49-F238E27FC236}">
                    <a16:creationId xmlns:a16="http://schemas.microsoft.com/office/drawing/2014/main" xmlns="" id="{2954B8C7-2FCC-4396-9110-2811611B200B}"/>
                  </a:ext>
                </a:extLst>
              </p:cNvPr>
              <p:cNvSpPr>
                <a:spLocks noChangeArrowheads="1"/>
              </p:cNvSpPr>
              <p:nvPr/>
            </p:nvSpPr>
            <p:spPr bwMode="auto">
              <a:xfrm>
                <a:off x="9342690" y="1572757"/>
                <a:ext cx="455845" cy="474086"/>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rgbClr val="FFFFFF"/>
              </a:solidFill>
              <a:ln w="635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xmlns="" id="{0A769790-57B6-4BBA-9320-F3A54BC23D8F}"/>
                  </a:ext>
                </a:extLst>
              </p:cNvPr>
              <p:cNvSpPr txBox="1"/>
              <p:nvPr/>
            </p:nvSpPr>
            <p:spPr>
              <a:xfrm>
                <a:off x="9409360" y="1612852"/>
                <a:ext cx="272733" cy="369332"/>
              </a:xfrm>
              <a:prstGeom prst="rect">
                <a:avLst/>
              </a:prstGeom>
              <a:noFill/>
            </p:spPr>
            <p:txBody>
              <a:bodyPr wrap="square" rtlCol="0">
                <a:spAutoFit/>
              </a:bodyPr>
              <a:lstStyle/>
              <a:p>
                <a:r>
                  <a:rPr lang="mn-MN" b="1">
                    <a:solidFill>
                      <a:srgbClr val="002060"/>
                    </a:solidFill>
                    <a:latin typeface="Arial" panose="020B0604020202020204" pitchFamily="34" charset="0"/>
                    <a:cs typeface="Arial" panose="020B0604020202020204" pitchFamily="34" charset="0"/>
                  </a:rPr>
                  <a:t>4</a:t>
                </a:r>
                <a:endParaRPr lang="en-US" b="1">
                  <a:solidFill>
                    <a:srgbClr val="002060"/>
                  </a:solidFill>
                  <a:latin typeface="Arial" panose="020B0604020202020204" pitchFamily="34" charset="0"/>
                  <a:cs typeface="Arial" panose="020B0604020202020204" pitchFamily="34" charset="0"/>
                </a:endParaRPr>
              </a:p>
            </p:txBody>
          </p:sp>
        </p:grpSp>
        <p:pic>
          <p:nvPicPr>
            <p:cNvPr id="130" name="Graphic 129" descr="City with solid fill">
              <a:extLst>
                <a:ext uri="{FF2B5EF4-FFF2-40B4-BE49-F238E27FC236}">
                  <a16:creationId xmlns:a16="http://schemas.microsoft.com/office/drawing/2014/main" xmlns="" id="{6122F37C-D340-4B10-889B-63E6886274C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273468" y="4169371"/>
              <a:ext cx="545863" cy="545863"/>
            </a:xfrm>
            <a:prstGeom prst="rect">
              <a:avLst/>
            </a:prstGeom>
          </p:spPr>
        </p:pic>
      </p:grpSp>
      <p:grpSp>
        <p:nvGrpSpPr>
          <p:cNvPr id="139" name="Group 138">
            <a:extLst>
              <a:ext uri="{FF2B5EF4-FFF2-40B4-BE49-F238E27FC236}">
                <a16:creationId xmlns:a16="http://schemas.microsoft.com/office/drawing/2014/main" xmlns="" id="{252926F6-6177-4BB8-9AAD-875337A6140C}"/>
              </a:ext>
            </a:extLst>
          </p:cNvPr>
          <p:cNvGrpSpPr/>
          <p:nvPr/>
        </p:nvGrpSpPr>
        <p:grpSpPr>
          <a:xfrm>
            <a:off x="9193544" y="4425904"/>
            <a:ext cx="2594781" cy="2056425"/>
            <a:chOff x="9193544" y="3928289"/>
            <a:chExt cx="2594781" cy="2056425"/>
          </a:xfrm>
        </p:grpSpPr>
        <p:grpSp>
          <p:nvGrpSpPr>
            <p:cNvPr id="117" name="Group 116">
              <a:extLst>
                <a:ext uri="{FF2B5EF4-FFF2-40B4-BE49-F238E27FC236}">
                  <a16:creationId xmlns:a16="http://schemas.microsoft.com/office/drawing/2014/main" xmlns="" id="{24A36606-B889-47CA-A7BD-942355C3F528}"/>
                </a:ext>
              </a:extLst>
            </p:cNvPr>
            <p:cNvGrpSpPr/>
            <p:nvPr/>
          </p:nvGrpSpPr>
          <p:grpSpPr>
            <a:xfrm>
              <a:off x="9193544" y="3928289"/>
              <a:ext cx="2594781" cy="2056425"/>
              <a:chOff x="9342690" y="1572757"/>
              <a:chExt cx="2594781" cy="2056425"/>
            </a:xfrm>
          </p:grpSpPr>
          <p:sp>
            <p:nvSpPr>
              <p:cNvPr id="118" name="Freeform 2">
                <a:extLst>
                  <a:ext uri="{FF2B5EF4-FFF2-40B4-BE49-F238E27FC236}">
                    <a16:creationId xmlns:a16="http://schemas.microsoft.com/office/drawing/2014/main" xmlns="" id="{D72FD8D5-7312-4B74-A6EF-C7FB48449059}"/>
                  </a:ext>
                </a:extLst>
              </p:cNvPr>
              <p:cNvSpPr>
                <a:spLocks noChangeArrowheads="1"/>
              </p:cNvSpPr>
              <p:nvPr/>
            </p:nvSpPr>
            <p:spPr bwMode="auto">
              <a:xfrm>
                <a:off x="9571105" y="1781264"/>
                <a:ext cx="2359901" cy="1847918"/>
              </a:xfrm>
              <a:prstGeom prst="roundRect">
                <a:avLst>
                  <a:gd name="adj" fmla="val 5241"/>
                </a:avLst>
              </a:prstGeom>
              <a:solidFill>
                <a:srgbClr val="203864"/>
              </a:solidFill>
              <a:ln w="1905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xmlns="" id="{484E2B34-159E-40BD-933E-06F717FFDCB8}"/>
                  </a:ext>
                </a:extLst>
              </p:cNvPr>
              <p:cNvSpPr txBox="1"/>
              <p:nvPr/>
            </p:nvSpPr>
            <p:spPr>
              <a:xfrm>
                <a:off x="9581877" y="2469552"/>
                <a:ext cx="2355594" cy="954107"/>
              </a:xfrm>
              <a:prstGeom prst="rect">
                <a:avLst/>
              </a:prstGeom>
              <a:noFill/>
            </p:spPr>
            <p:txBody>
              <a:bodyPr wrap="square" rtlCol="0" anchor="b">
                <a:spAutoFit/>
              </a:bodyPr>
              <a:lstStyle/>
              <a:p>
                <a:pPr algn="ctr" defTabSz="1828434"/>
                <a:r>
                  <a:rPr lang="mn-MN" sz="1400">
                    <a:solidFill>
                      <a:schemeClr val="bg1"/>
                    </a:solidFill>
                    <a:latin typeface="Arial" panose="020B0604020202020204" pitchFamily="34" charset="0"/>
                    <a:cs typeface="Arial" panose="020B0604020202020204" pitchFamily="34" charset="0"/>
                  </a:rPr>
                  <a:t>Төрийн үйлчилгээг цахим системээр ил тод, түргэн шуурхай зохион байгуулах </a:t>
                </a:r>
              </a:p>
            </p:txBody>
          </p:sp>
          <p:sp>
            <p:nvSpPr>
              <p:cNvPr id="120" name="Rectangle 119">
                <a:extLst>
                  <a:ext uri="{FF2B5EF4-FFF2-40B4-BE49-F238E27FC236}">
                    <a16:creationId xmlns:a16="http://schemas.microsoft.com/office/drawing/2014/main" xmlns="" id="{ED31E555-893A-4228-B3F7-2A3A1DB1675A}"/>
                  </a:ext>
                </a:extLst>
              </p:cNvPr>
              <p:cNvSpPr/>
              <p:nvPr/>
            </p:nvSpPr>
            <p:spPr>
              <a:xfrm>
                <a:off x="9595440" y="1807077"/>
                <a:ext cx="2311229" cy="5458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67">
                <a:extLst>
                  <a:ext uri="{FF2B5EF4-FFF2-40B4-BE49-F238E27FC236}">
                    <a16:creationId xmlns:a16="http://schemas.microsoft.com/office/drawing/2014/main" xmlns="" id="{626CC22D-CBA6-46AF-BDD6-181967AAFA6A}"/>
                  </a:ext>
                </a:extLst>
              </p:cNvPr>
              <p:cNvSpPr>
                <a:spLocks noChangeArrowheads="1"/>
              </p:cNvSpPr>
              <p:nvPr/>
            </p:nvSpPr>
            <p:spPr bwMode="auto">
              <a:xfrm>
                <a:off x="9342690" y="1572757"/>
                <a:ext cx="455845" cy="474086"/>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rgbClr val="FFFFFF"/>
              </a:solidFill>
              <a:ln w="635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xmlns="" id="{05CCB522-3396-49DC-87F5-01EF63538FEB}"/>
                  </a:ext>
                </a:extLst>
              </p:cNvPr>
              <p:cNvSpPr txBox="1"/>
              <p:nvPr/>
            </p:nvSpPr>
            <p:spPr>
              <a:xfrm>
                <a:off x="9409360" y="1612852"/>
                <a:ext cx="272733" cy="369332"/>
              </a:xfrm>
              <a:prstGeom prst="rect">
                <a:avLst/>
              </a:prstGeom>
              <a:noFill/>
            </p:spPr>
            <p:txBody>
              <a:bodyPr wrap="square" rtlCol="0">
                <a:spAutoFit/>
              </a:bodyPr>
              <a:lstStyle/>
              <a:p>
                <a:r>
                  <a:rPr lang="mn-MN" b="1">
                    <a:solidFill>
                      <a:srgbClr val="002060"/>
                    </a:solidFill>
                    <a:latin typeface="Arial" panose="020B0604020202020204" pitchFamily="34" charset="0"/>
                    <a:cs typeface="Arial" panose="020B0604020202020204" pitchFamily="34" charset="0"/>
                  </a:rPr>
                  <a:t>8</a:t>
                </a:r>
                <a:endParaRPr lang="en-US" b="1">
                  <a:solidFill>
                    <a:srgbClr val="002060"/>
                  </a:solidFill>
                  <a:latin typeface="Arial" panose="020B0604020202020204" pitchFamily="34" charset="0"/>
                  <a:cs typeface="Arial" panose="020B0604020202020204" pitchFamily="34" charset="0"/>
                </a:endParaRPr>
              </a:p>
            </p:txBody>
          </p:sp>
        </p:grpSp>
        <p:pic>
          <p:nvPicPr>
            <p:cNvPr id="131" name="Graphic 130" descr="Cloud Computing with solid fill">
              <a:extLst>
                <a:ext uri="{FF2B5EF4-FFF2-40B4-BE49-F238E27FC236}">
                  <a16:creationId xmlns:a16="http://schemas.microsoft.com/office/drawing/2014/main" xmlns="" id="{05B98F67-AC22-4F83-838A-D355C2E37DE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11202203" y="4124509"/>
              <a:ext cx="546206" cy="546206"/>
            </a:xfrm>
            <a:prstGeom prst="rect">
              <a:avLst/>
            </a:prstGeom>
          </p:spPr>
        </p:pic>
      </p:grpSp>
      <p:sp>
        <p:nvSpPr>
          <p:cNvPr id="95" name="TextBox 94">
            <a:extLst>
              <a:ext uri="{FF2B5EF4-FFF2-40B4-BE49-F238E27FC236}">
                <a16:creationId xmlns:a16="http://schemas.microsoft.com/office/drawing/2014/main" xmlns="" id="{89E8204B-C633-42FB-91FD-1E1EBA431C8C}"/>
              </a:ext>
            </a:extLst>
          </p:cNvPr>
          <p:cNvSpPr txBox="1"/>
          <p:nvPr/>
        </p:nvSpPr>
        <p:spPr>
          <a:xfrm>
            <a:off x="413228" y="2287025"/>
            <a:ext cx="2037427" cy="415498"/>
          </a:xfrm>
          <a:prstGeom prst="rect">
            <a:avLst/>
          </a:prstGeom>
          <a:noFill/>
        </p:spPr>
        <p:txBody>
          <a:bodyPr wrap="square">
            <a:spAutoFit/>
          </a:bodyPr>
          <a:lstStyle/>
          <a:p>
            <a:pPr algn="ctr"/>
            <a:r>
              <a:rPr lang="mn-MN" sz="1050" b="1">
                <a:solidFill>
                  <a:schemeClr val="bg1"/>
                </a:solidFill>
                <a:latin typeface="Arial" panose="020B0604020202020204" pitchFamily="34" charset="0"/>
                <a:cs typeface="Arial" panose="020B0604020202020204" pitchFamily="34" charset="0"/>
              </a:rPr>
              <a:t>НЭГДСЭН </a:t>
            </a:r>
            <a:br>
              <a:rPr lang="mn-MN" sz="1050" b="1">
                <a:solidFill>
                  <a:schemeClr val="bg1"/>
                </a:solidFill>
                <a:latin typeface="Arial" panose="020B0604020202020204" pitchFamily="34" charset="0"/>
                <a:cs typeface="Arial" panose="020B0604020202020204" pitchFamily="34" charset="0"/>
              </a:rPr>
            </a:br>
            <a:r>
              <a:rPr lang="mn-MN" sz="1050" b="1">
                <a:solidFill>
                  <a:schemeClr val="bg1"/>
                </a:solidFill>
                <a:latin typeface="Arial" panose="020B0604020202020204" pitchFamily="34" charset="0"/>
                <a:cs typeface="Arial" panose="020B0604020202020204" pitchFamily="34" charset="0"/>
              </a:rPr>
              <a:t>УДИРДЛАГА</a:t>
            </a:r>
            <a:endParaRPr lang="en-US" sz="1050" b="1">
              <a:solidFill>
                <a:schemeClr val="bg1"/>
              </a:solidFill>
            </a:endParaRPr>
          </a:p>
        </p:txBody>
      </p:sp>
      <p:sp>
        <p:nvSpPr>
          <p:cNvPr id="102" name="TextBox 101">
            <a:extLst>
              <a:ext uri="{FF2B5EF4-FFF2-40B4-BE49-F238E27FC236}">
                <a16:creationId xmlns:a16="http://schemas.microsoft.com/office/drawing/2014/main" xmlns="" id="{21C35B7A-3193-44D3-BFE3-2183892AE516}"/>
              </a:ext>
            </a:extLst>
          </p:cNvPr>
          <p:cNvSpPr txBox="1"/>
          <p:nvPr/>
        </p:nvSpPr>
        <p:spPr>
          <a:xfrm>
            <a:off x="3541379" y="2239152"/>
            <a:ext cx="1778964" cy="553998"/>
          </a:xfrm>
          <a:prstGeom prst="rect">
            <a:avLst/>
          </a:prstGeom>
          <a:noFill/>
        </p:spPr>
        <p:txBody>
          <a:bodyPr wrap="square">
            <a:spAutoFit/>
          </a:bodyPr>
          <a:lstStyle/>
          <a:p>
            <a:pPr algn="ctr"/>
            <a:r>
              <a:rPr lang="mn-MN" sz="1000" b="1">
                <a:solidFill>
                  <a:schemeClr val="bg1"/>
                </a:solidFill>
                <a:latin typeface="Arial" panose="020B0604020202020204" pitchFamily="34" charset="0"/>
                <a:cs typeface="Arial" panose="020B0604020202020204" pitchFamily="34" charset="0"/>
              </a:rPr>
              <a:t>ГАЗАР ЗОХИОН БАЙГУУЛАЛТЫН АРГА ХЭМЖЭЭ</a:t>
            </a:r>
            <a:endParaRPr lang="en-US" sz="1000" b="1">
              <a:solidFill>
                <a:schemeClr val="bg1"/>
              </a:solidFill>
            </a:endParaRPr>
          </a:p>
        </p:txBody>
      </p:sp>
      <p:sp>
        <p:nvSpPr>
          <p:cNvPr id="109" name="TextBox 108">
            <a:extLst>
              <a:ext uri="{FF2B5EF4-FFF2-40B4-BE49-F238E27FC236}">
                <a16:creationId xmlns:a16="http://schemas.microsoft.com/office/drawing/2014/main" xmlns="" id="{E069CE5F-44DD-48B6-B038-FF8238434B28}"/>
              </a:ext>
            </a:extLst>
          </p:cNvPr>
          <p:cNvSpPr txBox="1"/>
          <p:nvPr/>
        </p:nvSpPr>
        <p:spPr>
          <a:xfrm>
            <a:off x="3558513" y="4662359"/>
            <a:ext cx="1778964" cy="553998"/>
          </a:xfrm>
          <a:prstGeom prst="rect">
            <a:avLst/>
          </a:prstGeom>
          <a:noFill/>
        </p:spPr>
        <p:txBody>
          <a:bodyPr wrap="square">
            <a:spAutoFit/>
          </a:bodyPr>
          <a:lstStyle/>
          <a:p>
            <a:pPr algn="ctr"/>
            <a:r>
              <a:rPr lang="mn-MN" sz="1000" b="1">
                <a:solidFill>
                  <a:schemeClr val="bg1"/>
                </a:solidFill>
                <a:latin typeface="Arial" panose="020B0604020202020204" pitchFamily="34" charset="0"/>
                <a:cs typeface="Arial" panose="020B0604020202020204" pitchFamily="34" charset="0"/>
              </a:rPr>
              <a:t>ЭДИЙН ЗАСГИЙН ЭРГЭЛТЭД ОРУУЛАХ БОЛОМЖ</a:t>
            </a:r>
            <a:endParaRPr lang="en-US" sz="1000" b="1">
              <a:solidFill>
                <a:schemeClr val="bg1"/>
              </a:solidFill>
            </a:endParaRPr>
          </a:p>
        </p:txBody>
      </p:sp>
      <p:sp>
        <p:nvSpPr>
          <p:cNvPr id="116" name="TextBox 115">
            <a:extLst>
              <a:ext uri="{FF2B5EF4-FFF2-40B4-BE49-F238E27FC236}">
                <a16:creationId xmlns:a16="http://schemas.microsoft.com/office/drawing/2014/main" xmlns="" id="{E136F157-410F-4F74-B617-FB2DB52425E2}"/>
              </a:ext>
            </a:extLst>
          </p:cNvPr>
          <p:cNvSpPr txBox="1"/>
          <p:nvPr/>
        </p:nvSpPr>
        <p:spPr>
          <a:xfrm>
            <a:off x="6590851" y="4636572"/>
            <a:ext cx="1778964" cy="553998"/>
          </a:xfrm>
          <a:prstGeom prst="rect">
            <a:avLst/>
          </a:prstGeom>
          <a:noFill/>
        </p:spPr>
        <p:txBody>
          <a:bodyPr wrap="square">
            <a:spAutoFit/>
          </a:bodyPr>
          <a:lstStyle/>
          <a:p>
            <a:pPr algn="ctr"/>
            <a:r>
              <a:rPr lang="mn-MN" sz="1000" b="1">
                <a:solidFill>
                  <a:schemeClr val="bg1"/>
                </a:solidFill>
                <a:latin typeface="Arial" panose="020B0604020202020204" pitchFamily="34" charset="0"/>
                <a:cs typeface="Arial" panose="020B0604020202020204" pitchFamily="34" charset="0"/>
              </a:rPr>
              <a:t>ГАЗРЫН АШИГЛАЛТ, ХАМГААЛАЛТЫГ САЙЖРУУЛАХ</a:t>
            </a:r>
            <a:endParaRPr lang="en-US" sz="1000" b="1">
              <a:solidFill>
                <a:schemeClr val="bg1"/>
              </a:solidFill>
            </a:endParaRPr>
          </a:p>
        </p:txBody>
      </p:sp>
      <p:sp>
        <p:nvSpPr>
          <p:cNvPr id="123" name="TextBox 122">
            <a:extLst>
              <a:ext uri="{FF2B5EF4-FFF2-40B4-BE49-F238E27FC236}">
                <a16:creationId xmlns:a16="http://schemas.microsoft.com/office/drawing/2014/main" xmlns="" id="{9E7568F6-7366-403A-AD6F-F3DFEB8421E5}"/>
              </a:ext>
            </a:extLst>
          </p:cNvPr>
          <p:cNvSpPr txBox="1"/>
          <p:nvPr/>
        </p:nvSpPr>
        <p:spPr>
          <a:xfrm>
            <a:off x="482896" y="4712209"/>
            <a:ext cx="2037427" cy="415498"/>
          </a:xfrm>
          <a:prstGeom prst="rect">
            <a:avLst/>
          </a:prstGeom>
          <a:noFill/>
        </p:spPr>
        <p:txBody>
          <a:bodyPr wrap="square">
            <a:spAutoFit/>
          </a:bodyPr>
          <a:lstStyle/>
          <a:p>
            <a:pPr algn="ctr"/>
            <a:r>
              <a:rPr lang="mn-MN" sz="1050" b="1">
                <a:solidFill>
                  <a:schemeClr val="bg1"/>
                </a:solidFill>
                <a:latin typeface="Arial" panose="020B0604020202020204" pitchFamily="34" charset="0"/>
                <a:cs typeface="Arial" panose="020B0604020202020204" pitchFamily="34" charset="0"/>
              </a:rPr>
              <a:t>НЭГДСЭН ТӨЛӨВЛӨЛТ, БҮРТГЭЛ</a:t>
            </a:r>
            <a:endParaRPr lang="en-US" sz="1050" b="1">
              <a:solidFill>
                <a:schemeClr val="bg1"/>
              </a:solidFill>
            </a:endParaRPr>
          </a:p>
        </p:txBody>
      </p:sp>
      <p:sp>
        <p:nvSpPr>
          <p:cNvPr id="140" name="TextBox 139">
            <a:extLst>
              <a:ext uri="{FF2B5EF4-FFF2-40B4-BE49-F238E27FC236}">
                <a16:creationId xmlns:a16="http://schemas.microsoft.com/office/drawing/2014/main" xmlns="" id="{98ADA33A-1874-4FFE-AD53-94EB5974DC92}"/>
              </a:ext>
            </a:extLst>
          </p:cNvPr>
          <p:cNvSpPr txBox="1"/>
          <p:nvPr/>
        </p:nvSpPr>
        <p:spPr>
          <a:xfrm>
            <a:off x="6567401" y="2275371"/>
            <a:ext cx="1778964" cy="400110"/>
          </a:xfrm>
          <a:prstGeom prst="rect">
            <a:avLst/>
          </a:prstGeom>
          <a:noFill/>
        </p:spPr>
        <p:txBody>
          <a:bodyPr wrap="square">
            <a:spAutoFit/>
          </a:bodyPr>
          <a:lstStyle/>
          <a:p>
            <a:pPr algn="ctr"/>
            <a:r>
              <a:rPr lang="mn-MN" sz="1000" b="1">
                <a:solidFill>
                  <a:schemeClr val="bg1"/>
                </a:solidFill>
                <a:latin typeface="Arial" panose="020B0604020202020204" pitchFamily="34" charset="0"/>
                <a:cs typeface="Arial" panose="020B0604020202020204" pitchFamily="34" charset="0"/>
              </a:rPr>
              <a:t>ИРГЭНИЙ ХУУЛИЙН СУУРЬ ЗОХИЦУУЛАЛТ</a:t>
            </a:r>
            <a:endParaRPr lang="en-US" sz="1000" b="1">
              <a:solidFill>
                <a:schemeClr val="bg1"/>
              </a:solidFill>
            </a:endParaRPr>
          </a:p>
        </p:txBody>
      </p:sp>
      <p:sp>
        <p:nvSpPr>
          <p:cNvPr id="141" name="TextBox 140">
            <a:extLst>
              <a:ext uri="{FF2B5EF4-FFF2-40B4-BE49-F238E27FC236}">
                <a16:creationId xmlns:a16="http://schemas.microsoft.com/office/drawing/2014/main" xmlns="" id="{A47462AF-C671-4B42-814F-FD105C6C8BC2}"/>
              </a:ext>
            </a:extLst>
          </p:cNvPr>
          <p:cNvSpPr txBox="1"/>
          <p:nvPr/>
        </p:nvSpPr>
        <p:spPr>
          <a:xfrm>
            <a:off x="9532947" y="2156397"/>
            <a:ext cx="1879721" cy="646331"/>
          </a:xfrm>
          <a:prstGeom prst="rect">
            <a:avLst/>
          </a:prstGeom>
          <a:noFill/>
        </p:spPr>
        <p:txBody>
          <a:bodyPr wrap="square">
            <a:spAutoFit/>
          </a:bodyPr>
          <a:lstStyle/>
          <a:p>
            <a:pPr algn="ctr"/>
            <a:r>
              <a:rPr lang="mn-MN" sz="900" b="1">
                <a:solidFill>
                  <a:schemeClr val="bg1"/>
                </a:solidFill>
                <a:latin typeface="Arial" panose="020B0604020202020204" pitchFamily="34" charset="0"/>
                <a:cs typeface="Arial" panose="020B0604020202020204" pitchFamily="34" charset="0"/>
              </a:rPr>
              <a:t>ОРОН СУУЦ, БАРИЛГА БАЙГУУЛАМЖ ӨМЧЛӨГЧДИЙН ГАЗРЫН  ЭРХИЙН БАТЛАГАА</a:t>
            </a:r>
            <a:endParaRPr lang="en-US" sz="900" b="1">
              <a:solidFill>
                <a:schemeClr val="bg1"/>
              </a:solidFill>
            </a:endParaRPr>
          </a:p>
        </p:txBody>
      </p:sp>
      <p:sp>
        <p:nvSpPr>
          <p:cNvPr id="142" name="TextBox 141">
            <a:extLst>
              <a:ext uri="{FF2B5EF4-FFF2-40B4-BE49-F238E27FC236}">
                <a16:creationId xmlns:a16="http://schemas.microsoft.com/office/drawing/2014/main" xmlns="" id="{1CDD5692-E0C8-4BC9-9282-CF72F7BB44F8}"/>
              </a:ext>
            </a:extLst>
          </p:cNvPr>
          <p:cNvSpPr txBox="1"/>
          <p:nvPr/>
        </p:nvSpPr>
        <p:spPr>
          <a:xfrm>
            <a:off x="9557282" y="4656156"/>
            <a:ext cx="1778964" cy="553998"/>
          </a:xfrm>
          <a:prstGeom prst="rect">
            <a:avLst/>
          </a:prstGeom>
          <a:noFill/>
        </p:spPr>
        <p:txBody>
          <a:bodyPr wrap="square">
            <a:spAutoFit/>
          </a:bodyPr>
          <a:lstStyle/>
          <a:p>
            <a:pPr algn="ctr"/>
            <a:r>
              <a:rPr lang="mn-MN" sz="1000" b="1">
                <a:solidFill>
                  <a:schemeClr val="bg1"/>
                </a:solidFill>
                <a:latin typeface="Arial" panose="020B0604020202020204" pitchFamily="34" charset="0"/>
                <a:cs typeface="Arial" panose="020B0604020202020204" pitchFamily="34" charset="0"/>
              </a:rPr>
              <a:t>ИЛ ТОД, ТҮРГЭН ШУУРХАЙ ТӨРИЙН ҮЙЛЧИЛГЭЭ</a:t>
            </a:r>
            <a:endParaRPr lang="en-US" sz="1000" b="1">
              <a:solidFill>
                <a:schemeClr val="bg1"/>
              </a:solidFill>
            </a:endParaRPr>
          </a:p>
        </p:txBody>
      </p:sp>
      <p:sp>
        <p:nvSpPr>
          <p:cNvPr id="143" name="TextBox 142">
            <a:extLst>
              <a:ext uri="{FF2B5EF4-FFF2-40B4-BE49-F238E27FC236}">
                <a16:creationId xmlns:a16="http://schemas.microsoft.com/office/drawing/2014/main" xmlns="" id="{6E0C57E4-6FA4-3F17-AE0D-1073EA995999}"/>
              </a:ext>
            </a:extLst>
          </p:cNvPr>
          <p:cNvSpPr txBox="1"/>
          <p:nvPr/>
        </p:nvSpPr>
        <p:spPr>
          <a:xfrm>
            <a:off x="3033801" y="1489094"/>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rgbClr val="FFC000"/>
                </a:solidFill>
                <a:latin typeface="Arial" panose="020B0604020202020204" pitchFamily="34" charset="0"/>
                <a:cs typeface="Arial" panose="020B0604020202020204" pitchFamily="34" charset="0"/>
              </a:rPr>
              <a:t>ГАЗРЫН ерөнхий хуулийн төслийн зарчим</a:t>
            </a:r>
          </a:p>
        </p:txBody>
      </p:sp>
      <p:sp>
        <p:nvSpPr>
          <p:cNvPr id="2" name="TextBox 1">
            <a:extLst>
              <a:ext uri="{FF2B5EF4-FFF2-40B4-BE49-F238E27FC236}">
                <a16:creationId xmlns:a16="http://schemas.microsoft.com/office/drawing/2014/main" xmlns="" id="{E536E650-E27F-8701-3DFB-C2D114AC502F}"/>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196238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Google Shape;539;p34">
            <a:extLst>
              <a:ext uri="{FF2B5EF4-FFF2-40B4-BE49-F238E27FC236}">
                <a16:creationId xmlns:a16="http://schemas.microsoft.com/office/drawing/2014/main" xmlns="" id="{6C8F27F5-91E8-CF03-E650-093F3AA554A8}"/>
              </a:ext>
            </a:extLst>
          </p:cNvPr>
          <p:cNvCxnSpPr>
            <a:cxnSpLocks/>
            <a:endCxn id="132" idx="3"/>
          </p:cNvCxnSpPr>
          <p:nvPr/>
        </p:nvCxnSpPr>
        <p:spPr>
          <a:xfrm rot="10800000" flipV="1">
            <a:off x="4683522" y="1718045"/>
            <a:ext cx="833533" cy="495161"/>
          </a:xfrm>
          <a:prstGeom prst="bentConnector3">
            <a:avLst>
              <a:gd name="adj1" fmla="val 50000"/>
            </a:avLst>
          </a:prstGeom>
          <a:noFill/>
          <a:ln w="12700" cap="flat" cmpd="sng">
            <a:solidFill>
              <a:schemeClr val="bg1"/>
            </a:solidFill>
            <a:prstDash val="dash"/>
            <a:round/>
            <a:headEnd type="none" w="med" len="med"/>
            <a:tailEnd type="none" w="med" len="med"/>
          </a:ln>
        </p:spPr>
      </p:cxnSp>
      <p:cxnSp>
        <p:nvCxnSpPr>
          <p:cNvPr id="80" name="Google Shape;541;p34">
            <a:extLst>
              <a:ext uri="{FF2B5EF4-FFF2-40B4-BE49-F238E27FC236}">
                <a16:creationId xmlns:a16="http://schemas.microsoft.com/office/drawing/2014/main" xmlns="" id="{9439019C-6C88-A75C-DF67-C1DF376FCF97}"/>
              </a:ext>
            </a:extLst>
          </p:cNvPr>
          <p:cNvCxnSpPr>
            <a:cxnSpLocks/>
            <a:stCxn id="110" idx="1"/>
            <a:endCxn id="24" idx="6"/>
          </p:cNvCxnSpPr>
          <p:nvPr/>
        </p:nvCxnSpPr>
        <p:spPr>
          <a:xfrm rot="10800000">
            <a:off x="6632477" y="5159511"/>
            <a:ext cx="2873845" cy="678622"/>
          </a:xfrm>
          <a:prstGeom prst="bentConnector3">
            <a:avLst>
              <a:gd name="adj1" fmla="val 50000"/>
            </a:avLst>
          </a:prstGeom>
          <a:noFill/>
          <a:ln w="12700" cap="flat" cmpd="sng">
            <a:solidFill>
              <a:schemeClr val="bg1"/>
            </a:solidFill>
            <a:prstDash val="dash"/>
            <a:round/>
            <a:headEnd type="none" w="med" len="med"/>
            <a:tailEnd type="none" w="med" len="med"/>
          </a:ln>
        </p:spPr>
      </p:cxnSp>
      <p:cxnSp>
        <p:nvCxnSpPr>
          <p:cNvPr id="81" name="Google Shape;542;p34">
            <a:extLst>
              <a:ext uri="{FF2B5EF4-FFF2-40B4-BE49-F238E27FC236}">
                <a16:creationId xmlns:a16="http://schemas.microsoft.com/office/drawing/2014/main" xmlns="" id="{07A1A8A6-825A-5C64-2228-B56257973206}"/>
              </a:ext>
            </a:extLst>
          </p:cNvPr>
          <p:cNvCxnSpPr>
            <a:cxnSpLocks/>
            <a:stCxn id="37" idx="1"/>
            <a:endCxn id="124" idx="3"/>
          </p:cNvCxnSpPr>
          <p:nvPr/>
        </p:nvCxnSpPr>
        <p:spPr>
          <a:xfrm rot="10800000" flipV="1">
            <a:off x="4686322" y="2998457"/>
            <a:ext cx="790657" cy="879362"/>
          </a:xfrm>
          <a:prstGeom prst="bentConnector3">
            <a:avLst>
              <a:gd name="adj1" fmla="val 50000"/>
            </a:avLst>
          </a:prstGeom>
          <a:noFill/>
          <a:ln w="12700" cap="flat" cmpd="sng">
            <a:solidFill>
              <a:schemeClr val="bg1"/>
            </a:solidFill>
            <a:prstDash val="dash"/>
            <a:round/>
            <a:headEnd type="none" w="med" len="med"/>
            <a:tailEnd type="none" w="med" len="med"/>
          </a:ln>
        </p:spPr>
      </p:cxnSp>
      <p:cxnSp>
        <p:nvCxnSpPr>
          <p:cNvPr id="82" name="Google Shape;543;p34">
            <a:extLst>
              <a:ext uri="{FF2B5EF4-FFF2-40B4-BE49-F238E27FC236}">
                <a16:creationId xmlns:a16="http://schemas.microsoft.com/office/drawing/2014/main" xmlns="" id="{8332B235-7DCD-A83C-A0B7-621363C93EC7}"/>
              </a:ext>
            </a:extLst>
          </p:cNvPr>
          <p:cNvCxnSpPr>
            <a:cxnSpLocks/>
          </p:cNvCxnSpPr>
          <p:nvPr/>
        </p:nvCxnSpPr>
        <p:spPr>
          <a:xfrm>
            <a:off x="9164673" y="4347536"/>
            <a:ext cx="923360" cy="592128"/>
          </a:xfrm>
          <a:prstGeom prst="bentConnector3">
            <a:avLst>
              <a:gd name="adj1" fmla="val 50000"/>
            </a:avLst>
          </a:prstGeom>
          <a:noFill/>
          <a:ln w="12700" cap="flat" cmpd="sng">
            <a:solidFill>
              <a:schemeClr val="bg1"/>
            </a:solidFill>
            <a:prstDash val="dash"/>
            <a:round/>
            <a:headEnd type="none" w="med" len="med"/>
            <a:tailEnd type="none" w="med" len="med"/>
          </a:ln>
        </p:spPr>
      </p:cxnSp>
      <p:cxnSp>
        <p:nvCxnSpPr>
          <p:cNvPr id="83" name="Google Shape;544;p34">
            <a:extLst>
              <a:ext uri="{FF2B5EF4-FFF2-40B4-BE49-F238E27FC236}">
                <a16:creationId xmlns:a16="http://schemas.microsoft.com/office/drawing/2014/main" xmlns="" id="{6309D815-416D-4E0D-B9B5-FAFF2E23C967}"/>
              </a:ext>
            </a:extLst>
          </p:cNvPr>
          <p:cNvCxnSpPr>
            <a:cxnSpLocks/>
            <a:stCxn id="38" idx="3"/>
          </p:cNvCxnSpPr>
          <p:nvPr/>
        </p:nvCxnSpPr>
        <p:spPr>
          <a:xfrm>
            <a:off x="9224479" y="3112639"/>
            <a:ext cx="784175" cy="654807"/>
          </a:xfrm>
          <a:prstGeom prst="bentConnector3">
            <a:avLst>
              <a:gd name="adj1" fmla="val 50000"/>
            </a:avLst>
          </a:prstGeom>
          <a:noFill/>
          <a:ln w="12700" cap="flat" cmpd="sng">
            <a:solidFill>
              <a:schemeClr val="bg1"/>
            </a:solidFill>
            <a:prstDash val="dash"/>
            <a:round/>
            <a:headEnd type="none" w="med" len="med"/>
            <a:tailEnd type="none" w="med" len="med"/>
          </a:ln>
        </p:spPr>
      </p:cxnSp>
      <p:cxnSp>
        <p:nvCxnSpPr>
          <p:cNvPr id="84" name="Google Shape;545;p34">
            <a:extLst>
              <a:ext uri="{FF2B5EF4-FFF2-40B4-BE49-F238E27FC236}">
                <a16:creationId xmlns:a16="http://schemas.microsoft.com/office/drawing/2014/main" xmlns="" id="{CED423D1-11DF-A36C-DB1F-666F5BB7AB51}"/>
              </a:ext>
            </a:extLst>
          </p:cNvPr>
          <p:cNvCxnSpPr>
            <a:cxnSpLocks/>
            <a:stCxn id="112" idx="3"/>
          </p:cNvCxnSpPr>
          <p:nvPr/>
        </p:nvCxnSpPr>
        <p:spPr>
          <a:xfrm flipV="1">
            <a:off x="4670619" y="5117307"/>
            <a:ext cx="1050927" cy="428425"/>
          </a:xfrm>
          <a:prstGeom prst="bentConnector3">
            <a:avLst>
              <a:gd name="adj1" fmla="val 50000"/>
            </a:avLst>
          </a:prstGeom>
          <a:noFill/>
          <a:ln w="12700" cap="flat" cmpd="sng">
            <a:solidFill>
              <a:schemeClr val="bg1"/>
            </a:solidFill>
            <a:prstDash val="dash"/>
            <a:round/>
            <a:headEnd type="none" w="med" len="med"/>
            <a:tailEnd type="none" w="med" len="med"/>
          </a:ln>
        </p:spPr>
      </p:cxnSp>
      <p:cxnSp>
        <p:nvCxnSpPr>
          <p:cNvPr id="85" name="Google Shape;546;p34">
            <a:extLst>
              <a:ext uri="{FF2B5EF4-FFF2-40B4-BE49-F238E27FC236}">
                <a16:creationId xmlns:a16="http://schemas.microsoft.com/office/drawing/2014/main" xmlns="" id="{84BE6BC0-9D56-4B0B-1CE1-C5C4669D3EB0}"/>
              </a:ext>
            </a:extLst>
          </p:cNvPr>
          <p:cNvCxnSpPr>
            <a:cxnSpLocks/>
            <a:endCxn id="98" idx="1"/>
          </p:cNvCxnSpPr>
          <p:nvPr/>
        </p:nvCxnSpPr>
        <p:spPr>
          <a:xfrm>
            <a:off x="9036851" y="1750571"/>
            <a:ext cx="909445" cy="548660"/>
          </a:xfrm>
          <a:prstGeom prst="bentConnector3">
            <a:avLst>
              <a:gd name="adj1" fmla="val 50000"/>
            </a:avLst>
          </a:prstGeom>
          <a:noFill/>
          <a:ln w="12700" cap="flat" cmpd="sng">
            <a:solidFill>
              <a:schemeClr val="bg1"/>
            </a:solidFill>
            <a:prstDash val="dash"/>
            <a:round/>
            <a:headEnd type="none" w="med" len="med"/>
            <a:tailEnd type="none" w="med" len="med"/>
          </a:ln>
        </p:spPr>
      </p:cxnSp>
      <p:sp>
        <p:nvSpPr>
          <p:cNvPr id="98" name="TextBox 97">
            <a:extLst>
              <a:ext uri="{FF2B5EF4-FFF2-40B4-BE49-F238E27FC236}">
                <a16:creationId xmlns:a16="http://schemas.microsoft.com/office/drawing/2014/main" xmlns="" id="{2539BA34-409B-7CD7-4357-197616B878B0}"/>
              </a:ext>
            </a:extLst>
          </p:cNvPr>
          <p:cNvSpPr txBox="1"/>
          <p:nvPr/>
        </p:nvSpPr>
        <p:spPr>
          <a:xfrm>
            <a:off x="9946296" y="1445151"/>
            <a:ext cx="2247296" cy="1708160"/>
          </a:xfrm>
          <a:prstGeom prst="rect">
            <a:avLst/>
          </a:prstGeom>
          <a:noFill/>
        </p:spPr>
        <p:txBody>
          <a:bodyPr wrap="square" rtlCol="0" anchor="ctr">
            <a:spAutoFit/>
          </a:bodyPr>
          <a:lstStyle/>
          <a:p>
            <a:pPr algn="just"/>
            <a:r>
              <a:rPr lang="mn-MN" sz="1050" b="1" dirty="0">
                <a:solidFill>
                  <a:schemeClr val="bg1"/>
                </a:solidFill>
                <a:latin typeface="Arial" panose="020B0604020202020204" pitchFamily="34" charset="0"/>
                <a:cs typeface="Arial" panose="020B0604020202020204" pitchFamily="34" charset="0"/>
              </a:rPr>
              <a:t>Боловсруулах:</a:t>
            </a:r>
          </a:p>
          <a:p>
            <a:pPr algn="just"/>
            <a:r>
              <a:rPr lang="mn-MN" sz="1050" dirty="0">
                <a:solidFill>
                  <a:schemeClr val="bg1"/>
                </a:solidFill>
                <a:latin typeface="Arial" panose="020B0604020202020204" pitchFamily="34" charset="0"/>
                <a:cs typeface="Arial" panose="020B0604020202020204" pitchFamily="34" charset="0"/>
              </a:rPr>
              <a:t>Засаг дарга</a:t>
            </a:r>
          </a:p>
          <a:p>
            <a:pPr algn="just"/>
            <a:r>
              <a:rPr lang="mn-MN" sz="1050" dirty="0">
                <a:solidFill>
                  <a:schemeClr val="bg1"/>
                </a:solidFill>
                <a:latin typeface="Arial" panose="020B0604020202020204" pitchFamily="34" charset="0"/>
                <a:cs typeface="Arial" panose="020B0604020202020204" pitchFamily="34" charset="0"/>
              </a:rPr>
              <a:t>Улс, аймаг, нийслэлийн ГАЭТЗБ, </a:t>
            </a:r>
          </a:p>
          <a:p>
            <a:pPr algn="just"/>
            <a:r>
              <a:rPr lang="mn-MN" sz="1050" dirty="0">
                <a:solidFill>
                  <a:schemeClr val="bg1"/>
                </a:solidFill>
                <a:latin typeface="Arial" panose="020B0604020202020204" pitchFamily="34" charset="0"/>
                <a:cs typeface="Arial" panose="020B0604020202020204" pitchFamily="34" charset="0"/>
              </a:rPr>
              <a:t>Дүүргийн Газрын хэлтэс, </a:t>
            </a:r>
          </a:p>
          <a:p>
            <a:pPr algn="just"/>
            <a:r>
              <a:rPr lang="mn-MN" sz="1050" dirty="0">
                <a:solidFill>
                  <a:schemeClr val="bg1"/>
                </a:solidFill>
                <a:latin typeface="Arial" panose="020B0604020202020204" pitchFamily="34" charset="0"/>
                <a:cs typeface="Arial" panose="020B0604020202020204" pitchFamily="34" charset="0"/>
              </a:rPr>
              <a:t>Сумын Газар зохион байгуулагч</a:t>
            </a:r>
          </a:p>
          <a:p>
            <a:pPr algn="just"/>
            <a:r>
              <a:rPr lang="mn-MN" sz="1050" dirty="0">
                <a:solidFill>
                  <a:schemeClr val="bg1"/>
                </a:solidFill>
                <a:latin typeface="Arial" panose="020B0604020202020204" pitchFamily="34" charset="0"/>
                <a:cs typeface="Arial" panose="020B0604020202020204" pitchFamily="34" charset="0"/>
              </a:rPr>
              <a:t>БОАЖЯ, </a:t>
            </a:r>
          </a:p>
          <a:p>
            <a:pPr algn="just"/>
            <a:r>
              <a:rPr lang="mn-MN" sz="1050" dirty="0">
                <a:solidFill>
                  <a:schemeClr val="bg1"/>
                </a:solidFill>
                <a:latin typeface="Arial" panose="020B0604020202020204" pitchFamily="34" charset="0"/>
                <a:cs typeface="Arial" panose="020B0604020202020204" pitchFamily="34" charset="0"/>
              </a:rPr>
              <a:t>Газрын мэргэжлийн байгууллага</a:t>
            </a:r>
          </a:p>
          <a:p>
            <a:pPr algn="just"/>
            <a:r>
              <a:rPr lang="mn-MN" sz="1050" b="1" dirty="0">
                <a:solidFill>
                  <a:schemeClr val="bg1"/>
                </a:solidFill>
                <a:latin typeface="Arial" panose="020B0604020202020204" pitchFamily="34" charset="0"/>
                <a:cs typeface="Arial" panose="020B0604020202020204" pitchFamily="34" charset="0"/>
              </a:rPr>
              <a:t>Батлах:</a:t>
            </a:r>
          </a:p>
          <a:p>
            <a:pPr algn="just"/>
            <a:r>
              <a:rPr lang="mn-MN" sz="1050" dirty="0">
                <a:solidFill>
                  <a:schemeClr val="bg1"/>
                </a:solidFill>
                <a:latin typeface="Arial" panose="020B0604020202020204" pitchFamily="34" charset="0"/>
                <a:cs typeface="Arial" panose="020B0604020202020204" pitchFamily="34" charset="0"/>
              </a:rPr>
              <a:t>УИХ, Засгийн газар, Аймаг, нийслэл, сумын ИТХ</a:t>
            </a:r>
            <a:endParaRPr lang="en-US" sz="1050" dirty="0">
              <a:solidFill>
                <a:schemeClr val="bg1"/>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xmlns="" id="{43995268-19A5-F0DB-4707-9DA79B3B1477}"/>
              </a:ext>
            </a:extLst>
          </p:cNvPr>
          <p:cNvSpPr txBox="1"/>
          <p:nvPr/>
        </p:nvSpPr>
        <p:spPr>
          <a:xfrm>
            <a:off x="10008654" y="3317089"/>
            <a:ext cx="3008361" cy="900246"/>
          </a:xfrm>
          <a:prstGeom prst="rect">
            <a:avLst/>
          </a:prstGeom>
          <a:noFill/>
        </p:spPr>
        <p:txBody>
          <a:bodyPr wrap="square" rtlCol="0" anchor="ctr">
            <a:spAutoFit/>
          </a:bodyPr>
          <a:lstStyle/>
          <a:p>
            <a:pPr algn="just"/>
            <a:r>
              <a:rPr lang="mn-MN" sz="1050" b="1" dirty="0">
                <a:solidFill>
                  <a:schemeClr val="bg1"/>
                </a:solidFill>
                <a:latin typeface="Arial" panose="020B0604020202020204" pitchFamily="34" charset="0"/>
                <a:cs typeface="Arial" panose="020B0604020202020204" pitchFamily="34" charset="0"/>
              </a:rPr>
              <a:t>Шийдвэр гаргах:</a:t>
            </a:r>
          </a:p>
          <a:p>
            <a:pPr algn="just"/>
            <a:r>
              <a:rPr lang="mn-MN" sz="1050" dirty="0">
                <a:solidFill>
                  <a:schemeClr val="bg1"/>
                </a:solidFill>
                <a:latin typeface="Arial" panose="020B0604020202020204" pitchFamily="34" charset="0"/>
                <a:cs typeface="Arial" panose="020B0604020202020204" pitchFamily="34" charset="0"/>
              </a:rPr>
              <a:t>Засгийн газар,</a:t>
            </a:r>
          </a:p>
          <a:p>
            <a:pPr algn="just"/>
            <a:r>
              <a:rPr lang="mn-MN" sz="1050" dirty="0">
                <a:solidFill>
                  <a:schemeClr val="bg1"/>
                </a:solidFill>
                <a:latin typeface="Arial" panose="020B0604020202020204" pitchFamily="34" charset="0"/>
                <a:cs typeface="Arial" panose="020B0604020202020204" pitchFamily="34" charset="0"/>
              </a:rPr>
              <a:t>Аймаг, нийслэлийн ГАЭТЗБ</a:t>
            </a:r>
          </a:p>
          <a:p>
            <a:r>
              <a:rPr lang="mn-MN" sz="1050" dirty="0">
                <a:solidFill>
                  <a:schemeClr val="bg1"/>
                </a:solidFill>
                <a:latin typeface="Arial" panose="020B0604020202020204" pitchFamily="34" charset="0"/>
                <a:cs typeface="Arial" panose="020B0604020202020204" pitchFamily="34" charset="0"/>
              </a:rPr>
              <a:t>БОАЖЯ, </a:t>
            </a:r>
            <a:br>
              <a:rPr lang="mn-MN" sz="1050" dirty="0">
                <a:solidFill>
                  <a:schemeClr val="bg1"/>
                </a:solidFill>
                <a:latin typeface="Arial" panose="020B0604020202020204" pitchFamily="34" charset="0"/>
                <a:cs typeface="Arial" panose="020B0604020202020204" pitchFamily="34" charset="0"/>
              </a:rPr>
            </a:br>
            <a:r>
              <a:rPr lang="mn-MN" sz="1050" dirty="0">
                <a:solidFill>
                  <a:schemeClr val="bg1"/>
                </a:solidFill>
                <a:latin typeface="Arial" panose="020B0604020202020204" pitchFamily="34" charset="0"/>
                <a:cs typeface="Arial" panose="020B0604020202020204" pitchFamily="34" charset="0"/>
              </a:rPr>
              <a:t>Чөлөөт бүсийн захирагч</a:t>
            </a:r>
          </a:p>
        </p:txBody>
      </p:sp>
      <p:sp>
        <p:nvSpPr>
          <p:cNvPr id="106" name="TextBox 105">
            <a:extLst>
              <a:ext uri="{FF2B5EF4-FFF2-40B4-BE49-F238E27FC236}">
                <a16:creationId xmlns:a16="http://schemas.microsoft.com/office/drawing/2014/main" xmlns="" id="{9FF0E9B3-4549-CDA5-C428-819DC16207A3}"/>
              </a:ext>
            </a:extLst>
          </p:cNvPr>
          <p:cNvSpPr txBox="1"/>
          <p:nvPr/>
        </p:nvSpPr>
        <p:spPr>
          <a:xfrm>
            <a:off x="9977131" y="4515061"/>
            <a:ext cx="3008361" cy="1061829"/>
          </a:xfrm>
          <a:prstGeom prst="rect">
            <a:avLst/>
          </a:prstGeom>
          <a:noFill/>
        </p:spPr>
        <p:txBody>
          <a:bodyPr wrap="square" rtlCol="0" anchor="ctr">
            <a:spAutoFit/>
          </a:bodyPr>
          <a:lstStyle/>
          <a:p>
            <a:pPr algn="just"/>
            <a:r>
              <a:rPr lang="mn-MN" sz="1050" b="1" dirty="0">
                <a:solidFill>
                  <a:schemeClr val="bg1"/>
                </a:solidFill>
                <a:latin typeface="Arial" panose="020B0604020202020204" pitchFamily="34" charset="0"/>
                <a:cs typeface="Arial" panose="020B0604020202020204" pitchFamily="34" charset="0"/>
              </a:rPr>
              <a:t>Мэдээллийн санд бүртгэх:</a:t>
            </a:r>
          </a:p>
          <a:p>
            <a:pPr algn="just"/>
            <a:r>
              <a:rPr lang="mn-MN" sz="1050" dirty="0">
                <a:solidFill>
                  <a:schemeClr val="bg1"/>
                </a:solidFill>
                <a:latin typeface="Arial" panose="020B0604020202020204" pitchFamily="34" charset="0"/>
                <a:cs typeface="Arial" panose="020B0604020202020204" pitchFamily="34" charset="0"/>
              </a:rPr>
              <a:t>Улс, аймаг, нийслэлийн ГАЭТЗБ, </a:t>
            </a:r>
          </a:p>
          <a:p>
            <a:pPr algn="just"/>
            <a:r>
              <a:rPr lang="mn-MN" sz="1050" dirty="0">
                <a:solidFill>
                  <a:schemeClr val="bg1"/>
                </a:solidFill>
                <a:latin typeface="Arial" panose="020B0604020202020204" pitchFamily="34" charset="0"/>
                <a:cs typeface="Arial" panose="020B0604020202020204" pitchFamily="34" charset="0"/>
              </a:rPr>
              <a:t>Газрын хэлтэс, </a:t>
            </a:r>
          </a:p>
          <a:p>
            <a:pPr algn="just"/>
            <a:r>
              <a:rPr lang="mn-MN" sz="1050" dirty="0">
                <a:solidFill>
                  <a:schemeClr val="bg1"/>
                </a:solidFill>
                <a:latin typeface="Arial" panose="020B0604020202020204" pitchFamily="34" charset="0"/>
                <a:cs typeface="Arial" panose="020B0604020202020204" pitchFamily="34" charset="0"/>
              </a:rPr>
              <a:t>Сумын Газар зохион байгуулагч</a:t>
            </a:r>
          </a:p>
          <a:p>
            <a:pPr algn="just"/>
            <a:r>
              <a:rPr lang="mn-MN" sz="1050" dirty="0">
                <a:solidFill>
                  <a:schemeClr val="bg1"/>
                </a:solidFill>
                <a:latin typeface="Arial" panose="020B0604020202020204" pitchFamily="34" charset="0"/>
                <a:cs typeface="Arial" panose="020B0604020202020204" pitchFamily="34" charset="0"/>
              </a:rPr>
              <a:t>БОАЖЯ,</a:t>
            </a:r>
          </a:p>
          <a:p>
            <a:pPr algn="just"/>
            <a:r>
              <a:rPr lang="mn-MN" sz="1050" dirty="0">
                <a:solidFill>
                  <a:schemeClr val="bg1"/>
                </a:solidFill>
                <a:latin typeface="Arial" panose="020B0604020202020204" pitchFamily="34" charset="0"/>
                <a:cs typeface="Arial" panose="020B0604020202020204" pitchFamily="34" charset="0"/>
              </a:rPr>
              <a:t>Чөлөөт бүс</a:t>
            </a:r>
          </a:p>
        </p:txBody>
      </p:sp>
      <p:sp>
        <p:nvSpPr>
          <p:cNvPr id="110" name="TextBox 109">
            <a:extLst>
              <a:ext uri="{FF2B5EF4-FFF2-40B4-BE49-F238E27FC236}">
                <a16:creationId xmlns:a16="http://schemas.microsoft.com/office/drawing/2014/main" xmlns="" id="{09B20873-6AE6-5689-7689-A90482A0CA9A}"/>
              </a:ext>
            </a:extLst>
          </p:cNvPr>
          <p:cNvSpPr txBox="1"/>
          <p:nvPr/>
        </p:nvSpPr>
        <p:spPr>
          <a:xfrm>
            <a:off x="9506321" y="5630384"/>
            <a:ext cx="3008361" cy="415498"/>
          </a:xfrm>
          <a:prstGeom prst="rect">
            <a:avLst/>
          </a:prstGeom>
          <a:noFill/>
        </p:spPr>
        <p:txBody>
          <a:bodyPr wrap="square" rtlCol="0" anchor="ctr">
            <a:spAutoFit/>
          </a:bodyPr>
          <a:lstStyle/>
          <a:p>
            <a:pPr algn="just"/>
            <a:r>
              <a:rPr lang="mn-MN" sz="1050" b="1" dirty="0">
                <a:solidFill>
                  <a:schemeClr val="bg1"/>
                </a:solidFill>
                <a:latin typeface="Arial" panose="020B0604020202020204" pitchFamily="34" charset="0"/>
                <a:cs typeface="Arial" panose="020B0604020202020204" pitchFamily="34" charset="0"/>
              </a:rPr>
              <a:t>Үнэлгээний бүс, суурь үнэ тогтоох:</a:t>
            </a:r>
          </a:p>
          <a:p>
            <a:pPr algn="just"/>
            <a:r>
              <a:rPr lang="mn-MN" sz="1050" dirty="0">
                <a:solidFill>
                  <a:schemeClr val="bg1"/>
                </a:solidFill>
                <a:latin typeface="Arial" panose="020B0604020202020204" pitchFamily="34" charset="0"/>
                <a:cs typeface="Arial" panose="020B0604020202020204" pitchFamily="34" charset="0"/>
              </a:rPr>
              <a:t>Засгийн газар</a:t>
            </a:r>
          </a:p>
        </p:txBody>
      </p:sp>
      <p:sp>
        <p:nvSpPr>
          <p:cNvPr id="112" name="TextBox 111">
            <a:extLst>
              <a:ext uri="{FF2B5EF4-FFF2-40B4-BE49-F238E27FC236}">
                <a16:creationId xmlns:a16="http://schemas.microsoft.com/office/drawing/2014/main" xmlns="" id="{B7E4E43A-54CB-3327-7CBB-87D853F11E0E}"/>
              </a:ext>
            </a:extLst>
          </p:cNvPr>
          <p:cNvSpPr txBox="1"/>
          <p:nvPr/>
        </p:nvSpPr>
        <p:spPr>
          <a:xfrm>
            <a:off x="2669590" y="5095609"/>
            <a:ext cx="2001029" cy="900246"/>
          </a:xfrm>
          <a:prstGeom prst="rect">
            <a:avLst/>
          </a:prstGeom>
          <a:noFill/>
        </p:spPr>
        <p:txBody>
          <a:bodyPr wrap="square" rtlCol="0" anchor="ctr">
            <a:spAutoFit/>
          </a:bodyPr>
          <a:lstStyle/>
          <a:p>
            <a:pPr algn="r"/>
            <a:r>
              <a:rPr lang="mn-MN" sz="1050" dirty="0">
                <a:solidFill>
                  <a:schemeClr val="bg1"/>
                </a:solidFill>
                <a:latin typeface="Arial" panose="020B0604020202020204" pitchFamily="34" charset="0"/>
                <a:cs typeface="Arial" panose="020B0604020202020204" pitchFamily="34" charset="0"/>
              </a:rPr>
              <a:t>Аймаг, нийслэлийн ГАЭТЗБ, </a:t>
            </a:r>
          </a:p>
          <a:p>
            <a:pPr algn="r"/>
            <a:r>
              <a:rPr lang="mn-MN" sz="1050" dirty="0">
                <a:solidFill>
                  <a:schemeClr val="bg1"/>
                </a:solidFill>
                <a:latin typeface="Arial" panose="020B0604020202020204" pitchFamily="34" charset="0"/>
                <a:cs typeface="Arial" panose="020B0604020202020204" pitchFamily="34" charset="0"/>
              </a:rPr>
              <a:t>Дүүргийн Газрын хэлтэс, </a:t>
            </a:r>
          </a:p>
          <a:p>
            <a:pPr algn="r"/>
            <a:r>
              <a:rPr lang="mn-MN" sz="1050" dirty="0">
                <a:solidFill>
                  <a:schemeClr val="bg1"/>
                </a:solidFill>
                <a:latin typeface="Arial" panose="020B0604020202020204" pitchFamily="34" charset="0"/>
                <a:cs typeface="Arial" panose="020B0604020202020204" pitchFamily="34" charset="0"/>
              </a:rPr>
              <a:t>Газар зохион байгуулагч</a:t>
            </a:r>
          </a:p>
          <a:p>
            <a:pPr algn="r"/>
            <a:r>
              <a:rPr lang="mn-MN" sz="1050" dirty="0">
                <a:solidFill>
                  <a:schemeClr val="bg1"/>
                </a:solidFill>
                <a:latin typeface="Arial" panose="020B0604020202020204" pitchFamily="34" charset="0"/>
                <a:cs typeface="Arial" panose="020B0604020202020204" pitchFamily="34" charset="0"/>
              </a:rPr>
              <a:t>БОАЖЯ,</a:t>
            </a:r>
          </a:p>
          <a:p>
            <a:pPr algn="r"/>
            <a:r>
              <a:rPr lang="mn-MN" sz="1050" dirty="0">
                <a:solidFill>
                  <a:schemeClr val="bg1"/>
                </a:solidFill>
                <a:latin typeface="Arial" panose="020B0604020202020204" pitchFamily="34" charset="0"/>
                <a:cs typeface="Arial" panose="020B0604020202020204" pitchFamily="34" charset="0"/>
              </a:rPr>
              <a:t>Чөлөөт бүс</a:t>
            </a:r>
          </a:p>
        </p:txBody>
      </p:sp>
      <p:sp>
        <p:nvSpPr>
          <p:cNvPr id="124" name="TextBox 123">
            <a:extLst>
              <a:ext uri="{FF2B5EF4-FFF2-40B4-BE49-F238E27FC236}">
                <a16:creationId xmlns:a16="http://schemas.microsoft.com/office/drawing/2014/main" xmlns="" id="{2BA57167-5F5C-D451-DF14-288A119FDEC4}"/>
              </a:ext>
            </a:extLst>
          </p:cNvPr>
          <p:cNvSpPr txBox="1"/>
          <p:nvPr/>
        </p:nvSpPr>
        <p:spPr>
          <a:xfrm>
            <a:off x="2685292" y="3346904"/>
            <a:ext cx="2001029" cy="1061829"/>
          </a:xfrm>
          <a:prstGeom prst="rect">
            <a:avLst/>
          </a:prstGeom>
          <a:noFill/>
        </p:spPr>
        <p:txBody>
          <a:bodyPr wrap="square" rtlCol="0" anchor="ctr">
            <a:spAutoFit/>
          </a:bodyPr>
          <a:lstStyle/>
          <a:p>
            <a:pPr algn="r"/>
            <a:r>
              <a:rPr lang="mn-MN" sz="1050" dirty="0">
                <a:solidFill>
                  <a:schemeClr val="bg1"/>
                </a:solidFill>
                <a:latin typeface="Arial" panose="020B0604020202020204" pitchFamily="34" charset="0"/>
                <a:cs typeface="Arial" panose="020B0604020202020204" pitchFamily="34" charset="0"/>
              </a:rPr>
              <a:t>ГАЭТЗБ, </a:t>
            </a:r>
          </a:p>
          <a:p>
            <a:pPr algn="r"/>
            <a:r>
              <a:rPr lang="mn-MN" sz="1050" dirty="0">
                <a:solidFill>
                  <a:schemeClr val="bg1"/>
                </a:solidFill>
                <a:latin typeface="Arial" panose="020B0604020202020204" pitchFamily="34" charset="0"/>
                <a:cs typeface="Arial" panose="020B0604020202020204" pitchFamily="34" charset="0"/>
              </a:rPr>
              <a:t>Аймаг, нийслэлийн ГАЭТЗБ, </a:t>
            </a:r>
          </a:p>
          <a:p>
            <a:pPr algn="r"/>
            <a:r>
              <a:rPr lang="mn-MN" sz="1050" dirty="0">
                <a:solidFill>
                  <a:schemeClr val="bg1"/>
                </a:solidFill>
                <a:latin typeface="Arial" panose="020B0604020202020204" pitchFamily="34" charset="0"/>
                <a:cs typeface="Arial" panose="020B0604020202020204" pitchFamily="34" charset="0"/>
              </a:rPr>
              <a:t>Дүүргийн Газрын хэлтэс, </a:t>
            </a:r>
          </a:p>
          <a:p>
            <a:pPr algn="r"/>
            <a:r>
              <a:rPr lang="mn-MN" sz="1050" dirty="0">
                <a:solidFill>
                  <a:schemeClr val="bg1"/>
                </a:solidFill>
                <a:latin typeface="Arial" panose="020B0604020202020204" pitchFamily="34" charset="0"/>
                <a:cs typeface="Arial" panose="020B0604020202020204" pitchFamily="34" charset="0"/>
              </a:rPr>
              <a:t>Газар зохион байгуулагч</a:t>
            </a:r>
          </a:p>
          <a:p>
            <a:pPr algn="r"/>
            <a:r>
              <a:rPr lang="mn-MN" sz="1050" dirty="0">
                <a:solidFill>
                  <a:schemeClr val="bg1"/>
                </a:solidFill>
                <a:latin typeface="Arial" panose="020B0604020202020204" pitchFamily="34" charset="0"/>
                <a:cs typeface="Arial" panose="020B0604020202020204" pitchFamily="34" charset="0"/>
              </a:rPr>
              <a:t>БОАЖЯ,</a:t>
            </a:r>
          </a:p>
          <a:p>
            <a:pPr algn="r"/>
            <a:r>
              <a:rPr lang="mn-MN" sz="1050" dirty="0">
                <a:solidFill>
                  <a:schemeClr val="bg1"/>
                </a:solidFill>
                <a:latin typeface="Arial" panose="020B0604020202020204" pitchFamily="34" charset="0"/>
                <a:cs typeface="Arial" panose="020B0604020202020204" pitchFamily="34" charset="0"/>
              </a:rPr>
              <a:t>Чөлөөт бүс</a:t>
            </a:r>
          </a:p>
        </p:txBody>
      </p:sp>
      <p:sp>
        <p:nvSpPr>
          <p:cNvPr id="132" name="TextBox 131">
            <a:extLst>
              <a:ext uri="{FF2B5EF4-FFF2-40B4-BE49-F238E27FC236}">
                <a16:creationId xmlns:a16="http://schemas.microsoft.com/office/drawing/2014/main" xmlns="" id="{0CF1B3D3-86E4-9F94-7A17-0CF714CA77BA}"/>
              </a:ext>
            </a:extLst>
          </p:cNvPr>
          <p:cNvSpPr txBox="1"/>
          <p:nvPr/>
        </p:nvSpPr>
        <p:spPr>
          <a:xfrm>
            <a:off x="1900470" y="1682292"/>
            <a:ext cx="2783051" cy="1061829"/>
          </a:xfrm>
          <a:prstGeom prst="rect">
            <a:avLst/>
          </a:prstGeom>
          <a:noFill/>
        </p:spPr>
        <p:txBody>
          <a:bodyPr wrap="square" rtlCol="0" anchor="ctr">
            <a:spAutoFit/>
          </a:bodyPr>
          <a:lstStyle/>
          <a:p>
            <a:pPr algn="r"/>
            <a:r>
              <a:rPr lang="mn-MN" sz="1050" dirty="0">
                <a:solidFill>
                  <a:schemeClr val="bg1"/>
                </a:solidFill>
                <a:latin typeface="Arial" panose="020B0604020202020204" pitchFamily="34" charset="0"/>
                <a:cs typeface="Arial" panose="020B0604020202020204" pitchFamily="34" charset="0"/>
              </a:rPr>
              <a:t>Засаг дарга, ИТХ,</a:t>
            </a:r>
          </a:p>
          <a:p>
            <a:pPr algn="r"/>
            <a:r>
              <a:rPr lang="mn-MN" sz="1050" dirty="0">
                <a:solidFill>
                  <a:schemeClr val="bg1"/>
                </a:solidFill>
                <a:latin typeface="Arial" panose="020B0604020202020204" pitchFamily="34" charset="0"/>
                <a:cs typeface="Arial" panose="020B0604020202020204" pitchFamily="34" charset="0"/>
              </a:rPr>
              <a:t>Улс, аймаг, нийслэлийн ГАЭТЗБ, </a:t>
            </a:r>
          </a:p>
          <a:p>
            <a:pPr algn="r"/>
            <a:r>
              <a:rPr lang="mn-MN" sz="1050" dirty="0">
                <a:solidFill>
                  <a:schemeClr val="bg1"/>
                </a:solidFill>
                <a:latin typeface="Arial" panose="020B0604020202020204" pitchFamily="34" charset="0"/>
                <a:cs typeface="Arial" panose="020B0604020202020204" pitchFamily="34" charset="0"/>
              </a:rPr>
              <a:t>Дүүргийн Газрын хэлтэс, </a:t>
            </a:r>
          </a:p>
          <a:p>
            <a:pPr algn="r"/>
            <a:r>
              <a:rPr lang="mn-MN" sz="1050" dirty="0">
                <a:solidFill>
                  <a:schemeClr val="bg1"/>
                </a:solidFill>
                <a:latin typeface="Arial" panose="020B0604020202020204" pitchFamily="34" charset="0"/>
                <a:cs typeface="Arial" panose="020B0604020202020204" pitchFamily="34" charset="0"/>
              </a:rPr>
              <a:t>Сумын Газар зохион байгуулагч</a:t>
            </a:r>
          </a:p>
          <a:p>
            <a:pPr algn="r"/>
            <a:r>
              <a:rPr lang="mn-MN" sz="1050" dirty="0">
                <a:solidFill>
                  <a:schemeClr val="bg1"/>
                </a:solidFill>
                <a:latin typeface="Arial" panose="020B0604020202020204" pitchFamily="34" charset="0"/>
                <a:cs typeface="Arial" panose="020B0604020202020204" pitchFamily="34" charset="0"/>
              </a:rPr>
              <a:t>БОАЖЯ, </a:t>
            </a:r>
          </a:p>
          <a:p>
            <a:pPr algn="r"/>
            <a:r>
              <a:rPr lang="mn-MN" sz="1050" dirty="0">
                <a:solidFill>
                  <a:schemeClr val="bg1"/>
                </a:solidFill>
                <a:latin typeface="Arial" panose="020B0604020202020204" pitchFamily="34" charset="0"/>
                <a:cs typeface="Arial" panose="020B0604020202020204" pitchFamily="34" charset="0"/>
              </a:rPr>
              <a:t>Газрын мэргэжлийн байгууллага</a:t>
            </a:r>
          </a:p>
        </p:txBody>
      </p:sp>
      <p:pic>
        <p:nvPicPr>
          <p:cNvPr id="260" name="Graphic 259" descr="Playbook">
            <a:extLst>
              <a:ext uri="{FF2B5EF4-FFF2-40B4-BE49-F238E27FC236}">
                <a16:creationId xmlns:a16="http://schemas.microsoft.com/office/drawing/2014/main" xmlns="" id="{249D99F3-C984-0F97-55C4-770DFF13AD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67194" y="2391367"/>
            <a:ext cx="457200" cy="457200"/>
          </a:xfrm>
          <a:prstGeom prst="rect">
            <a:avLst/>
          </a:prstGeom>
        </p:spPr>
      </p:pic>
      <p:pic>
        <p:nvPicPr>
          <p:cNvPr id="272" name="Graphic 271" descr="Coins">
            <a:extLst>
              <a:ext uri="{FF2B5EF4-FFF2-40B4-BE49-F238E27FC236}">
                <a16:creationId xmlns:a16="http://schemas.microsoft.com/office/drawing/2014/main" xmlns="" id="{CF7BB4B0-4F16-7774-3D40-ED77D229C7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44902" y="4418489"/>
            <a:ext cx="457200" cy="457200"/>
          </a:xfrm>
          <a:prstGeom prst="rect">
            <a:avLst/>
          </a:prstGeom>
        </p:spPr>
      </p:pic>
      <p:pic>
        <p:nvPicPr>
          <p:cNvPr id="274" name="Graphic 273" descr="Upward trend">
            <a:extLst>
              <a:ext uri="{FF2B5EF4-FFF2-40B4-BE49-F238E27FC236}">
                <a16:creationId xmlns:a16="http://schemas.microsoft.com/office/drawing/2014/main" xmlns="" id="{DD02E67C-0321-5870-194C-3EA43B5DC49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686240" y="3328936"/>
            <a:ext cx="457200" cy="457200"/>
          </a:xfrm>
          <a:prstGeom prst="rect">
            <a:avLst/>
          </a:prstGeom>
        </p:spPr>
      </p:pic>
      <p:pic>
        <p:nvPicPr>
          <p:cNvPr id="276" name="Graphic 275" descr="Open hand with plant">
            <a:extLst>
              <a:ext uri="{FF2B5EF4-FFF2-40B4-BE49-F238E27FC236}">
                <a16:creationId xmlns:a16="http://schemas.microsoft.com/office/drawing/2014/main" xmlns="" id="{4691E96E-ED8B-A662-BBEC-0E3F9CA018D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408830" y="2360281"/>
            <a:ext cx="457200" cy="457200"/>
          </a:xfrm>
          <a:prstGeom prst="rect">
            <a:avLst/>
          </a:prstGeom>
        </p:spPr>
      </p:pic>
      <p:grpSp>
        <p:nvGrpSpPr>
          <p:cNvPr id="14" name="Group 13">
            <a:extLst>
              <a:ext uri="{FF2B5EF4-FFF2-40B4-BE49-F238E27FC236}">
                <a16:creationId xmlns:a16="http://schemas.microsoft.com/office/drawing/2014/main" xmlns="" id="{681E5CDB-D09C-CE8C-146F-C6CCEBAB6C39}"/>
              </a:ext>
            </a:extLst>
          </p:cNvPr>
          <p:cNvGrpSpPr/>
          <p:nvPr/>
        </p:nvGrpSpPr>
        <p:grpSpPr>
          <a:xfrm>
            <a:off x="5433738" y="1584720"/>
            <a:ext cx="3836999" cy="3574791"/>
            <a:chOff x="3205295" y="1168401"/>
            <a:chExt cx="5708371" cy="5596043"/>
          </a:xfrm>
        </p:grpSpPr>
        <p:grpSp>
          <p:nvGrpSpPr>
            <p:cNvPr id="15" name="Group 14">
              <a:extLst>
                <a:ext uri="{FF2B5EF4-FFF2-40B4-BE49-F238E27FC236}">
                  <a16:creationId xmlns:a16="http://schemas.microsoft.com/office/drawing/2014/main" xmlns="" id="{0E1997A5-857B-DA30-156E-BBF22421058C}"/>
                </a:ext>
              </a:extLst>
            </p:cNvPr>
            <p:cNvGrpSpPr/>
            <p:nvPr/>
          </p:nvGrpSpPr>
          <p:grpSpPr>
            <a:xfrm>
              <a:off x="3205295" y="1168401"/>
              <a:ext cx="5708371" cy="5596043"/>
              <a:chOff x="3731315" y="1168401"/>
              <a:chExt cx="4647214" cy="4521200"/>
            </a:xfrm>
          </p:grpSpPr>
          <p:sp>
            <p:nvSpPr>
              <p:cNvPr id="17" name="Oval 16">
                <a:extLst>
                  <a:ext uri="{FF2B5EF4-FFF2-40B4-BE49-F238E27FC236}">
                    <a16:creationId xmlns:a16="http://schemas.microsoft.com/office/drawing/2014/main" xmlns="" id="{5F73D317-BFCB-07AA-E0D3-EEA87E861B98}"/>
                  </a:ext>
                </a:extLst>
              </p:cNvPr>
              <p:cNvSpPr/>
              <p:nvPr/>
            </p:nvSpPr>
            <p:spPr>
              <a:xfrm>
                <a:off x="4199549" y="1523777"/>
                <a:ext cx="3792903" cy="3792903"/>
              </a:xfrm>
              <a:prstGeom prst="ellips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18" name="Freeform: Shape 17">
                <a:extLst>
                  <a:ext uri="{FF2B5EF4-FFF2-40B4-BE49-F238E27FC236}">
                    <a16:creationId xmlns:a16="http://schemas.microsoft.com/office/drawing/2014/main" xmlns="" id="{4F81042A-1D65-D511-757D-906215A46806}"/>
                  </a:ext>
                </a:extLst>
              </p:cNvPr>
              <p:cNvSpPr/>
              <p:nvPr/>
            </p:nvSpPr>
            <p:spPr>
              <a:xfrm>
                <a:off x="3835400" y="1827106"/>
                <a:ext cx="1524479" cy="1955346"/>
              </a:xfrm>
              <a:custGeom>
                <a:avLst/>
                <a:gdLst>
                  <a:gd name="connsiteX0" fmla="*/ 0 w 1524479"/>
                  <a:gd name="connsiteY0" fmla="*/ 0 h 1955346"/>
                  <a:gd name="connsiteX1" fmla="*/ 1524479 w 1524479"/>
                  <a:gd name="connsiteY1" fmla="*/ 1215546 h 1955346"/>
                  <a:gd name="connsiteX2" fmla="*/ 1491197 w 1524479"/>
                  <a:gd name="connsiteY2" fmla="*/ 1276865 h 1955346"/>
                  <a:gd name="connsiteX3" fmla="*/ 1425576 w 1524479"/>
                  <a:gd name="connsiteY3" fmla="*/ 1601894 h 1955346"/>
                  <a:gd name="connsiteX4" fmla="*/ 1428346 w 1524479"/>
                  <a:gd name="connsiteY4" fmla="*/ 1629367 h 1955346"/>
                  <a:gd name="connsiteX5" fmla="*/ 0 w 1524479"/>
                  <a:gd name="connsiteY5" fmla="*/ 1955346 h 195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479" h="1955346">
                    <a:moveTo>
                      <a:pt x="0" y="0"/>
                    </a:moveTo>
                    <a:lnTo>
                      <a:pt x="1524479" y="1215546"/>
                    </a:lnTo>
                    <a:lnTo>
                      <a:pt x="1491197" y="1276865"/>
                    </a:lnTo>
                    <a:cubicBezTo>
                      <a:pt x="1448942" y="1376766"/>
                      <a:pt x="1425576" y="1486601"/>
                      <a:pt x="1425576" y="1601894"/>
                    </a:cubicBezTo>
                    <a:lnTo>
                      <a:pt x="1428346" y="1629367"/>
                    </a:lnTo>
                    <a:lnTo>
                      <a:pt x="0" y="1955346"/>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19" name="Freeform: Shape 18">
                <a:extLst>
                  <a:ext uri="{FF2B5EF4-FFF2-40B4-BE49-F238E27FC236}">
                    <a16:creationId xmlns:a16="http://schemas.microsoft.com/office/drawing/2014/main" xmlns="" id="{8F1CC375-397B-7273-4EB8-6CE476986F6C}"/>
                  </a:ext>
                </a:extLst>
              </p:cNvPr>
              <p:cNvSpPr/>
              <p:nvPr/>
            </p:nvSpPr>
            <p:spPr>
              <a:xfrm>
                <a:off x="3835400" y="1168401"/>
                <a:ext cx="2103439" cy="1627619"/>
              </a:xfrm>
              <a:custGeom>
                <a:avLst/>
                <a:gdLst>
                  <a:gd name="connsiteX0" fmla="*/ 0 w 2103439"/>
                  <a:gd name="connsiteY0" fmla="*/ 0 h 1627619"/>
                  <a:gd name="connsiteX1" fmla="*/ 2103439 w 2103439"/>
                  <a:gd name="connsiteY1" fmla="*/ 0 h 1627619"/>
                  <a:gd name="connsiteX2" fmla="*/ 2103439 w 2103439"/>
                  <a:gd name="connsiteY2" fmla="*/ 1440841 h 1627619"/>
                  <a:gd name="connsiteX3" fmla="*/ 2092313 w 2103439"/>
                  <a:gd name="connsiteY3" fmla="*/ 1442539 h 1627619"/>
                  <a:gd name="connsiteX4" fmla="*/ 1793730 w 2103439"/>
                  <a:gd name="connsiteY4" fmla="*/ 1568183 h 1627619"/>
                  <a:gd name="connsiteX5" fmla="*/ 1721692 w 2103439"/>
                  <a:gd name="connsiteY5" fmla="*/ 1627619 h 1627619"/>
                  <a:gd name="connsiteX6" fmla="*/ 0 w 2103439"/>
                  <a:gd name="connsiteY6" fmla="*/ 254909 h 162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439" h="1627619">
                    <a:moveTo>
                      <a:pt x="0" y="0"/>
                    </a:moveTo>
                    <a:lnTo>
                      <a:pt x="2103439" y="0"/>
                    </a:lnTo>
                    <a:lnTo>
                      <a:pt x="2103439" y="1440841"/>
                    </a:lnTo>
                    <a:lnTo>
                      <a:pt x="2092313" y="1442539"/>
                    </a:lnTo>
                    <a:cubicBezTo>
                      <a:pt x="1983597" y="1464785"/>
                      <a:pt x="1882577" y="1508159"/>
                      <a:pt x="1793730" y="1568183"/>
                    </a:cubicBezTo>
                    <a:lnTo>
                      <a:pt x="1721692" y="1627619"/>
                    </a:lnTo>
                    <a:lnTo>
                      <a:pt x="0" y="25490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0" name="Freeform: Shape 19">
                <a:extLst>
                  <a:ext uri="{FF2B5EF4-FFF2-40B4-BE49-F238E27FC236}">
                    <a16:creationId xmlns:a16="http://schemas.microsoft.com/office/drawing/2014/main" xmlns="" id="{193AA154-E5AB-8075-FA0D-C65135E67029}"/>
                  </a:ext>
                </a:extLst>
              </p:cNvPr>
              <p:cNvSpPr/>
              <p:nvPr/>
            </p:nvSpPr>
            <p:spPr>
              <a:xfrm>
                <a:off x="6254751" y="1168401"/>
                <a:ext cx="2101849" cy="1628212"/>
              </a:xfrm>
              <a:custGeom>
                <a:avLst/>
                <a:gdLst>
                  <a:gd name="connsiteX0" fmla="*/ 0 w 2101849"/>
                  <a:gd name="connsiteY0" fmla="*/ 0 h 1628212"/>
                  <a:gd name="connsiteX1" fmla="*/ 2101849 w 2101849"/>
                  <a:gd name="connsiteY1" fmla="*/ 0 h 1628212"/>
                  <a:gd name="connsiteX2" fmla="*/ 2101849 w 2101849"/>
                  <a:gd name="connsiteY2" fmla="*/ 255616 h 1628212"/>
                  <a:gd name="connsiteX3" fmla="*/ 380876 w 2101849"/>
                  <a:gd name="connsiteY3" fmla="*/ 1628212 h 1628212"/>
                  <a:gd name="connsiteX4" fmla="*/ 308120 w 2101849"/>
                  <a:gd name="connsiteY4" fmla="*/ 1568183 h 1628212"/>
                  <a:gd name="connsiteX5" fmla="*/ 9536 w 2101849"/>
                  <a:gd name="connsiteY5" fmla="*/ 1442539 h 1628212"/>
                  <a:gd name="connsiteX6" fmla="*/ 0 w 2101849"/>
                  <a:gd name="connsiteY6" fmla="*/ 1441084 h 162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1849" h="1628212">
                    <a:moveTo>
                      <a:pt x="0" y="0"/>
                    </a:moveTo>
                    <a:lnTo>
                      <a:pt x="2101849" y="0"/>
                    </a:lnTo>
                    <a:lnTo>
                      <a:pt x="2101849" y="255616"/>
                    </a:lnTo>
                    <a:lnTo>
                      <a:pt x="380876" y="1628212"/>
                    </a:lnTo>
                    <a:lnTo>
                      <a:pt x="308120" y="1568183"/>
                    </a:lnTo>
                    <a:cubicBezTo>
                      <a:pt x="219273" y="1508159"/>
                      <a:pt x="118252" y="1464785"/>
                      <a:pt x="9536" y="1442539"/>
                    </a:cubicBezTo>
                    <a:lnTo>
                      <a:pt x="0" y="1441084"/>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1" name="Freeform: Shape 20">
                <a:extLst>
                  <a:ext uri="{FF2B5EF4-FFF2-40B4-BE49-F238E27FC236}">
                    <a16:creationId xmlns:a16="http://schemas.microsoft.com/office/drawing/2014/main" xmlns="" id="{13F78239-B598-B1D5-2284-1019617A2CFC}"/>
                  </a:ext>
                </a:extLst>
              </p:cNvPr>
              <p:cNvSpPr/>
              <p:nvPr/>
            </p:nvSpPr>
            <p:spPr>
              <a:xfrm>
                <a:off x="6832574" y="1827993"/>
                <a:ext cx="1524026" cy="1954205"/>
              </a:xfrm>
              <a:custGeom>
                <a:avLst/>
                <a:gdLst>
                  <a:gd name="connsiteX0" fmla="*/ 1524026 w 1524026"/>
                  <a:gd name="connsiteY0" fmla="*/ 0 h 1954205"/>
                  <a:gd name="connsiteX1" fmla="*/ 1524026 w 1524026"/>
                  <a:gd name="connsiteY1" fmla="*/ 1954205 h 1954205"/>
                  <a:gd name="connsiteX2" fmla="*/ 95715 w 1524026"/>
                  <a:gd name="connsiteY2" fmla="*/ 1628153 h 1954205"/>
                  <a:gd name="connsiteX3" fmla="*/ 98451 w 1524026"/>
                  <a:gd name="connsiteY3" fmla="*/ 1601007 h 1954205"/>
                  <a:gd name="connsiteX4" fmla="*/ 32831 w 1524026"/>
                  <a:gd name="connsiteY4" fmla="*/ 1275978 h 1954205"/>
                  <a:gd name="connsiteX5" fmla="*/ 0 w 1524026"/>
                  <a:gd name="connsiteY5" fmla="*/ 1215490 h 195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26" h="1954205">
                    <a:moveTo>
                      <a:pt x="1524026" y="0"/>
                    </a:moveTo>
                    <a:lnTo>
                      <a:pt x="1524026" y="1954205"/>
                    </a:lnTo>
                    <a:lnTo>
                      <a:pt x="95715" y="1628153"/>
                    </a:lnTo>
                    <a:lnTo>
                      <a:pt x="98451" y="1601007"/>
                    </a:lnTo>
                    <a:cubicBezTo>
                      <a:pt x="98451" y="1485714"/>
                      <a:pt x="75086" y="1375879"/>
                      <a:pt x="32831" y="1275978"/>
                    </a:cubicBezTo>
                    <a:lnTo>
                      <a:pt x="0" y="1215490"/>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2" name="Freeform: Shape 21">
                <a:extLst>
                  <a:ext uri="{FF2B5EF4-FFF2-40B4-BE49-F238E27FC236}">
                    <a16:creationId xmlns:a16="http://schemas.microsoft.com/office/drawing/2014/main" xmlns="" id="{8BCD2A8C-57EB-D490-92F6-9BCF530CD26E}"/>
                  </a:ext>
                </a:extLst>
              </p:cNvPr>
              <p:cNvSpPr/>
              <p:nvPr/>
            </p:nvSpPr>
            <p:spPr>
              <a:xfrm>
                <a:off x="3835401" y="3765392"/>
                <a:ext cx="1764145" cy="1924209"/>
              </a:xfrm>
              <a:custGeom>
                <a:avLst/>
                <a:gdLst>
                  <a:gd name="connsiteX0" fmla="*/ 1497362 w 1764145"/>
                  <a:gd name="connsiteY0" fmla="*/ 0 h 1924209"/>
                  <a:gd name="connsiteX1" fmla="*/ 1568184 w 1764145"/>
                  <a:gd name="connsiteY1" fmla="*/ 130480 h 1924209"/>
                  <a:gd name="connsiteX2" fmla="*/ 1670148 w 1764145"/>
                  <a:gd name="connsiteY2" fmla="*/ 254061 h 1924209"/>
                  <a:gd name="connsiteX3" fmla="*/ 1764145 w 1764145"/>
                  <a:gd name="connsiteY3" fmla="*/ 331615 h 1924209"/>
                  <a:gd name="connsiteX4" fmla="*/ 997473 w 1764145"/>
                  <a:gd name="connsiteY4" fmla="*/ 1924209 h 1924209"/>
                  <a:gd name="connsiteX5" fmla="*/ 0 w 1764145"/>
                  <a:gd name="connsiteY5" fmla="*/ 1924209 h 1924209"/>
                  <a:gd name="connsiteX6" fmla="*/ 0 w 1764145"/>
                  <a:gd name="connsiteY6" fmla="*/ 341860 h 19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145" h="1924209">
                    <a:moveTo>
                      <a:pt x="1497362" y="0"/>
                    </a:moveTo>
                    <a:lnTo>
                      <a:pt x="1568184" y="130480"/>
                    </a:lnTo>
                    <a:cubicBezTo>
                      <a:pt x="1598196" y="174903"/>
                      <a:pt x="1632371" y="216284"/>
                      <a:pt x="1670148" y="254061"/>
                    </a:cubicBezTo>
                    <a:lnTo>
                      <a:pt x="1764145" y="331615"/>
                    </a:lnTo>
                    <a:lnTo>
                      <a:pt x="997473" y="1924209"/>
                    </a:lnTo>
                    <a:lnTo>
                      <a:pt x="0" y="1924209"/>
                    </a:lnTo>
                    <a:lnTo>
                      <a:pt x="0" y="341860"/>
                    </a:lnTo>
                    <a:close/>
                  </a:path>
                </a:pathLst>
              </a:cu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3" name="Freeform: Shape 22">
                <a:extLst>
                  <a:ext uri="{FF2B5EF4-FFF2-40B4-BE49-F238E27FC236}">
                    <a16:creationId xmlns:a16="http://schemas.microsoft.com/office/drawing/2014/main" xmlns="" id="{BE002CE1-A4A5-9120-0544-F14A68D9BDC4}"/>
                  </a:ext>
                </a:extLst>
              </p:cNvPr>
              <p:cNvSpPr/>
              <p:nvPr/>
            </p:nvSpPr>
            <p:spPr>
              <a:xfrm>
                <a:off x="6615522" y="3765068"/>
                <a:ext cx="1763007" cy="1924532"/>
              </a:xfrm>
              <a:custGeom>
                <a:avLst/>
                <a:gdLst>
                  <a:gd name="connsiteX0" fmla="*/ 265820 w 1763007"/>
                  <a:gd name="connsiteY0" fmla="*/ 0 h 1924532"/>
                  <a:gd name="connsiteX1" fmla="*/ 1763007 w 1763007"/>
                  <a:gd name="connsiteY1" fmla="*/ 341821 h 1924532"/>
                  <a:gd name="connsiteX2" fmla="*/ 1763007 w 1763007"/>
                  <a:gd name="connsiteY2" fmla="*/ 1924532 h 1924532"/>
                  <a:gd name="connsiteX3" fmla="*/ 767124 w 1763007"/>
                  <a:gd name="connsiteY3" fmla="*/ 1924532 h 1924532"/>
                  <a:gd name="connsiteX4" fmla="*/ 0 w 1763007"/>
                  <a:gd name="connsiteY4" fmla="*/ 331000 h 1924532"/>
                  <a:gd name="connsiteX5" fmla="*/ 92859 w 1763007"/>
                  <a:gd name="connsiteY5" fmla="*/ 254384 h 1924532"/>
                  <a:gd name="connsiteX6" fmla="*/ 194823 w 1763007"/>
                  <a:gd name="connsiteY6" fmla="*/ 130803 h 19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3007" h="1924532">
                    <a:moveTo>
                      <a:pt x="265820" y="0"/>
                    </a:moveTo>
                    <a:lnTo>
                      <a:pt x="1763007" y="341821"/>
                    </a:lnTo>
                    <a:lnTo>
                      <a:pt x="1763007" y="1924532"/>
                    </a:lnTo>
                    <a:lnTo>
                      <a:pt x="767124" y="1924532"/>
                    </a:lnTo>
                    <a:lnTo>
                      <a:pt x="0" y="331000"/>
                    </a:lnTo>
                    <a:lnTo>
                      <a:pt x="92859" y="254384"/>
                    </a:lnTo>
                    <a:cubicBezTo>
                      <a:pt x="130637" y="216607"/>
                      <a:pt x="164811" y="175226"/>
                      <a:pt x="194823" y="130803"/>
                    </a:cubicBezTo>
                    <a:close/>
                  </a:path>
                </a:pathLst>
              </a:cu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4" name="Freeform: Shape 23">
                <a:extLst>
                  <a:ext uri="{FF2B5EF4-FFF2-40B4-BE49-F238E27FC236}">
                    <a16:creationId xmlns:a16="http://schemas.microsoft.com/office/drawing/2014/main" xmlns="" id="{7C783B25-6259-3958-934F-95B9AF577564}"/>
                  </a:ext>
                </a:extLst>
              </p:cNvPr>
              <p:cNvSpPr/>
              <p:nvPr/>
            </p:nvSpPr>
            <p:spPr>
              <a:xfrm>
                <a:off x="5183177" y="4233540"/>
                <a:ext cx="1825259" cy="1456061"/>
              </a:xfrm>
              <a:custGeom>
                <a:avLst/>
                <a:gdLst>
                  <a:gd name="connsiteX0" fmla="*/ 700982 w 1825259"/>
                  <a:gd name="connsiteY0" fmla="*/ 0 h 1456061"/>
                  <a:gd name="connsiteX1" fmla="*/ 744536 w 1825259"/>
                  <a:gd name="connsiteY1" fmla="*/ 13520 h 1456061"/>
                  <a:gd name="connsiteX2" fmla="*/ 912823 w 1825259"/>
                  <a:gd name="connsiteY2" fmla="*/ 30485 h 1456061"/>
                  <a:gd name="connsiteX3" fmla="*/ 1081110 w 1825259"/>
                  <a:gd name="connsiteY3" fmla="*/ 13520 h 1456061"/>
                  <a:gd name="connsiteX4" fmla="*/ 1124190 w 1825259"/>
                  <a:gd name="connsiteY4" fmla="*/ 148 h 1456061"/>
                  <a:gd name="connsiteX5" fmla="*/ 1825259 w 1825259"/>
                  <a:gd name="connsiteY5" fmla="*/ 1456061 h 1456061"/>
                  <a:gd name="connsiteX6" fmla="*/ 0 w 1825259"/>
                  <a:gd name="connsiteY6" fmla="*/ 1456061 h 145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259" h="1456061">
                    <a:moveTo>
                      <a:pt x="700982" y="0"/>
                    </a:moveTo>
                    <a:lnTo>
                      <a:pt x="744536" y="13520"/>
                    </a:lnTo>
                    <a:cubicBezTo>
                      <a:pt x="798895" y="24644"/>
                      <a:pt x="855177" y="30485"/>
                      <a:pt x="912823" y="30485"/>
                    </a:cubicBezTo>
                    <a:cubicBezTo>
                      <a:pt x="970470" y="30485"/>
                      <a:pt x="1026752" y="24644"/>
                      <a:pt x="1081110" y="13520"/>
                    </a:cubicBezTo>
                    <a:lnTo>
                      <a:pt x="1124190" y="148"/>
                    </a:lnTo>
                    <a:lnTo>
                      <a:pt x="1825259" y="1456061"/>
                    </a:lnTo>
                    <a:lnTo>
                      <a:pt x="0" y="145606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5" name="Freeform: Shape 24">
                <a:extLst>
                  <a:ext uri="{FF2B5EF4-FFF2-40B4-BE49-F238E27FC236}">
                    <a16:creationId xmlns:a16="http://schemas.microsoft.com/office/drawing/2014/main" xmlns="" id="{91E82CE8-D941-9130-8ADB-6E07681F8157}"/>
                  </a:ext>
                </a:extLst>
              </p:cNvPr>
              <p:cNvSpPr/>
              <p:nvPr/>
            </p:nvSpPr>
            <p:spPr>
              <a:xfrm>
                <a:off x="5155188" y="2099146"/>
                <a:ext cx="783651" cy="696874"/>
              </a:xfrm>
              <a:custGeom>
                <a:avLst/>
                <a:gdLst>
                  <a:gd name="connsiteX0" fmla="*/ 783651 w 783651"/>
                  <a:gd name="connsiteY0" fmla="*/ 0 h 696874"/>
                  <a:gd name="connsiteX1" fmla="*/ 783651 w 783651"/>
                  <a:gd name="connsiteY1" fmla="*/ 510096 h 696874"/>
                  <a:gd name="connsiteX2" fmla="*/ 772525 w 783651"/>
                  <a:gd name="connsiteY2" fmla="*/ 511794 h 696874"/>
                  <a:gd name="connsiteX3" fmla="*/ 473942 w 783651"/>
                  <a:gd name="connsiteY3" fmla="*/ 637438 h 696874"/>
                  <a:gd name="connsiteX4" fmla="*/ 401904 w 783651"/>
                  <a:gd name="connsiteY4" fmla="*/ 696874 h 696874"/>
                  <a:gd name="connsiteX5" fmla="*/ 0 w 783651"/>
                  <a:gd name="connsiteY5" fmla="*/ 376435 h 696874"/>
                  <a:gd name="connsiteX6" fmla="*/ 88543 w 783651"/>
                  <a:gd name="connsiteY6" fmla="*/ 295962 h 696874"/>
                  <a:gd name="connsiteX7" fmla="*/ 670785 w 783651"/>
                  <a:gd name="connsiteY7" fmla="*/ 17226 h 696874"/>
                  <a:gd name="connsiteX8" fmla="*/ 783651 w 783651"/>
                  <a:gd name="connsiteY8" fmla="*/ 0 h 69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651" h="696874">
                    <a:moveTo>
                      <a:pt x="783651" y="0"/>
                    </a:moveTo>
                    <a:lnTo>
                      <a:pt x="783651" y="510096"/>
                    </a:lnTo>
                    <a:lnTo>
                      <a:pt x="772525" y="511794"/>
                    </a:lnTo>
                    <a:cubicBezTo>
                      <a:pt x="663809" y="534040"/>
                      <a:pt x="562789" y="577414"/>
                      <a:pt x="473942" y="637438"/>
                    </a:cubicBezTo>
                    <a:lnTo>
                      <a:pt x="401904" y="696874"/>
                    </a:lnTo>
                    <a:lnTo>
                      <a:pt x="0" y="376435"/>
                    </a:lnTo>
                    <a:lnTo>
                      <a:pt x="88543" y="295962"/>
                    </a:lnTo>
                    <a:cubicBezTo>
                      <a:pt x="253975" y="159435"/>
                      <a:pt x="452733" y="61846"/>
                      <a:pt x="670785" y="17226"/>
                    </a:cubicBezTo>
                    <a:lnTo>
                      <a:pt x="783651" y="0"/>
                    </a:lnTo>
                    <a:close/>
                  </a:path>
                </a:pathLst>
              </a:custGeom>
              <a:gradFill flip="none" rotWithShape="1">
                <a:gsLst>
                  <a:gs pos="20000">
                    <a:schemeClr val="accent5">
                      <a:lumMod val="75000"/>
                    </a:schemeClr>
                  </a:gs>
                  <a:gs pos="100000">
                    <a:schemeClr val="accent5"/>
                  </a:gs>
                </a:gsLst>
                <a:lin ang="150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6" name="Freeform: Shape 25">
                <a:extLst>
                  <a:ext uri="{FF2B5EF4-FFF2-40B4-BE49-F238E27FC236}">
                    <a16:creationId xmlns:a16="http://schemas.microsoft.com/office/drawing/2014/main" xmlns="" id="{070BCCA5-8AA7-E648-3463-D2AB1DDE4671}"/>
                  </a:ext>
                </a:extLst>
              </p:cNvPr>
              <p:cNvSpPr/>
              <p:nvPr/>
            </p:nvSpPr>
            <p:spPr>
              <a:xfrm>
                <a:off x="6254751" y="2099389"/>
                <a:ext cx="782682" cy="697224"/>
              </a:xfrm>
              <a:custGeom>
                <a:avLst/>
                <a:gdLst>
                  <a:gd name="connsiteX0" fmla="*/ 0 w 782682"/>
                  <a:gd name="connsiteY0" fmla="*/ 0 h 697224"/>
                  <a:gd name="connsiteX1" fmla="*/ 111276 w 782682"/>
                  <a:gd name="connsiteY1" fmla="*/ 16983 h 697224"/>
                  <a:gd name="connsiteX2" fmla="*/ 693518 w 782682"/>
                  <a:gd name="connsiteY2" fmla="*/ 295719 h 697224"/>
                  <a:gd name="connsiteX3" fmla="*/ 782682 w 782682"/>
                  <a:gd name="connsiteY3" fmla="*/ 376756 h 697224"/>
                  <a:gd name="connsiteX4" fmla="*/ 380876 w 782682"/>
                  <a:gd name="connsiteY4" fmla="*/ 697224 h 697224"/>
                  <a:gd name="connsiteX5" fmla="*/ 308120 w 782682"/>
                  <a:gd name="connsiteY5" fmla="*/ 637195 h 697224"/>
                  <a:gd name="connsiteX6" fmla="*/ 9536 w 782682"/>
                  <a:gd name="connsiteY6" fmla="*/ 511551 h 697224"/>
                  <a:gd name="connsiteX7" fmla="*/ 0 w 782682"/>
                  <a:gd name="connsiteY7" fmla="*/ 510096 h 697224"/>
                  <a:gd name="connsiteX8" fmla="*/ 0 w 782682"/>
                  <a:gd name="connsiteY8" fmla="*/ 0 h 69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682" h="697224">
                    <a:moveTo>
                      <a:pt x="0" y="0"/>
                    </a:moveTo>
                    <a:lnTo>
                      <a:pt x="111276" y="16983"/>
                    </a:lnTo>
                    <a:cubicBezTo>
                      <a:pt x="329328" y="61603"/>
                      <a:pt x="528086" y="159192"/>
                      <a:pt x="693518" y="295719"/>
                    </a:cubicBezTo>
                    <a:lnTo>
                      <a:pt x="782682" y="376756"/>
                    </a:lnTo>
                    <a:lnTo>
                      <a:pt x="380876" y="697224"/>
                    </a:lnTo>
                    <a:lnTo>
                      <a:pt x="308120" y="637195"/>
                    </a:lnTo>
                    <a:cubicBezTo>
                      <a:pt x="219273" y="577171"/>
                      <a:pt x="118252" y="533797"/>
                      <a:pt x="9536" y="511551"/>
                    </a:cubicBezTo>
                    <a:lnTo>
                      <a:pt x="0" y="510096"/>
                    </a:lnTo>
                    <a:lnTo>
                      <a:pt x="0" y="0"/>
                    </a:lnTo>
                    <a:close/>
                  </a:path>
                </a:pathLst>
              </a:custGeom>
              <a:gradFill flip="none" rotWithShape="1">
                <a:gsLst>
                  <a:gs pos="20000">
                    <a:schemeClr val="tx2">
                      <a:lumMod val="90000"/>
                      <a:lumOff val="10000"/>
                    </a:schemeClr>
                  </a:gs>
                  <a:gs pos="100000">
                    <a:schemeClr val="tx2">
                      <a:lumMod val="75000"/>
                      <a:lumOff val="25000"/>
                    </a:schemeClr>
                  </a:gs>
                </a:gsLst>
                <a:lin ang="17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7" name="Freeform: Shape 26">
                <a:extLst>
                  <a:ext uri="{FF2B5EF4-FFF2-40B4-BE49-F238E27FC236}">
                    <a16:creationId xmlns:a16="http://schemas.microsoft.com/office/drawing/2014/main" xmlns="" id="{708FAAFD-AC9A-59E8-7522-5BC79AB4559D}"/>
                  </a:ext>
                </a:extLst>
              </p:cNvPr>
              <p:cNvSpPr/>
              <p:nvPr/>
            </p:nvSpPr>
            <p:spPr>
              <a:xfrm>
                <a:off x="4756150" y="2722888"/>
                <a:ext cx="603729" cy="847691"/>
              </a:xfrm>
              <a:custGeom>
                <a:avLst/>
                <a:gdLst>
                  <a:gd name="connsiteX0" fmla="*/ 202696 w 603729"/>
                  <a:gd name="connsiteY0" fmla="*/ 0 h 847691"/>
                  <a:gd name="connsiteX1" fmla="*/ 603729 w 603729"/>
                  <a:gd name="connsiteY1" fmla="*/ 319764 h 847691"/>
                  <a:gd name="connsiteX2" fmla="*/ 570447 w 603729"/>
                  <a:gd name="connsiteY2" fmla="*/ 381083 h 847691"/>
                  <a:gd name="connsiteX3" fmla="*/ 504826 w 603729"/>
                  <a:gd name="connsiteY3" fmla="*/ 706112 h 847691"/>
                  <a:gd name="connsiteX4" fmla="*/ 507596 w 603729"/>
                  <a:gd name="connsiteY4" fmla="*/ 733585 h 847691"/>
                  <a:gd name="connsiteX5" fmla="*/ 7617 w 603729"/>
                  <a:gd name="connsiteY5" fmla="*/ 847691 h 847691"/>
                  <a:gd name="connsiteX6" fmla="*/ 6917 w 603729"/>
                  <a:gd name="connsiteY6" fmla="*/ 843105 h 847691"/>
                  <a:gd name="connsiteX7" fmla="*/ 0 w 603729"/>
                  <a:gd name="connsiteY7" fmla="*/ 706113 h 847691"/>
                  <a:gd name="connsiteX8" fmla="*/ 161713 w 603729"/>
                  <a:gd name="connsiteY8" fmla="*/ 67461 h 847691"/>
                  <a:gd name="connsiteX9" fmla="*/ 202696 w 603729"/>
                  <a:gd name="connsiteY9" fmla="*/ 0 h 84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729" h="847691">
                    <a:moveTo>
                      <a:pt x="202696" y="0"/>
                    </a:moveTo>
                    <a:lnTo>
                      <a:pt x="603729" y="319764"/>
                    </a:lnTo>
                    <a:lnTo>
                      <a:pt x="570447" y="381083"/>
                    </a:lnTo>
                    <a:cubicBezTo>
                      <a:pt x="528192" y="480984"/>
                      <a:pt x="504826" y="590819"/>
                      <a:pt x="504826" y="706112"/>
                    </a:cubicBezTo>
                    <a:lnTo>
                      <a:pt x="507596" y="733585"/>
                    </a:lnTo>
                    <a:lnTo>
                      <a:pt x="7617" y="847691"/>
                    </a:lnTo>
                    <a:lnTo>
                      <a:pt x="6917" y="843105"/>
                    </a:lnTo>
                    <a:cubicBezTo>
                      <a:pt x="2343" y="798063"/>
                      <a:pt x="0" y="752362"/>
                      <a:pt x="0" y="706113"/>
                    </a:cubicBezTo>
                    <a:cubicBezTo>
                      <a:pt x="0" y="474870"/>
                      <a:pt x="58581" y="257309"/>
                      <a:pt x="161713" y="67461"/>
                    </a:cubicBezTo>
                    <a:lnTo>
                      <a:pt x="202696" y="0"/>
                    </a:lnTo>
                    <a:close/>
                  </a:path>
                </a:pathLst>
              </a:custGeom>
              <a:gradFill flip="none" rotWithShape="1">
                <a:gsLst>
                  <a:gs pos="0">
                    <a:schemeClr val="accent2">
                      <a:lumMod val="75000"/>
                    </a:schemeClr>
                  </a:gs>
                  <a:gs pos="100000">
                    <a:schemeClr val="accent2"/>
                  </a:gs>
                </a:gsLst>
                <a:lin ang="156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8" name="Freeform: Shape 27">
                <a:extLst>
                  <a:ext uri="{FF2B5EF4-FFF2-40B4-BE49-F238E27FC236}">
                    <a16:creationId xmlns:a16="http://schemas.microsoft.com/office/drawing/2014/main" xmlns="" id="{C0F17B79-88DF-43DA-994F-DA10ABBB1A91}"/>
                  </a:ext>
                </a:extLst>
              </p:cNvPr>
              <p:cNvSpPr/>
              <p:nvPr/>
            </p:nvSpPr>
            <p:spPr>
              <a:xfrm>
                <a:off x="6832574" y="2723637"/>
                <a:ext cx="603276" cy="846646"/>
              </a:xfrm>
              <a:custGeom>
                <a:avLst/>
                <a:gdLst>
                  <a:gd name="connsiteX0" fmla="*/ 401035 w 603276"/>
                  <a:gd name="connsiteY0" fmla="*/ 0 h 846646"/>
                  <a:gd name="connsiteX1" fmla="*/ 441563 w 603276"/>
                  <a:gd name="connsiteY1" fmla="*/ 66712 h 846646"/>
                  <a:gd name="connsiteX2" fmla="*/ 603276 w 603276"/>
                  <a:gd name="connsiteY2" fmla="*/ 705364 h 846646"/>
                  <a:gd name="connsiteX3" fmla="*/ 596359 w 603276"/>
                  <a:gd name="connsiteY3" fmla="*/ 842356 h 846646"/>
                  <a:gd name="connsiteX4" fmla="*/ 595705 w 603276"/>
                  <a:gd name="connsiteY4" fmla="*/ 846646 h 846646"/>
                  <a:gd name="connsiteX5" fmla="*/ 95715 w 603276"/>
                  <a:gd name="connsiteY5" fmla="*/ 732509 h 846646"/>
                  <a:gd name="connsiteX6" fmla="*/ 98451 w 603276"/>
                  <a:gd name="connsiteY6" fmla="*/ 705363 h 846646"/>
                  <a:gd name="connsiteX7" fmla="*/ 32831 w 603276"/>
                  <a:gd name="connsiteY7" fmla="*/ 380334 h 846646"/>
                  <a:gd name="connsiteX8" fmla="*/ 0 w 603276"/>
                  <a:gd name="connsiteY8" fmla="*/ 319846 h 846646"/>
                  <a:gd name="connsiteX9" fmla="*/ 401035 w 603276"/>
                  <a:gd name="connsiteY9" fmla="*/ 0 h 84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276" h="846646">
                    <a:moveTo>
                      <a:pt x="401035" y="0"/>
                    </a:moveTo>
                    <a:lnTo>
                      <a:pt x="441563" y="66712"/>
                    </a:lnTo>
                    <a:cubicBezTo>
                      <a:pt x="544695" y="256560"/>
                      <a:pt x="603276" y="474121"/>
                      <a:pt x="603276" y="705364"/>
                    </a:cubicBezTo>
                    <a:cubicBezTo>
                      <a:pt x="603276" y="751613"/>
                      <a:pt x="600933" y="797314"/>
                      <a:pt x="596359" y="842356"/>
                    </a:cubicBezTo>
                    <a:lnTo>
                      <a:pt x="595705" y="846646"/>
                    </a:lnTo>
                    <a:lnTo>
                      <a:pt x="95715" y="732509"/>
                    </a:lnTo>
                    <a:lnTo>
                      <a:pt x="98451" y="705363"/>
                    </a:lnTo>
                    <a:cubicBezTo>
                      <a:pt x="98451" y="590070"/>
                      <a:pt x="75086" y="480235"/>
                      <a:pt x="32831" y="380334"/>
                    </a:cubicBezTo>
                    <a:lnTo>
                      <a:pt x="0" y="319846"/>
                    </a:lnTo>
                    <a:lnTo>
                      <a:pt x="401035" y="0"/>
                    </a:lnTo>
                    <a:close/>
                  </a:path>
                </a:pathLst>
              </a:custGeom>
              <a:gradFill flip="none" rotWithShape="1">
                <a:gsLst>
                  <a:gs pos="25000">
                    <a:schemeClr val="accent1">
                      <a:lumMod val="75000"/>
                    </a:schemeClr>
                  </a:gs>
                  <a:gs pos="100000">
                    <a:schemeClr val="accent1"/>
                  </a:gs>
                </a:gsLst>
                <a:lin ang="192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29" name="Freeform: Shape 28">
                <a:extLst>
                  <a:ext uri="{FF2B5EF4-FFF2-40B4-BE49-F238E27FC236}">
                    <a16:creationId xmlns:a16="http://schemas.microsoft.com/office/drawing/2014/main" xmlns="" id="{5CCFD878-E062-E072-AABC-5CBB21D4A389}"/>
                  </a:ext>
                </a:extLst>
              </p:cNvPr>
              <p:cNvSpPr/>
              <p:nvPr/>
            </p:nvSpPr>
            <p:spPr>
              <a:xfrm>
                <a:off x="6593593" y="3765068"/>
                <a:ext cx="763277" cy="792730"/>
              </a:xfrm>
              <a:custGeom>
                <a:avLst/>
                <a:gdLst>
                  <a:gd name="connsiteX0" fmla="*/ 265820 w 763277"/>
                  <a:gd name="connsiteY0" fmla="*/ 0 h 792730"/>
                  <a:gd name="connsiteX1" fmla="*/ 763277 w 763277"/>
                  <a:gd name="connsiteY1" fmla="*/ 113574 h 792730"/>
                  <a:gd name="connsiteX2" fmla="*/ 736965 w 763277"/>
                  <a:gd name="connsiteY2" fmla="*/ 185463 h 792730"/>
                  <a:gd name="connsiteX3" fmla="*/ 251530 w 763277"/>
                  <a:gd name="connsiteY3" fmla="*/ 774958 h 792730"/>
                  <a:gd name="connsiteX4" fmla="*/ 222276 w 763277"/>
                  <a:gd name="connsiteY4" fmla="*/ 792730 h 792730"/>
                  <a:gd name="connsiteX5" fmla="*/ 0 w 763277"/>
                  <a:gd name="connsiteY5" fmla="*/ 331000 h 792730"/>
                  <a:gd name="connsiteX6" fmla="*/ 92859 w 763277"/>
                  <a:gd name="connsiteY6" fmla="*/ 254384 h 792730"/>
                  <a:gd name="connsiteX7" fmla="*/ 194823 w 763277"/>
                  <a:gd name="connsiteY7" fmla="*/ 130803 h 792730"/>
                  <a:gd name="connsiteX8" fmla="*/ 265820 w 763277"/>
                  <a:gd name="connsiteY8" fmla="*/ 0 h 7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277" h="792730">
                    <a:moveTo>
                      <a:pt x="265820" y="0"/>
                    </a:moveTo>
                    <a:lnTo>
                      <a:pt x="763277" y="113574"/>
                    </a:lnTo>
                    <a:lnTo>
                      <a:pt x="736965" y="185463"/>
                    </a:lnTo>
                    <a:cubicBezTo>
                      <a:pt x="635265" y="425910"/>
                      <a:pt x="465372" y="630490"/>
                      <a:pt x="251530" y="774958"/>
                    </a:cubicBezTo>
                    <a:lnTo>
                      <a:pt x="222276" y="792730"/>
                    </a:lnTo>
                    <a:lnTo>
                      <a:pt x="0" y="331000"/>
                    </a:lnTo>
                    <a:lnTo>
                      <a:pt x="92859" y="254384"/>
                    </a:lnTo>
                    <a:cubicBezTo>
                      <a:pt x="130637" y="216607"/>
                      <a:pt x="164811" y="175226"/>
                      <a:pt x="194823" y="130803"/>
                    </a:cubicBezTo>
                    <a:lnTo>
                      <a:pt x="265820" y="0"/>
                    </a:lnTo>
                    <a:close/>
                  </a:path>
                </a:pathLst>
              </a:custGeom>
              <a:gradFill flip="none" rotWithShape="1">
                <a:gsLst>
                  <a:gs pos="16000">
                    <a:schemeClr val="accent4">
                      <a:lumMod val="75000"/>
                    </a:schemeClr>
                  </a:gs>
                  <a:gs pos="100000">
                    <a:schemeClr val="accent4"/>
                  </a:gs>
                </a:gsLst>
                <a:lin ang="21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30" name="Freeform: Shape 29">
                <a:extLst>
                  <a:ext uri="{FF2B5EF4-FFF2-40B4-BE49-F238E27FC236}">
                    <a16:creationId xmlns:a16="http://schemas.microsoft.com/office/drawing/2014/main" xmlns="" id="{73DFB3C7-9452-2DFB-F2CC-A85D6BEEED76}"/>
                  </a:ext>
                </a:extLst>
              </p:cNvPr>
              <p:cNvSpPr/>
              <p:nvPr/>
            </p:nvSpPr>
            <p:spPr>
              <a:xfrm>
                <a:off x="4835253" y="3765391"/>
                <a:ext cx="764292" cy="793154"/>
              </a:xfrm>
              <a:custGeom>
                <a:avLst/>
                <a:gdLst>
                  <a:gd name="connsiteX0" fmla="*/ 497509 w 764292"/>
                  <a:gd name="connsiteY0" fmla="*/ 0 h 793154"/>
                  <a:gd name="connsiteX1" fmla="*/ 568331 w 764292"/>
                  <a:gd name="connsiteY1" fmla="*/ 130480 h 793154"/>
                  <a:gd name="connsiteX2" fmla="*/ 670295 w 764292"/>
                  <a:gd name="connsiteY2" fmla="*/ 254061 h 793154"/>
                  <a:gd name="connsiteX3" fmla="*/ 764292 w 764292"/>
                  <a:gd name="connsiteY3" fmla="*/ 331615 h 793154"/>
                  <a:gd name="connsiteX4" fmla="*/ 542108 w 764292"/>
                  <a:gd name="connsiteY4" fmla="*/ 793154 h 793154"/>
                  <a:gd name="connsiteX5" fmla="*/ 511624 w 764292"/>
                  <a:gd name="connsiteY5" fmla="*/ 774635 h 793154"/>
                  <a:gd name="connsiteX6" fmla="*/ 26189 w 764292"/>
                  <a:gd name="connsiteY6" fmla="*/ 185140 h 793154"/>
                  <a:gd name="connsiteX7" fmla="*/ 0 w 764292"/>
                  <a:gd name="connsiteY7" fmla="*/ 113586 h 793154"/>
                  <a:gd name="connsiteX8" fmla="*/ 497509 w 764292"/>
                  <a:gd name="connsiteY8" fmla="*/ 0 h 79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292" h="793154">
                    <a:moveTo>
                      <a:pt x="497509" y="0"/>
                    </a:moveTo>
                    <a:lnTo>
                      <a:pt x="568331" y="130480"/>
                    </a:lnTo>
                    <a:cubicBezTo>
                      <a:pt x="598343" y="174903"/>
                      <a:pt x="632518" y="216284"/>
                      <a:pt x="670295" y="254061"/>
                    </a:cubicBezTo>
                    <a:lnTo>
                      <a:pt x="764292" y="331615"/>
                    </a:lnTo>
                    <a:lnTo>
                      <a:pt x="542108" y="793154"/>
                    </a:lnTo>
                    <a:lnTo>
                      <a:pt x="511624" y="774635"/>
                    </a:lnTo>
                    <a:cubicBezTo>
                      <a:pt x="297783" y="630167"/>
                      <a:pt x="127889" y="425587"/>
                      <a:pt x="26189" y="185140"/>
                    </a:cubicBezTo>
                    <a:lnTo>
                      <a:pt x="0" y="113586"/>
                    </a:lnTo>
                    <a:lnTo>
                      <a:pt x="497509" y="0"/>
                    </a:lnTo>
                    <a:close/>
                  </a:path>
                </a:pathLst>
              </a:custGeom>
              <a:gradFill flip="none" rotWithShape="1">
                <a:gsLst>
                  <a:gs pos="5000">
                    <a:schemeClr val="accent3">
                      <a:lumMod val="75000"/>
                    </a:schemeClr>
                  </a:gs>
                  <a:gs pos="100000">
                    <a:schemeClr val="accent3"/>
                  </a:gs>
                </a:gsLst>
                <a:lin ang="8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31" name="Freeform: Shape 30">
                <a:extLst>
                  <a:ext uri="{FF2B5EF4-FFF2-40B4-BE49-F238E27FC236}">
                    <a16:creationId xmlns:a16="http://schemas.microsoft.com/office/drawing/2014/main" xmlns="" id="{D80970C8-EFC6-B606-4451-D301495CA970}"/>
                  </a:ext>
                </a:extLst>
              </p:cNvPr>
              <p:cNvSpPr/>
              <p:nvPr/>
            </p:nvSpPr>
            <p:spPr>
              <a:xfrm>
                <a:off x="5661758" y="4233540"/>
                <a:ext cx="868064" cy="535311"/>
              </a:xfrm>
              <a:custGeom>
                <a:avLst/>
                <a:gdLst>
                  <a:gd name="connsiteX0" fmla="*/ 222401 w 868064"/>
                  <a:gd name="connsiteY0" fmla="*/ 0 h 535311"/>
                  <a:gd name="connsiteX1" fmla="*/ 265955 w 868064"/>
                  <a:gd name="connsiteY1" fmla="*/ 13520 h 535311"/>
                  <a:gd name="connsiteX2" fmla="*/ 434242 w 868064"/>
                  <a:gd name="connsiteY2" fmla="*/ 30485 h 535311"/>
                  <a:gd name="connsiteX3" fmla="*/ 602529 w 868064"/>
                  <a:gd name="connsiteY3" fmla="*/ 13520 h 535311"/>
                  <a:gd name="connsiteX4" fmla="*/ 645609 w 868064"/>
                  <a:gd name="connsiteY4" fmla="*/ 148 h 535311"/>
                  <a:gd name="connsiteX5" fmla="*/ 868064 w 868064"/>
                  <a:gd name="connsiteY5" fmla="*/ 462121 h 535311"/>
                  <a:gd name="connsiteX6" fmla="*/ 832673 w 868064"/>
                  <a:gd name="connsiteY6" fmla="*/ 475074 h 535311"/>
                  <a:gd name="connsiteX7" fmla="*/ 434242 w 868064"/>
                  <a:gd name="connsiteY7" fmla="*/ 535311 h 535311"/>
                  <a:gd name="connsiteX8" fmla="*/ 35811 w 868064"/>
                  <a:gd name="connsiteY8" fmla="*/ 475074 h 535311"/>
                  <a:gd name="connsiteX9" fmla="*/ 0 w 868064"/>
                  <a:gd name="connsiteY9" fmla="*/ 461967 h 535311"/>
                  <a:gd name="connsiteX10" fmla="*/ 222401 w 868064"/>
                  <a:gd name="connsiteY10" fmla="*/ 0 h 5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8064" h="535311">
                    <a:moveTo>
                      <a:pt x="222401" y="0"/>
                    </a:moveTo>
                    <a:lnTo>
                      <a:pt x="265955" y="13520"/>
                    </a:lnTo>
                    <a:cubicBezTo>
                      <a:pt x="320314" y="24644"/>
                      <a:pt x="376596" y="30485"/>
                      <a:pt x="434242" y="30485"/>
                    </a:cubicBezTo>
                    <a:cubicBezTo>
                      <a:pt x="491889" y="30485"/>
                      <a:pt x="548171" y="24644"/>
                      <a:pt x="602529" y="13520"/>
                    </a:cubicBezTo>
                    <a:lnTo>
                      <a:pt x="645609" y="148"/>
                    </a:lnTo>
                    <a:lnTo>
                      <a:pt x="868064" y="462121"/>
                    </a:lnTo>
                    <a:lnTo>
                      <a:pt x="832673" y="475074"/>
                    </a:lnTo>
                    <a:cubicBezTo>
                      <a:pt x="706809" y="514222"/>
                      <a:pt x="572988" y="535311"/>
                      <a:pt x="434242" y="535311"/>
                    </a:cubicBezTo>
                    <a:cubicBezTo>
                      <a:pt x="295496" y="535311"/>
                      <a:pt x="161676" y="514222"/>
                      <a:pt x="35811" y="475074"/>
                    </a:cubicBezTo>
                    <a:lnTo>
                      <a:pt x="0" y="461967"/>
                    </a:lnTo>
                    <a:lnTo>
                      <a:pt x="222401" y="0"/>
                    </a:lnTo>
                    <a:close/>
                  </a:path>
                </a:pathLst>
              </a:custGeom>
              <a:gradFill flip="none" rotWithShape="1">
                <a:gsLst>
                  <a:gs pos="23000">
                    <a:schemeClr val="accent6">
                      <a:lumMod val="75000"/>
                    </a:schemeClr>
                  </a:gs>
                  <a:gs pos="100000">
                    <a:schemeClr val="accent6"/>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32" name="Oval 31">
                <a:extLst>
                  <a:ext uri="{FF2B5EF4-FFF2-40B4-BE49-F238E27FC236}">
                    <a16:creationId xmlns:a16="http://schemas.microsoft.com/office/drawing/2014/main" xmlns="" id="{693C5BD3-B40D-CB8B-0C3C-483D845771C7}"/>
                  </a:ext>
                </a:extLst>
              </p:cNvPr>
              <p:cNvSpPr/>
              <p:nvPr/>
            </p:nvSpPr>
            <p:spPr>
              <a:xfrm>
                <a:off x="5596007" y="2929009"/>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
            <p:nvSpPr>
              <p:cNvPr id="33" name="TextBox 32">
                <a:extLst>
                  <a:ext uri="{FF2B5EF4-FFF2-40B4-BE49-F238E27FC236}">
                    <a16:creationId xmlns:a16="http://schemas.microsoft.com/office/drawing/2014/main" xmlns="" id="{ADE628FB-14C6-3203-C739-70C66916F775}"/>
                  </a:ext>
                </a:extLst>
              </p:cNvPr>
              <p:cNvSpPr txBox="1"/>
              <p:nvPr/>
            </p:nvSpPr>
            <p:spPr>
              <a:xfrm>
                <a:off x="6467449" y="1461277"/>
                <a:ext cx="1204113" cy="330870"/>
              </a:xfrm>
              <a:prstGeom prst="rect">
                <a:avLst/>
              </a:prstGeom>
              <a:noFill/>
            </p:spPr>
            <p:txBody>
              <a:bodyPr wrap="none" rtlCol="0" anchor="ctr">
                <a:spAutoFit/>
              </a:bodyPr>
              <a:lstStyle/>
              <a:p>
                <a:pPr algn="ctr"/>
                <a:r>
                  <a:rPr lang="mn-MN" sz="1100" b="1">
                    <a:solidFill>
                      <a:srgbClr val="002060"/>
                    </a:solidFill>
                    <a:latin typeface="Arial" panose="020B0604020202020204" pitchFamily="34" charset="0"/>
                    <a:cs typeface="Arial" panose="020B0604020202020204" pitchFamily="34" charset="0"/>
                  </a:rPr>
                  <a:t>ТӨЛӨВЛӨХ</a:t>
                </a:r>
                <a:endParaRPr lang="en-US" sz="1100" b="1">
                  <a:solidFill>
                    <a:srgbClr val="00206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B4769FF9-7199-3497-2CAC-33323283A0A3}"/>
                  </a:ext>
                </a:extLst>
              </p:cNvPr>
              <p:cNvSpPr txBox="1"/>
              <p:nvPr/>
            </p:nvSpPr>
            <p:spPr>
              <a:xfrm>
                <a:off x="7255636" y="4553760"/>
                <a:ext cx="994433" cy="330870"/>
              </a:xfrm>
              <a:prstGeom prst="rect">
                <a:avLst/>
              </a:prstGeom>
              <a:noFill/>
            </p:spPr>
            <p:txBody>
              <a:bodyPr wrap="none" rtlCol="0" anchor="ctr">
                <a:spAutoFit/>
              </a:bodyPr>
              <a:lstStyle/>
              <a:p>
                <a:pPr algn="ctr"/>
                <a:r>
                  <a:rPr lang="mn-MN" sz="1100" b="1">
                    <a:solidFill>
                      <a:srgbClr val="002060"/>
                    </a:solidFill>
                    <a:latin typeface="Arial" panose="020B0604020202020204" pitchFamily="34" charset="0"/>
                    <a:cs typeface="Arial" panose="020B0604020202020204" pitchFamily="34" charset="0"/>
                  </a:rPr>
                  <a:t>БҮРТГЭХ</a:t>
                </a:r>
                <a:endParaRPr lang="en-US" sz="1100" b="1">
                  <a:solidFill>
                    <a:srgbClr val="00206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9C9214D2-559B-078E-3B81-D1314E811DD1}"/>
                  </a:ext>
                </a:extLst>
              </p:cNvPr>
              <p:cNvSpPr txBox="1"/>
              <p:nvPr/>
            </p:nvSpPr>
            <p:spPr>
              <a:xfrm>
                <a:off x="3731315" y="4330155"/>
                <a:ext cx="1451861" cy="759055"/>
              </a:xfrm>
              <a:prstGeom prst="rect">
                <a:avLst/>
              </a:prstGeom>
              <a:noFill/>
            </p:spPr>
            <p:txBody>
              <a:bodyPr wrap="square" rtlCol="0" anchor="ctr">
                <a:spAutoFit/>
              </a:bodyPr>
              <a:lstStyle>
                <a:defPPr>
                  <a:defRPr lang="en-US"/>
                </a:defPPr>
                <a:lvl1pPr algn="ctr">
                  <a:defRPr sz="4800" b="1">
                    <a:solidFill>
                      <a:schemeClr val="accent3"/>
                    </a:solidFill>
                  </a:defRPr>
                </a:lvl1pPr>
              </a:lstStyle>
              <a:p>
                <a:r>
                  <a:rPr lang="mn-MN" sz="1100">
                    <a:solidFill>
                      <a:srgbClr val="002060"/>
                    </a:solidFill>
                    <a:latin typeface="Arial" panose="020B0604020202020204" pitchFamily="34" charset="0"/>
                    <a:cs typeface="Arial" panose="020B0604020202020204" pitchFamily="34" charset="0"/>
                  </a:rPr>
                  <a:t>ТАТВАР, ТӨЛБӨР НОГДУУЛАХ</a:t>
                </a:r>
              </a:p>
            </p:txBody>
          </p:sp>
          <p:sp>
            <p:nvSpPr>
              <p:cNvPr id="36" name="TextBox 35">
                <a:extLst>
                  <a:ext uri="{FF2B5EF4-FFF2-40B4-BE49-F238E27FC236}">
                    <a16:creationId xmlns:a16="http://schemas.microsoft.com/office/drawing/2014/main" xmlns="" id="{8EB2197B-0678-2DEF-B9E2-2C3036D5A744}"/>
                  </a:ext>
                </a:extLst>
              </p:cNvPr>
              <p:cNvSpPr txBox="1"/>
              <p:nvPr/>
            </p:nvSpPr>
            <p:spPr>
              <a:xfrm>
                <a:off x="4287768" y="1214936"/>
                <a:ext cx="1540489" cy="759055"/>
              </a:xfrm>
              <a:prstGeom prst="rect">
                <a:avLst/>
              </a:prstGeom>
              <a:noFill/>
            </p:spPr>
            <p:txBody>
              <a:bodyPr wrap="square" rtlCol="0" anchor="ctr">
                <a:spAutoFit/>
              </a:bodyPr>
              <a:lstStyle/>
              <a:p>
                <a:pPr algn="ctr"/>
                <a:r>
                  <a:rPr lang="mn-MN" sz="1100" b="1">
                    <a:solidFill>
                      <a:srgbClr val="002060"/>
                    </a:solidFill>
                    <a:latin typeface="Arial" panose="020B0604020202020204" pitchFamily="34" charset="0"/>
                    <a:cs typeface="Arial" panose="020B0604020202020204" pitchFamily="34" charset="0"/>
                  </a:rPr>
                  <a:t>НӨХӨН СЭРГЭЭХ, ХАМГААЛАХ</a:t>
                </a:r>
              </a:p>
            </p:txBody>
          </p:sp>
          <p:sp>
            <p:nvSpPr>
              <p:cNvPr id="37" name="TextBox 36">
                <a:extLst>
                  <a:ext uri="{FF2B5EF4-FFF2-40B4-BE49-F238E27FC236}">
                    <a16:creationId xmlns:a16="http://schemas.microsoft.com/office/drawing/2014/main" xmlns="" id="{F920D07D-5B69-BC46-6E1B-42E346B71C83}"/>
                  </a:ext>
                </a:extLst>
              </p:cNvPr>
              <p:cNvSpPr txBox="1"/>
              <p:nvPr/>
            </p:nvSpPr>
            <p:spPr>
              <a:xfrm>
                <a:off x="3783685" y="2387127"/>
                <a:ext cx="1083602" cy="1138582"/>
              </a:xfrm>
              <a:prstGeom prst="rect">
                <a:avLst/>
              </a:prstGeom>
              <a:noFill/>
            </p:spPr>
            <p:txBody>
              <a:bodyPr wrap="square" rtlCol="0" anchor="ctr">
                <a:spAutoFit/>
              </a:bodyPr>
              <a:lstStyle>
                <a:defPPr>
                  <a:defRPr lang="en-US"/>
                </a:defPPr>
                <a:lvl1pPr algn="ctr">
                  <a:defRPr sz="4800" b="1">
                    <a:solidFill>
                      <a:schemeClr val="accent2"/>
                    </a:solidFill>
                  </a:defRPr>
                </a:lvl1pPr>
              </a:lstStyle>
              <a:p>
                <a:r>
                  <a:rPr lang="ru-RU" sz="1050">
                    <a:solidFill>
                      <a:srgbClr val="002060"/>
                    </a:solidFill>
                    <a:latin typeface="Arial" panose="020B0604020202020204" pitchFamily="34" charset="0"/>
                    <a:cs typeface="Arial" panose="020B0604020202020204" pitchFamily="34" charset="0"/>
                  </a:rPr>
                  <a:t>ГАЗРЫН ТӨЛӨВ БАЙДАЛ, ЧАНАРЫГ ХЯНАХ</a:t>
                </a:r>
              </a:p>
            </p:txBody>
          </p:sp>
          <p:sp>
            <p:nvSpPr>
              <p:cNvPr id="38" name="TextBox 37">
                <a:extLst>
                  <a:ext uri="{FF2B5EF4-FFF2-40B4-BE49-F238E27FC236}">
                    <a16:creationId xmlns:a16="http://schemas.microsoft.com/office/drawing/2014/main" xmlns="" id="{B0888203-4D87-4B87-BBF3-5CEC3AB7BAF2}"/>
                  </a:ext>
                </a:extLst>
              </p:cNvPr>
              <p:cNvSpPr txBox="1"/>
              <p:nvPr/>
            </p:nvSpPr>
            <p:spPr>
              <a:xfrm>
                <a:off x="7502806" y="2935394"/>
                <a:ext cx="819698" cy="330870"/>
              </a:xfrm>
              <a:prstGeom prst="rect">
                <a:avLst/>
              </a:prstGeom>
              <a:noFill/>
            </p:spPr>
            <p:txBody>
              <a:bodyPr wrap="none" rtlCol="0" anchor="ctr">
                <a:spAutoFit/>
              </a:bodyPr>
              <a:lstStyle/>
              <a:p>
                <a:pPr algn="ctr"/>
                <a:r>
                  <a:rPr lang="mn-MN" sz="1100" b="1">
                    <a:solidFill>
                      <a:srgbClr val="002060"/>
                    </a:solidFill>
                    <a:latin typeface="Arial" panose="020B0604020202020204" pitchFamily="34" charset="0"/>
                    <a:cs typeface="Arial" panose="020B0604020202020204" pitchFamily="34" charset="0"/>
                  </a:rPr>
                  <a:t>ОЛГОХ</a:t>
                </a:r>
                <a:endParaRPr lang="en-US" sz="1100" b="1">
                  <a:solidFill>
                    <a:srgbClr val="00206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EA2474DF-2F5C-E4A4-1762-3BCE51267658}"/>
                  </a:ext>
                </a:extLst>
              </p:cNvPr>
              <p:cNvSpPr txBox="1"/>
              <p:nvPr/>
            </p:nvSpPr>
            <p:spPr>
              <a:xfrm>
                <a:off x="5662393" y="5080681"/>
                <a:ext cx="922598" cy="330870"/>
              </a:xfrm>
              <a:prstGeom prst="rect">
                <a:avLst/>
              </a:prstGeom>
              <a:noFill/>
            </p:spPr>
            <p:txBody>
              <a:bodyPr wrap="none" rtlCol="0" anchor="ctr">
                <a:spAutoFit/>
              </a:bodyPr>
              <a:lstStyle/>
              <a:p>
                <a:pPr algn="ctr"/>
                <a:r>
                  <a:rPr lang="en-US" sz="1100" b="1">
                    <a:solidFill>
                      <a:srgbClr val="002060"/>
                    </a:solidFill>
                    <a:latin typeface="Arial" panose="020B0604020202020204" pitchFamily="34" charset="0"/>
                    <a:cs typeface="Arial" panose="020B0604020202020204" pitchFamily="34" charset="0"/>
                  </a:rPr>
                  <a:t>Ү</a:t>
                </a:r>
                <a:r>
                  <a:rPr lang="mn-MN" sz="1100" b="1">
                    <a:solidFill>
                      <a:srgbClr val="002060"/>
                    </a:solidFill>
                    <a:latin typeface="Arial" panose="020B0604020202020204" pitchFamily="34" charset="0"/>
                    <a:cs typeface="Arial" panose="020B0604020202020204" pitchFamily="34" charset="0"/>
                  </a:rPr>
                  <a:t>НЭЛЭХ</a:t>
                </a:r>
                <a:endParaRPr lang="en-US" sz="1100" b="1">
                  <a:solidFill>
                    <a:srgbClr val="002060"/>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xmlns="" id="{52C704E9-FE7B-BA76-35F4-AC23DB431771}"/>
                </a:ext>
              </a:extLst>
            </p:cNvPr>
            <p:cNvSpPr txBox="1"/>
            <p:nvPr/>
          </p:nvSpPr>
          <p:spPr>
            <a:xfrm>
              <a:off x="5252677" y="3588423"/>
              <a:ext cx="1731961" cy="819058"/>
            </a:xfrm>
            <a:prstGeom prst="rect">
              <a:avLst/>
            </a:prstGeom>
            <a:noFill/>
          </p:spPr>
          <p:txBody>
            <a:bodyPr wrap="square">
              <a:spAutoFit/>
            </a:bodyPr>
            <a:lstStyle/>
            <a:p>
              <a:pPr algn="ctr"/>
              <a:r>
                <a:rPr lang="mn-MN" sz="700" b="1" dirty="0">
                  <a:solidFill>
                    <a:srgbClr val="002060"/>
                  </a:solidFill>
                  <a:latin typeface="Arial" panose="020B0604020202020204" pitchFamily="34" charset="0"/>
                  <a:cs typeface="Arial" panose="020B0604020202020204" pitchFamily="34" charset="0"/>
                </a:rPr>
                <a:t>ГАЗАР ЗОХИОН БАЙГУУЛАЛТЫН </a:t>
              </a:r>
              <a:br>
                <a:rPr lang="mn-MN" sz="700" b="1" dirty="0">
                  <a:solidFill>
                    <a:srgbClr val="002060"/>
                  </a:solidFill>
                  <a:latin typeface="Arial" panose="020B0604020202020204" pitchFamily="34" charset="0"/>
                  <a:cs typeface="Arial" panose="020B0604020202020204" pitchFamily="34" charset="0"/>
                </a:rPr>
              </a:br>
              <a:r>
                <a:rPr lang="mn-MN" sz="700" b="1" dirty="0">
                  <a:solidFill>
                    <a:srgbClr val="002060"/>
                  </a:solidFill>
                  <a:latin typeface="Arial" panose="020B0604020202020204" pitchFamily="34" charset="0"/>
                  <a:cs typeface="Arial" panose="020B0604020202020204" pitchFamily="34" charset="0"/>
                </a:rPr>
                <a:t>ЦОГЦОЛБОР </a:t>
              </a:r>
              <a:br>
                <a:rPr lang="mn-MN" sz="700" b="1" dirty="0">
                  <a:solidFill>
                    <a:srgbClr val="002060"/>
                  </a:solidFill>
                  <a:latin typeface="Arial" panose="020B0604020202020204" pitchFamily="34" charset="0"/>
                  <a:cs typeface="Arial" panose="020B0604020202020204" pitchFamily="34" charset="0"/>
                </a:rPr>
              </a:br>
              <a:r>
                <a:rPr lang="mn-MN" sz="700" b="1" dirty="0">
                  <a:solidFill>
                    <a:srgbClr val="002060"/>
                  </a:solidFill>
                  <a:latin typeface="Arial" panose="020B0604020202020204" pitchFamily="34" charset="0"/>
                  <a:cs typeface="Arial" panose="020B0604020202020204" pitchFamily="34" charset="0"/>
                </a:rPr>
                <a:t>АРГА ХЭМЖЭЭ</a:t>
              </a:r>
              <a:endParaRPr lang="en-US" sz="700" dirty="0">
                <a:solidFill>
                  <a:srgbClr val="002060"/>
                </a:solidFill>
              </a:endParaRPr>
            </a:p>
          </p:txBody>
        </p:sp>
      </p:grpSp>
      <p:sp>
        <p:nvSpPr>
          <p:cNvPr id="60" name="TextBox 59">
            <a:extLst>
              <a:ext uri="{FF2B5EF4-FFF2-40B4-BE49-F238E27FC236}">
                <a16:creationId xmlns:a16="http://schemas.microsoft.com/office/drawing/2014/main" xmlns="" id="{1BB176D4-A70C-34BD-555F-03BBC1A00EE4}"/>
              </a:ext>
            </a:extLst>
          </p:cNvPr>
          <p:cNvSpPr txBox="1"/>
          <p:nvPr/>
        </p:nvSpPr>
        <p:spPr>
          <a:xfrm>
            <a:off x="9071914" y="5411794"/>
            <a:ext cx="1024876" cy="369332"/>
          </a:xfrm>
          <a:prstGeom prst="rect">
            <a:avLst/>
          </a:prstGeom>
          <a:noFill/>
        </p:spPr>
        <p:txBody>
          <a:bodyPr wrap="square" rtlCol="0" anchor="ctr">
            <a:spAutoFit/>
          </a:bodyPr>
          <a:lstStyle/>
          <a:p>
            <a:pPr algn="ctr"/>
            <a:r>
              <a:rPr lang="mn-MN" sz="900">
                <a:solidFill>
                  <a:srgbClr val="002060"/>
                </a:solidFill>
                <a:latin typeface="Arial" panose="020B0604020202020204" pitchFamily="34" charset="0"/>
                <a:cs typeface="Arial" panose="020B0604020202020204" pitchFamily="34" charset="0"/>
              </a:rPr>
              <a:t>Кадастрын тухай хууль</a:t>
            </a:r>
            <a:endParaRPr lang="en-US" sz="900">
              <a:solidFill>
                <a:srgbClr val="002060"/>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xmlns="" id="{9C1F6033-5EDB-91FA-BDA6-8110140F4BEB}"/>
              </a:ext>
            </a:extLst>
          </p:cNvPr>
          <p:cNvSpPr txBox="1"/>
          <p:nvPr/>
        </p:nvSpPr>
        <p:spPr>
          <a:xfrm>
            <a:off x="5542010" y="5342544"/>
            <a:ext cx="1024876" cy="507831"/>
          </a:xfrm>
          <a:prstGeom prst="rect">
            <a:avLst/>
          </a:prstGeom>
          <a:noFill/>
        </p:spPr>
        <p:txBody>
          <a:bodyPr wrap="square" rtlCol="0" anchor="ctr">
            <a:spAutoFit/>
          </a:bodyPr>
          <a:lstStyle/>
          <a:p>
            <a:pPr algn="ctr"/>
            <a:r>
              <a:rPr lang="mn-MN" sz="900">
                <a:solidFill>
                  <a:srgbClr val="002060"/>
                </a:solidFill>
                <a:latin typeface="Arial" panose="020B0604020202020204" pitchFamily="34" charset="0"/>
                <a:cs typeface="Arial" panose="020B0604020202020204" pitchFamily="34" charset="0"/>
              </a:rPr>
              <a:t>Газрын төлбөрийн тухай хууль</a:t>
            </a:r>
            <a:endParaRPr lang="en-US" sz="900">
              <a:solidFill>
                <a:srgbClr val="002060"/>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xmlns="" id="{1E0503C5-6CD4-3C87-7B8A-BCE28DA05C06}"/>
              </a:ext>
            </a:extLst>
          </p:cNvPr>
          <p:cNvSpPr txBox="1"/>
          <p:nvPr/>
        </p:nvSpPr>
        <p:spPr>
          <a:xfrm>
            <a:off x="2409961" y="1137374"/>
            <a:ext cx="660400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cap="all">
                <a:solidFill>
                  <a:srgbClr val="FFC000"/>
                </a:solidFill>
                <a:latin typeface="Arial" panose="020B0604020202020204" pitchFamily="34" charset="0"/>
                <a:cs typeface="Arial" panose="020B0604020202020204" pitchFamily="34" charset="0"/>
              </a:rPr>
              <a:t>ГАЗАР ЗОХИОН БАЙГУУЛАЛТ, ТОГТОЛЦОО, ЧИГ ҮҮРЭГ</a:t>
            </a:r>
          </a:p>
        </p:txBody>
      </p:sp>
      <p:sp>
        <p:nvSpPr>
          <p:cNvPr id="4" name="TextBox 3">
            <a:extLst>
              <a:ext uri="{FF2B5EF4-FFF2-40B4-BE49-F238E27FC236}">
                <a16:creationId xmlns:a16="http://schemas.microsoft.com/office/drawing/2014/main" xmlns="" id="{702468AE-99DF-CC19-4AAC-F295788653D7}"/>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
        <p:nvSpPr>
          <p:cNvPr id="12" name="TextBox 11">
            <a:extLst>
              <a:ext uri="{FF2B5EF4-FFF2-40B4-BE49-F238E27FC236}">
                <a16:creationId xmlns:a16="http://schemas.microsoft.com/office/drawing/2014/main" xmlns="" id="{6B1DC655-6ED1-20ED-54D8-8A5D6150A938}"/>
              </a:ext>
            </a:extLst>
          </p:cNvPr>
          <p:cNvSpPr txBox="1"/>
          <p:nvPr/>
        </p:nvSpPr>
        <p:spPr>
          <a:xfrm>
            <a:off x="136412" y="1682292"/>
            <a:ext cx="2134481" cy="4401205"/>
          </a:xfrm>
          <a:prstGeom prst="rect">
            <a:avLst/>
          </a:prstGeom>
          <a:noFill/>
        </p:spPr>
        <p:txBody>
          <a:bodyPr wrap="square">
            <a:spAutoFit/>
          </a:bodyPr>
          <a:lstStyle/>
          <a:p>
            <a:pPr indent="228600" algn="just">
              <a:buFont typeface="Arial" panose="020B0604020202020204" pitchFamily="34" charset="0"/>
              <a:buChar char="•"/>
            </a:pPr>
            <a:r>
              <a:rPr lang="mn-MN" sz="1400" dirty="0">
                <a:solidFill>
                  <a:schemeClr val="bg1"/>
                </a:solidFill>
                <a:latin typeface="Arial" panose="020B0604020202020204" pitchFamily="34" charset="0"/>
                <a:cs typeface="Arial" panose="020B0604020202020204" pitchFamily="34" charset="0"/>
              </a:rPr>
              <a:t>Салбар хуулиудаар 6 яаманд газрын бүртгэл, төлөвлөлт, газрын эрх олгох хэмжээг бий болгож, </a:t>
            </a:r>
            <a:endParaRPr lang="en-US" sz="1400" dirty="0">
              <a:solidFill>
                <a:schemeClr val="bg1"/>
              </a:solidFill>
              <a:latin typeface="Arial" panose="020B0604020202020204" pitchFamily="34" charset="0"/>
              <a:cs typeface="Arial" panose="020B0604020202020204" pitchFamily="34" charset="0"/>
            </a:endParaRPr>
          </a:p>
          <a:p>
            <a:pPr indent="228600" algn="just">
              <a:buFont typeface="Arial" panose="020B0604020202020204" pitchFamily="34" charset="0"/>
              <a:buChar char="•"/>
            </a:pPr>
            <a:r>
              <a:rPr lang="mn-MN" sz="1400" dirty="0">
                <a:solidFill>
                  <a:schemeClr val="bg1"/>
                </a:solidFill>
                <a:latin typeface="Arial" panose="020B0604020202020204" pitchFamily="34" charset="0"/>
                <a:cs typeface="Arial" panose="020B0604020202020204" pitchFamily="34" charset="0"/>
              </a:rPr>
              <a:t>370 гаруй субьект газар олгох шийдвэрийг гаргаж байна. </a:t>
            </a:r>
            <a:endParaRPr lang="en-US" sz="1400" dirty="0">
              <a:solidFill>
                <a:schemeClr val="bg1"/>
              </a:solidFill>
              <a:latin typeface="Arial" panose="020B0604020202020204" pitchFamily="34" charset="0"/>
              <a:cs typeface="Arial" panose="020B0604020202020204" pitchFamily="34" charset="0"/>
            </a:endParaRPr>
          </a:p>
          <a:p>
            <a:pPr indent="228600" algn="just">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indent="228600" algn="just">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indent="228600" algn="just">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marL="0" indent="0" algn="just">
              <a:buNone/>
            </a:pPr>
            <a:r>
              <a:rPr lang="mn-MN" sz="1400" dirty="0">
                <a:solidFill>
                  <a:schemeClr val="bg1"/>
                </a:solidFill>
                <a:latin typeface="Arial" panose="020B0604020202020204" pitchFamily="34" charset="0"/>
                <a:cs typeface="Arial" panose="020B0604020202020204" pitchFamily="34" charset="0"/>
              </a:rPr>
              <a:t>Үүнээс шалтгаалан Газрын тухай хуульд заасан “Монгол улсын газар нутаг салшгүй бүрэн бүтэн, газрын сан нэгдмэл нэгдмэл байх” зарчмыг алдагдуулж байна.</a:t>
            </a:r>
          </a:p>
        </p:txBody>
      </p:sp>
      <p:sp>
        <p:nvSpPr>
          <p:cNvPr id="2" name="Equals 1">
            <a:extLst>
              <a:ext uri="{FF2B5EF4-FFF2-40B4-BE49-F238E27FC236}">
                <a16:creationId xmlns:a16="http://schemas.microsoft.com/office/drawing/2014/main" xmlns="" id="{ADACFC72-F694-D4A5-059F-43223B5EB4AD}"/>
              </a:ext>
            </a:extLst>
          </p:cNvPr>
          <p:cNvSpPr/>
          <p:nvPr/>
        </p:nvSpPr>
        <p:spPr>
          <a:xfrm>
            <a:off x="689693" y="3774966"/>
            <a:ext cx="828353" cy="396306"/>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202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F507DBE-9208-16FE-5554-D21037CE2B03}"/>
              </a:ext>
            </a:extLst>
          </p:cNvPr>
          <p:cNvSpPr txBox="1"/>
          <p:nvPr/>
        </p:nvSpPr>
        <p:spPr>
          <a:xfrm>
            <a:off x="7139902" y="1975116"/>
            <a:ext cx="4585828" cy="4401205"/>
          </a:xfrm>
          <a:prstGeom prst="rect">
            <a:avLst/>
          </a:prstGeom>
          <a:noFill/>
        </p:spPr>
        <p:txBody>
          <a:bodyPr wrap="square">
            <a:spAutoFit/>
          </a:bodyPr>
          <a:lstStyle/>
          <a:p>
            <a:pPr algn="just" defTabSz="1828434"/>
            <a:r>
              <a:rPr lang="ru-RU" sz="1400" dirty="0">
                <a:solidFill>
                  <a:schemeClr val="bg1"/>
                </a:solidFill>
                <a:latin typeface="Fira Sans Extra Condensed" panose="020B0503050000020004" pitchFamily="34" charset="0"/>
                <a:cs typeface="Arial" panose="020B0604020202020204" pitchFamily="34" charset="0"/>
              </a:rPr>
              <a:t>Монгол улсын 18 насанд хүрсэн иргэн</a:t>
            </a:r>
            <a:r>
              <a:rPr lang="mn-MN" sz="1400" dirty="0">
                <a:solidFill>
                  <a:schemeClr val="bg1"/>
                </a:solidFill>
                <a:latin typeface="Fira Sans Extra Condensed" panose="020B0503050000020004" pitchFamily="34" charset="0"/>
                <a:cs typeface="Arial" panose="020B0604020202020204" pitchFamily="34" charset="0"/>
              </a:rPr>
              <a:t> насанд хүрсэн хойноо үнэгүй өмчлөх газраа өөрөө сонгодог байх.</a:t>
            </a:r>
          </a:p>
          <a:p>
            <a:pPr algn="just" defTabSz="1828434"/>
            <a:endParaRPr lang="mn-MN" sz="1400" dirty="0">
              <a:solidFill>
                <a:schemeClr val="bg1"/>
              </a:solidFill>
              <a:latin typeface="Fira Sans Extra Condensed" panose="020B0503050000020004" pitchFamily="34" charset="0"/>
              <a:cs typeface="Arial" panose="020B0604020202020204" pitchFamily="34" charset="0"/>
            </a:endParaRPr>
          </a:p>
          <a:p>
            <a:pPr algn="just" defTabSz="1828434"/>
            <a:r>
              <a:rPr lang="mn-MN" sz="1400" dirty="0">
                <a:solidFill>
                  <a:schemeClr val="bg1"/>
                </a:solidFill>
                <a:latin typeface="Fira Sans Extra Condensed" panose="020B0503050000020004" pitchFamily="34" charset="0"/>
                <a:cs typeface="Arial" panose="020B0604020202020204" pitchFamily="34" charset="0"/>
              </a:rPr>
              <a:t>Газрыг зөвхөн хот, тосгон бусад суурины газарт, инженер, нийгмийн дэд бүтцийн иж бүрэн төлөвлөлттэйгээр өмчлүүлнэ.</a:t>
            </a:r>
          </a:p>
          <a:p>
            <a:pPr algn="just" defTabSz="1828434"/>
            <a:endParaRPr lang="mn-MN" sz="1400" dirty="0">
              <a:solidFill>
                <a:schemeClr val="bg1"/>
              </a:solidFill>
              <a:latin typeface="Fira Sans Extra Condensed" panose="020B0503050000020004" pitchFamily="34" charset="0"/>
              <a:cs typeface="Arial" panose="020B0604020202020204" pitchFamily="34" charset="0"/>
            </a:endParaRPr>
          </a:p>
          <a:p>
            <a:pPr algn="just" defTabSz="1828434"/>
            <a:r>
              <a:rPr lang="mn-MN" sz="1400" dirty="0">
                <a:solidFill>
                  <a:schemeClr val="bg1"/>
                </a:solidFill>
                <a:latin typeface="Fira Sans Extra Condensed" panose="020B0503050000020004" pitchFamily="34" charset="0"/>
                <a:cs typeface="Arial" panose="020B0604020202020204" pitchFamily="34" charset="0"/>
              </a:rPr>
              <a:t>Иргэн бүр газрыг нэг удаа үнэгүй өмчлөх эрхийг хугацааны хязгаарлалтгүй эдлэх боломжийг олгоно.</a:t>
            </a:r>
            <a:endParaRPr lang="en-US" sz="1400" dirty="0">
              <a:solidFill>
                <a:schemeClr val="bg1"/>
              </a:solidFill>
              <a:latin typeface="Fira Sans Extra Condensed" panose="020B0503050000020004" pitchFamily="34" charset="0"/>
            </a:endParaRPr>
          </a:p>
          <a:p>
            <a:pPr algn="just" defTabSz="1828434"/>
            <a:endParaRPr lang="mn-MN" sz="1400" dirty="0">
              <a:solidFill>
                <a:schemeClr val="bg1"/>
              </a:solidFill>
              <a:latin typeface="Fira Sans Extra Condensed" panose="020B0503050000020004" pitchFamily="34" charset="0"/>
              <a:cs typeface="Arial" panose="020B0604020202020204" pitchFamily="34" charset="0"/>
            </a:endParaRPr>
          </a:p>
          <a:p>
            <a:pPr algn="just" defTabSz="1828434"/>
            <a:r>
              <a:rPr lang="mn-MN" sz="1400" dirty="0">
                <a:solidFill>
                  <a:schemeClr val="bg1"/>
                </a:solidFill>
                <a:latin typeface="Fira Sans Extra Condensed" panose="020B0503050000020004" pitchFamily="34" charset="0"/>
                <a:cs typeface="Arial" panose="020B0604020202020204" pitchFamily="34" charset="0"/>
              </a:rPr>
              <a:t>Иргэнд газар өмчлүүлэх үйл ажиллагаа одоогийн хуулиар 90 хоногт шийдэгддэг байсныг 30 хоногт багтаан цахимаар шийдвэрлэнэ. </a:t>
            </a:r>
          </a:p>
          <a:p>
            <a:pPr algn="just" defTabSz="1828434"/>
            <a:endParaRPr lang="mn-MN" sz="1400" dirty="0">
              <a:solidFill>
                <a:schemeClr val="bg1"/>
              </a:solidFill>
              <a:latin typeface="Fira Sans Extra Condensed" panose="020B0503050000020004" pitchFamily="34" charset="0"/>
              <a:cs typeface="Arial" panose="020B0604020202020204" pitchFamily="34" charset="0"/>
            </a:endParaRPr>
          </a:p>
          <a:p>
            <a:pPr algn="just" defTabSz="1828434"/>
            <a:r>
              <a:rPr lang="mn-MN" sz="1400" dirty="0">
                <a:solidFill>
                  <a:schemeClr val="bg1"/>
                </a:solidFill>
                <a:latin typeface="Fira Sans Extra Condensed" panose="020B0503050000020004" pitchFamily="34" charset="0"/>
                <a:cs typeface="Arial" panose="020B0604020202020204" pitchFamily="34" charset="0"/>
              </a:rPr>
              <a:t>Газрын улсын бүртгэл, эд хөрөнгийн эрхийн бүртгэлийн уялдааг сайжруулна.</a:t>
            </a:r>
          </a:p>
          <a:p>
            <a:pPr algn="just" defTabSz="1828434"/>
            <a:endParaRPr lang="mn-MN" sz="1400" dirty="0">
              <a:solidFill>
                <a:schemeClr val="bg1"/>
              </a:solidFill>
              <a:latin typeface="Fira Sans Extra Condensed" panose="020B0503050000020004" pitchFamily="34" charset="0"/>
              <a:cs typeface="Arial" panose="020B0604020202020204" pitchFamily="34" charset="0"/>
            </a:endParaRPr>
          </a:p>
          <a:p>
            <a:pPr algn="just" defTabSz="1828434"/>
            <a:r>
              <a:rPr lang="mn-MN" sz="1400" dirty="0">
                <a:solidFill>
                  <a:schemeClr val="bg1"/>
                </a:solidFill>
                <a:latin typeface="Fira Sans Extra Condensed" panose="020B0503050000020004" pitchFamily="34" charset="0"/>
                <a:cs typeface="Arial" panose="020B0604020202020204" pitchFamily="34" charset="0"/>
              </a:rPr>
              <a:t>Өмчийн газраа иргэн, хуулийн этгээдэд гэр бүлийн хэрэгцээнээс бусад зориулалтаар иргэн, хуулийн этгээдэд шилжүүлэх боломжийг бүрдүүлнэ.</a:t>
            </a:r>
          </a:p>
          <a:p>
            <a:pPr algn="just" defTabSz="1828434"/>
            <a:endParaRPr lang="mn-MN" sz="1400" dirty="0">
              <a:solidFill>
                <a:schemeClr val="bg1"/>
              </a:solidFill>
              <a:latin typeface="Fira Sans Extra Condensed" panose="020B0503050000020004" pitchFamily="34" charset="0"/>
              <a:cs typeface="Arial" panose="020B0604020202020204" pitchFamily="34" charset="0"/>
            </a:endParaRPr>
          </a:p>
        </p:txBody>
      </p:sp>
      <p:sp>
        <p:nvSpPr>
          <p:cNvPr id="123" name="TextBox 122">
            <a:extLst>
              <a:ext uri="{FF2B5EF4-FFF2-40B4-BE49-F238E27FC236}">
                <a16:creationId xmlns:a16="http://schemas.microsoft.com/office/drawing/2014/main" xmlns="" id="{900ECECF-1E93-DA4B-CB95-2608B13E4427}"/>
              </a:ext>
            </a:extLst>
          </p:cNvPr>
          <p:cNvSpPr txBox="1"/>
          <p:nvPr/>
        </p:nvSpPr>
        <p:spPr>
          <a:xfrm>
            <a:off x="2199589" y="1123242"/>
            <a:ext cx="796144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cap="all" dirty="0">
                <a:solidFill>
                  <a:srgbClr val="FFC000"/>
                </a:solidFill>
                <a:latin typeface="Arial" panose="020B0604020202020204" pitchFamily="34" charset="0"/>
                <a:cs typeface="Arial" panose="020B0604020202020204" pitchFamily="34" charset="0"/>
              </a:rPr>
              <a:t>МОНГОЛ улсын ИРГЭНД ГАЗАР ӨМЧЛҮҮЛЭХ ХУУЛийн төсөл</a:t>
            </a:r>
          </a:p>
        </p:txBody>
      </p:sp>
      <p:grpSp>
        <p:nvGrpSpPr>
          <p:cNvPr id="112" name="Group 111">
            <a:extLst>
              <a:ext uri="{FF2B5EF4-FFF2-40B4-BE49-F238E27FC236}">
                <a16:creationId xmlns:a16="http://schemas.microsoft.com/office/drawing/2014/main" xmlns="" id="{9E6D73F0-1AC9-BCE3-AA6B-2501F8833188}"/>
              </a:ext>
            </a:extLst>
          </p:cNvPr>
          <p:cNvGrpSpPr/>
          <p:nvPr/>
        </p:nvGrpSpPr>
        <p:grpSpPr>
          <a:xfrm>
            <a:off x="794256" y="3238549"/>
            <a:ext cx="4688360" cy="3378498"/>
            <a:chOff x="6691763" y="739850"/>
            <a:chExt cx="4688360" cy="3378498"/>
          </a:xfrm>
        </p:grpSpPr>
        <p:grpSp>
          <p:nvGrpSpPr>
            <p:cNvPr id="122" name="Group 121">
              <a:extLst>
                <a:ext uri="{FF2B5EF4-FFF2-40B4-BE49-F238E27FC236}">
                  <a16:creationId xmlns:a16="http://schemas.microsoft.com/office/drawing/2014/main" xmlns="" id="{704FC98D-9351-C433-2782-2D5A7D6A3B30}"/>
                </a:ext>
              </a:extLst>
            </p:cNvPr>
            <p:cNvGrpSpPr/>
            <p:nvPr/>
          </p:nvGrpSpPr>
          <p:grpSpPr>
            <a:xfrm>
              <a:off x="6691763" y="2108436"/>
              <a:ext cx="4490620" cy="2009912"/>
              <a:chOff x="2524525" y="6340740"/>
              <a:chExt cx="9197102" cy="3147764"/>
            </a:xfrm>
          </p:grpSpPr>
          <p:sp>
            <p:nvSpPr>
              <p:cNvPr id="131" name="Rectangle: Rounded Corners 130">
                <a:extLst>
                  <a:ext uri="{FF2B5EF4-FFF2-40B4-BE49-F238E27FC236}">
                    <a16:creationId xmlns:a16="http://schemas.microsoft.com/office/drawing/2014/main" xmlns="" id="{F7D4B85E-3317-45D8-17FC-D254BD1276EB}"/>
                  </a:ext>
                </a:extLst>
              </p:cNvPr>
              <p:cNvSpPr/>
              <p:nvPr/>
            </p:nvSpPr>
            <p:spPr>
              <a:xfrm>
                <a:off x="2524525" y="6340740"/>
                <a:ext cx="4460466" cy="1668539"/>
              </a:xfrm>
              <a:prstGeom prst="roundRect">
                <a:avLst>
                  <a:gd name="adj" fmla="val 15125"/>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2432" algn="ctr"/>
                <a:endParaRPr lang="en-US" sz="1200" b="1" dirty="0">
                  <a:solidFill>
                    <a:schemeClr val="bg1"/>
                  </a:solidFill>
                  <a:latin typeface="Arial" panose="020B0604020202020204" pitchFamily="34" charset="0"/>
                  <a:cs typeface="Arial" panose="020B0604020202020204" pitchFamily="34" charset="0"/>
                </a:endParaRPr>
              </a:p>
            </p:txBody>
          </p:sp>
          <p:sp>
            <p:nvSpPr>
              <p:cNvPr id="132" name="Rectangle: Rounded Corners 131">
                <a:extLst>
                  <a:ext uri="{FF2B5EF4-FFF2-40B4-BE49-F238E27FC236}">
                    <a16:creationId xmlns:a16="http://schemas.microsoft.com/office/drawing/2014/main" xmlns="" id="{1169AE0B-9C53-6855-2961-159B735E9065}"/>
                  </a:ext>
                </a:extLst>
              </p:cNvPr>
              <p:cNvSpPr/>
              <p:nvPr/>
            </p:nvSpPr>
            <p:spPr>
              <a:xfrm>
                <a:off x="2524525" y="8233818"/>
                <a:ext cx="4460466" cy="1254686"/>
              </a:xfrm>
              <a:prstGeom prst="roundRect">
                <a:avLst/>
              </a:prstGeom>
              <a:solidFill>
                <a:srgbClr val="00206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658019" algn="ctr"/>
                <a:endParaRPr lang="en-US" sz="2800" dirty="0">
                  <a:solidFill>
                    <a:schemeClr val="bg1"/>
                  </a:solidFill>
                </a:endParaRPr>
              </a:p>
            </p:txBody>
          </p:sp>
          <p:sp>
            <p:nvSpPr>
              <p:cNvPr id="133" name="Rectangle: Rounded Corners 132">
                <a:extLst>
                  <a:ext uri="{FF2B5EF4-FFF2-40B4-BE49-F238E27FC236}">
                    <a16:creationId xmlns:a16="http://schemas.microsoft.com/office/drawing/2014/main" xmlns="" id="{33A91D59-866E-061E-1418-7E06F3F5811C}"/>
                  </a:ext>
                </a:extLst>
              </p:cNvPr>
              <p:cNvSpPr/>
              <p:nvPr/>
            </p:nvSpPr>
            <p:spPr>
              <a:xfrm>
                <a:off x="7261159" y="8233818"/>
                <a:ext cx="4460468" cy="1226532"/>
              </a:xfrm>
              <a:prstGeom prst="roundRect">
                <a:avLst/>
              </a:prstGeom>
              <a:solidFill>
                <a:srgbClr val="00206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576263" algn="ctr"/>
                <a:endParaRPr lang="en-US" sz="1200" dirty="0">
                  <a:solidFill>
                    <a:schemeClr val="bg1"/>
                  </a:solidFill>
                </a:endParaRPr>
              </a:p>
            </p:txBody>
          </p:sp>
          <p:sp>
            <p:nvSpPr>
              <p:cNvPr id="136" name="Rectangle: Rounded Corners 135">
                <a:extLst>
                  <a:ext uri="{FF2B5EF4-FFF2-40B4-BE49-F238E27FC236}">
                    <a16:creationId xmlns:a16="http://schemas.microsoft.com/office/drawing/2014/main" xmlns="" id="{91C92457-2849-04E9-A5C1-F45B465FC0BA}"/>
                  </a:ext>
                </a:extLst>
              </p:cNvPr>
              <p:cNvSpPr/>
              <p:nvPr/>
            </p:nvSpPr>
            <p:spPr>
              <a:xfrm>
                <a:off x="7197122" y="6340740"/>
                <a:ext cx="4460466" cy="166854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29419" algn="ctr"/>
                <a:endParaRPr lang="en-US" sz="1200" b="1" dirty="0">
                  <a:solidFill>
                    <a:schemeClr val="bg1"/>
                  </a:solidFill>
                  <a:latin typeface="Arial" panose="020B0604020202020204" pitchFamily="34" charset="0"/>
                  <a:cs typeface="Arial" panose="020B0604020202020204" pitchFamily="34" charset="0"/>
                </a:endParaRPr>
              </a:p>
            </p:txBody>
          </p:sp>
        </p:grpSp>
        <p:sp>
          <p:nvSpPr>
            <p:cNvPr id="124" name="Rounded Rectangle 8">
              <a:extLst>
                <a:ext uri="{FF2B5EF4-FFF2-40B4-BE49-F238E27FC236}">
                  <a16:creationId xmlns:a16="http://schemas.microsoft.com/office/drawing/2014/main" xmlns="" id="{AB7C2FBD-C046-D5F6-856B-BD5FE9FA9BBD}"/>
                </a:ext>
              </a:extLst>
            </p:cNvPr>
            <p:cNvSpPr/>
            <p:nvPr/>
          </p:nvSpPr>
          <p:spPr>
            <a:xfrm>
              <a:off x="8031106" y="739850"/>
              <a:ext cx="3349017" cy="1664096"/>
            </a:xfrm>
            <a:prstGeom prst="roundRect">
              <a:avLst>
                <a:gd name="adj" fmla="val 10218"/>
              </a:avLst>
            </a:prstGeom>
            <a:noFill/>
            <a:ln w="5715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55803" tIns="45708" rIns="91416" bIns="45708" numCol="1" spcCol="0" rtlCol="0" fromWordArt="0" anchor="ctr" anchorCtr="0" forceAA="0" compatLnSpc="1">
              <a:prstTxWarp prst="textNoShape">
                <a:avLst/>
              </a:prstTxWarp>
              <a:noAutofit/>
            </a:bodyPr>
            <a:lstStyle/>
            <a:p>
              <a:pPr algn="ctr"/>
              <a:r>
                <a:rPr lang="mn-MN" b="1" cap="all" dirty="0">
                  <a:solidFill>
                    <a:schemeClr val="bg1"/>
                  </a:solidFill>
                  <a:latin typeface="Arial" panose="020B0604020202020204" pitchFamily="34" charset="0"/>
                  <a:ea typeface="Times New Roman" panose="02020603050405020304" pitchFamily="18" charset="0"/>
                  <a:cs typeface="Arial" panose="020B0604020202020204" pitchFamily="34" charset="0"/>
                </a:rPr>
                <a:t>663145 </a:t>
              </a:r>
              <a:r>
                <a:rPr lang="mn-MN" sz="1600" dirty="0">
                  <a:solidFill>
                    <a:schemeClr val="bg1"/>
                  </a:solidFill>
                  <a:latin typeface="Arial" panose="020B0604020202020204" pitchFamily="34" charset="0"/>
                  <a:ea typeface="Times New Roman" panose="02020603050405020304" pitchFamily="18" charset="0"/>
                  <a:cs typeface="Arial" panose="020B0604020202020204" pitchFamily="34" charset="0"/>
                </a:rPr>
                <a:t>иргэнд</a:t>
              </a:r>
              <a:endParaRPr lang="mn-MN"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mn-MN" b="1" dirty="0">
                  <a:solidFill>
                    <a:schemeClr val="bg1"/>
                  </a:solidFill>
                  <a:latin typeface="Arial" panose="020B0604020202020204" pitchFamily="34" charset="0"/>
                  <a:ea typeface="Times New Roman" panose="02020603050405020304" pitchFamily="18" charset="0"/>
                  <a:cs typeface="Arial" panose="020B0604020202020204" pitchFamily="34" charset="0"/>
                </a:rPr>
                <a:t>68091.6 </a:t>
              </a:r>
              <a:r>
                <a:rPr lang="mn-MN" sz="1600" dirty="0">
                  <a:solidFill>
                    <a:schemeClr val="bg1"/>
                  </a:solidFill>
                  <a:latin typeface="Arial" panose="020B0604020202020204" pitchFamily="34" charset="0"/>
                  <a:ea typeface="Times New Roman" panose="02020603050405020304" pitchFamily="18" charset="0"/>
                  <a:cs typeface="Arial" panose="020B0604020202020204" pitchFamily="34" charset="0"/>
                </a:rPr>
                <a:t>га</a:t>
              </a:r>
              <a:r>
                <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n-MN" sz="1600" dirty="0">
                  <a:solidFill>
                    <a:schemeClr val="bg1"/>
                  </a:solidFill>
                  <a:latin typeface="Arial" panose="020B0604020202020204" pitchFamily="34" charset="0"/>
                  <a:ea typeface="Times New Roman" panose="02020603050405020304" pitchFamily="18" charset="0"/>
                  <a:cs typeface="Arial" panose="020B0604020202020204" pitchFamily="34" charset="0"/>
                </a:rPr>
                <a:t>газар</a:t>
              </a:r>
              <a:endParaRPr lang="en-US" sz="16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mn-MN"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өмчлүүлсэн</a:t>
              </a:r>
            </a:p>
          </p:txBody>
        </p:sp>
        <p:sp>
          <p:nvSpPr>
            <p:cNvPr id="126" name="TextBox 125">
              <a:extLst>
                <a:ext uri="{FF2B5EF4-FFF2-40B4-BE49-F238E27FC236}">
                  <a16:creationId xmlns:a16="http://schemas.microsoft.com/office/drawing/2014/main" xmlns="" id="{5C37D477-E36E-CDDA-F8C9-6B9A618EF999}"/>
                </a:ext>
              </a:extLst>
            </p:cNvPr>
            <p:cNvSpPr txBox="1"/>
            <p:nvPr/>
          </p:nvSpPr>
          <p:spPr>
            <a:xfrm>
              <a:off x="6892717" y="1218002"/>
              <a:ext cx="1775980" cy="615553"/>
            </a:xfrm>
            <a:prstGeom prst="rect">
              <a:avLst/>
            </a:prstGeom>
            <a:noFill/>
          </p:spPr>
          <p:txBody>
            <a:bodyPr wrap="square">
              <a:spAutoFit/>
            </a:bodyPr>
            <a:lstStyle/>
            <a:p>
              <a:pPr algn="ctr"/>
              <a:r>
                <a:rPr lang="mn-MN" sz="1600" dirty="0">
                  <a:solidFill>
                    <a:schemeClr val="bg1"/>
                  </a:solidFill>
                  <a:latin typeface="Arial" panose="020B0604020202020204" pitchFamily="34" charset="0"/>
                  <a:ea typeface="Times New Roman" panose="02020603050405020304" pitchFamily="18" charset="0"/>
                  <a:cs typeface="Arial" panose="020B0604020202020204" pitchFamily="34" charset="0"/>
                </a:rPr>
                <a:t>Нийт иргэдийн </a:t>
              </a:r>
            </a:p>
            <a:p>
              <a:pPr algn="ctr"/>
              <a:r>
                <a:rPr lang="mn-MN" b="1" dirty="0">
                  <a:solidFill>
                    <a:schemeClr val="bg1"/>
                  </a:solidFill>
                  <a:latin typeface="Arial" panose="020B0604020202020204" pitchFamily="34" charset="0"/>
                  <a:ea typeface="Times New Roman" panose="02020603050405020304" pitchFamily="18" charset="0"/>
                  <a:cs typeface="Arial" panose="020B0604020202020204" pitchFamily="34" charset="0"/>
                </a:rPr>
                <a:t>19.8 хувь</a:t>
              </a:r>
              <a:r>
                <a:rPr lang="mn-MN"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chemeClr val="bg1"/>
                </a:solidFill>
              </a:endParaRPr>
            </a:p>
          </p:txBody>
        </p:sp>
      </p:grpSp>
      <p:sp>
        <p:nvSpPr>
          <p:cNvPr id="137" name="TextBox 136">
            <a:extLst>
              <a:ext uri="{FF2B5EF4-FFF2-40B4-BE49-F238E27FC236}">
                <a16:creationId xmlns:a16="http://schemas.microsoft.com/office/drawing/2014/main" xmlns="" id="{0E57E114-D791-4282-4C8A-4BA386FA8A28}"/>
              </a:ext>
            </a:extLst>
          </p:cNvPr>
          <p:cNvSpPr txBox="1"/>
          <p:nvPr/>
        </p:nvSpPr>
        <p:spPr>
          <a:xfrm>
            <a:off x="461816" y="1581396"/>
            <a:ext cx="49501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400" b="1" i="0" u="none" strike="noStrike" kern="1200" cap="all"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М</a:t>
            </a:r>
            <a:r>
              <a:rPr kumimoji="0" lang="mn-MN" sz="1400" b="1" i="0" u="none" strike="noStrike" kern="1200"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онгол</a:t>
            </a:r>
            <a:r>
              <a:rPr kumimoji="0" lang="en-US" sz="1400" b="1" i="0" u="none" strike="noStrike" kern="1200"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lang="mn-MN" sz="1400" b="1" dirty="0">
                <a:solidFill>
                  <a:schemeClr val="bg1"/>
                </a:solidFill>
                <a:latin typeface="Arial" panose="020B0604020202020204" pitchFamily="34" charset="0"/>
                <a:cs typeface="Arial" panose="020B0604020202020204" pitchFamily="34" charset="0"/>
              </a:rPr>
              <a:t>улсын </a:t>
            </a:r>
            <a:r>
              <a:rPr kumimoji="0" lang="mn-MN" sz="1400" b="1" i="0" u="none" strike="noStrike" kern="1200"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иргэнд газар өмчлүүлэх тухай </a:t>
            </a:r>
            <a:br>
              <a:rPr kumimoji="0" lang="mn-MN" sz="1400" b="1" i="0" u="none" strike="noStrike" kern="1200"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mn-MN" sz="1400" b="1" i="0" u="none" strike="noStrike" kern="1200"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хуул</a:t>
            </a:r>
            <a:r>
              <a:rPr lang="mn-MN" sz="1400" b="1" dirty="0">
                <a:solidFill>
                  <a:schemeClr val="bg1"/>
                </a:solidFill>
                <a:latin typeface="Arial" panose="020B0604020202020204" pitchFamily="34" charset="0"/>
                <a:cs typeface="Arial" panose="020B0604020202020204" pitchFamily="34" charset="0"/>
              </a:rPr>
              <a:t>ийн хэрэгжилт</a:t>
            </a:r>
          </a:p>
        </p:txBody>
      </p:sp>
      <p:pic>
        <p:nvPicPr>
          <p:cNvPr id="176" name="Graphic 175" descr="Mortgage with solid fill">
            <a:extLst>
              <a:ext uri="{FF2B5EF4-FFF2-40B4-BE49-F238E27FC236}">
                <a16:creationId xmlns:a16="http://schemas.microsoft.com/office/drawing/2014/main" xmlns="" id="{B99FE167-AA37-7E81-255D-A25EAA527B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517051" y="5557206"/>
            <a:ext cx="477906" cy="477906"/>
          </a:xfrm>
          <a:prstGeom prst="rect">
            <a:avLst/>
          </a:prstGeom>
        </p:spPr>
      </p:pic>
      <p:pic>
        <p:nvPicPr>
          <p:cNvPr id="182" name="Graphic 181" descr="Cloud Computing with solid fill">
            <a:extLst>
              <a:ext uri="{FF2B5EF4-FFF2-40B4-BE49-F238E27FC236}">
                <a16:creationId xmlns:a16="http://schemas.microsoft.com/office/drawing/2014/main" xmlns="" id="{92DC7BCF-0656-A733-381E-FF3EEA2762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43916" y="4856125"/>
            <a:ext cx="477906" cy="477906"/>
          </a:xfrm>
          <a:prstGeom prst="rect">
            <a:avLst/>
          </a:prstGeom>
        </p:spPr>
      </p:pic>
      <p:sp>
        <p:nvSpPr>
          <p:cNvPr id="183" name="TextBox 182">
            <a:extLst>
              <a:ext uri="{FF2B5EF4-FFF2-40B4-BE49-F238E27FC236}">
                <a16:creationId xmlns:a16="http://schemas.microsoft.com/office/drawing/2014/main" xmlns="" id="{7B2886EC-DF1A-DA3A-0D98-7734031C2403}"/>
              </a:ext>
            </a:extLst>
          </p:cNvPr>
          <p:cNvSpPr txBox="1"/>
          <p:nvPr/>
        </p:nvSpPr>
        <p:spPr>
          <a:xfrm>
            <a:off x="6502619" y="3929025"/>
            <a:ext cx="504976" cy="461665"/>
          </a:xfrm>
          <a:prstGeom prst="rect">
            <a:avLst/>
          </a:prstGeom>
          <a:noFill/>
          <a:ln>
            <a:noFill/>
          </a:ln>
        </p:spPr>
        <p:txBody>
          <a:bodyPr wrap="square">
            <a:spAutoFit/>
          </a:bodyPr>
          <a:lstStyle/>
          <a:p>
            <a:pPr algn="ctr"/>
            <a:r>
              <a:rPr lang="en-US" sz="2400" b="1" u="sng" dirty="0">
                <a:solidFill>
                  <a:schemeClr val="bg1"/>
                </a:solidFill>
                <a:latin typeface="Bahnschrift SemiBold Condensed" panose="020B0502040204020203" pitchFamily="34" charset="0"/>
              </a:rPr>
              <a:t>30</a:t>
            </a:r>
            <a:endParaRPr lang="mn-MN" sz="2400" b="1" u="sng" dirty="0">
              <a:solidFill>
                <a:schemeClr val="bg1"/>
              </a:solidFill>
              <a:latin typeface="Bahnschrift SemiBold Condensed" panose="020B0502040204020203" pitchFamily="34" charset="0"/>
            </a:endParaRPr>
          </a:p>
        </p:txBody>
      </p:sp>
      <p:sp>
        <p:nvSpPr>
          <p:cNvPr id="184" name="TextBox 183">
            <a:extLst>
              <a:ext uri="{FF2B5EF4-FFF2-40B4-BE49-F238E27FC236}">
                <a16:creationId xmlns:a16="http://schemas.microsoft.com/office/drawing/2014/main" xmlns="" id="{BC5AFBAF-CD2B-B4DF-DEC4-B8D0D0E25DA2}"/>
              </a:ext>
            </a:extLst>
          </p:cNvPr>
          <p:cNvSpPr txBox="1"/>
          <p:nvPr/>
        </p:nvSpPr>
        <p:spPr>
          <a:xfrm>
            <a:off x="6470167" y="4089805"/>
            <a:ext cx="612818" cy="472181"/>
          </a:xfrm>
          <a:prstGeom prst="rect">
            <a:avLst/>
          </a:prstGeom>
          <a:noFill/>
          <a:ln>
            <a:noFill/>
          </a:ln>
        </p:spPr>
        <p:txBody>
          <a:bodyPr wrap="square">
            <a:spAutoFit/>
          </a:bodyPr>
          <a:lstStyle/>
          <a:p>
            <a:pPr algn="ctr">
              <a:lnSpc>
                <a:spcPts val="3360"/>
              </a:lnSpc>
            </a:pPr>
            <a:r>
              <a:rPr lang="mn-MN" sz="1400" b="1" dirty="0">
                <a:solidFill>
                  <a:schemeClr val="bg1"/>
                </a:solidFill>
                <a:latin typeface="Bahnschrift SemiBold Condensed" panose="020B0502040204020203" pitchFamily="34" charset="0"/>
              </a:rPr>
              <a:t>ХОНОГ</a:t>
            </a:r>
            <a:r>
              <a:rPr lang="mn-MN" sz="2000" b="1" dirty="0">
                <a:solidFill>
                  <a:schemeClr val="bg1"/>
                </a:solidFill>
                <a:latin typeface="Bahnschrift SemiBold Condensed" panose="020B0502040204020203" pitchFamily="34" charset="0"/>
              </a:rPr>
              <a:t> </a:t>
            </a:r>
          </a:p>
        </p:txBody>
      </p:sp>
      <p:pic>
        <p:nvPicPr>
          <p:cNvPr id="185" name="Graphic 184" descr="Infinity with solid fill">
            <a:extLst>
              <a:ext uri="{FF2B5EF4-FFF2-40B4-BE49-F238E27FC236}">
                <a16:creationId xmlns:a16="http://schemas.microsoft.com/office/drawing/2014/main" xmlns="" id="{DD4A19F1-C903-9415-C69C-9D361FFAF2E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484599" y="3263906"/>
            <a:ext cx="550399" cy="550399"/>
          </a:xfrm>
          <a:prstGeom prst="rect">
            <a:avLst/>
          </a:prstGeom>
        </p:spPr>
      </p:pic>
      <p:pic>
        <p:nvPicPr>
          <p:cNvPr id="186" name="Graphic 185" descr="City with solid fill">
            <a:extLst>
              <a:ext uri="{FF2B5EF4-FFF2-40B4-BE49-F238E27FC236}">
                <a16:creationId xmlns:a16="http://schemas.microsoft.com/office/drawing/2014/main" xmlns="" id="{55CE024E-4B5C-6436-3254-08AB403353D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515057" y="2597945"/>
            <a:ext cx="447810" cy="447810"/>
          </a:xfrm>
          <a:prstGeom prst="rect">
            <a:avLst/>
          </a:prstGeom>
        </p:spPr>
      </p:pic>
      <p:pic>
        <p:nvPicPr>
          <p:cNvPr id="187" name="Graphic 186" descr="Family with two children with solid fill">
            <a:extLst>
              <a:ext uri="{FF2B5EF4-FFF2-40B4-BE49-F238E27FC236}">
                <a16:creationId xmlns:a16="http://schemas.microsoft.com/office/drawing/2014/main" xmlns="" id="{29371B9E-51B3-FEAB-B930-E0DAAB76E89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525842" y="1971580"/>
            <a:ext cx="466951" cy="466951"/>
          </a:xfrm>
          <a:prstGeom prst="rect">
            <a:avLst/>
          </a:prstGeom>
        </p:spPr>
      </p:pic>
      <p:sp>
        <p:nvSpPr>
          <p:cNvPr id="189" name="TextBox 188">
            <a:extLst>
              <a:ext uri="{FF2B5EF4-FFF2-40B4-BE49-F238E27FC236}">
                <a16:creationId xmlns:a16="http://schemas.microsoft.com/office/drawing/2014/main" xmlns="" id="{DF336638-7843-88EB-FF1D-C66CE87393B7}"/>
              </a:ext>
            </a:extLst>
          </p:cNvPr>
          <p:cNvSpPr txBox="1"/>
          <p:nvPr/>
        </p:nvSpPr>
        <p:spPr>
          <a:xfrm>
            <a:off x="2673202" y="4703925"/>
            <a:ext cx="2580406" cy="830997"/>
          </a:xfrm>
          <a:prstGeom prst="rect">
            <a:avLst/>
          </a:prstGeom>
          <a:noFill/>
        </p:spPr>
        <p:txBody>
          <a:bodyPr wrap="square">
            <a:spAutoFit/>
          </a:bodyPr>
          <a:lstStyle/>
          <a:p>
            <a:pPr marL="429419" algn="ctr"/>
            <a:r>
              <a:rPr lang="mn-MN" sz="1200" b="1" dirty="0">
                <a:solidFill>
                  <a:schemeClr val="bg1"/>
                </a:solidFill>
                <a:latin typeface="Arial" panose="020B0604020202020204" pitchFamily="34" charset="0"/>
                <a:cs typeface="Arial" panose="020B0604020202020204" pitchFamily="34" charset="0"/>
              </a:rPr>
              <a:t>Аж ахуйн зориулалтаар </a:t>
            </a:r>
          </a:p>
          <a:p>
            <a:pPr marL="429419" algn="ctr"/>
            <a:r>
              <a:rPr lang="en-US" b="1" dirty="0">
                <a:solidFill>
                  <a:schemeClr val="bg1"/>
                </a:solidFill>
                <a:latin typeface="Arial" panose="020B0604020202020204" pitchFamily="34" charset="0"/>
                <a:cs typeface="Arial" panose="020B0604020202020204" pitchFamily="34" charset="0"/>
              </a:rPr>
              <a:t>1</a:t>
            </a:r>
            <a:r>
              <a:rPr lang="mn-MN" b="1" dirty="0">
                <a:solidFill>
                  <a:schemeClr val="bg1"/>
                </a:solidFill>
                <a:latin typeface="Arial" panose="020B0604020202020204" pitchFamily="34" charset="0"/>
                <a:cs typeface="Arial" panose="020B0604020202020204" pitchFamily="34" charset="0"/>
              </a:rPr>
              <a:t>235 иргэнд</a:t>
            </a:r>
          </a:p>
          <a:p>
            <a:pPr marL="429419" algn="ctr"/>
            <a:r>
              <a:rPr lang="mn-MN" b="1" dirty="0">
                <a:solidFill>
                  <a:schemeClr val="bg1"/>
                </a:solidFill>
                <a:latin typeface="Arial" panose="020B0604020202020204" pitchFamily="34" charset="0"/>
                <a:cs typeface="Arial" panose="020B0604020202020204" pitchFamily="34" charset="0"/>
              </a:rPr>
              <a:t>99.4 га </a:t>
            </a:r>
            <a:endParaRPr lang="en-US" b="1" dirty="0">
              <a:solidFill>
                <a:schemeClr val="bg1"/>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xmlns="" id="{12BA0523-3FF7-D5AD-9A9E-102653165C51}"/>
              </a:ext>
            </a:extLst>
          </p:cNvPr>
          <p:cNvSpPr txBox="1"/>
          <p:nvPr/>
        </p:nvSpPr>
        <p:spPr>
          <a:xfrm>
            <a:off x="334703" y="4637818"/>
            <a:ext cx="2700992" cy="1015663"/>
          </a:xfrm>
          <a:prstGeom prst="rect">
            <a:avLst/>
          </a:prstGeom>
          <a:noFill/>
        </p:spPr>
        <p:txBody>
          <a:bodyPr wrap="square">
            <a:spAutoFit/>
          </a:bodyPr>
          <a:lstStyle/>
          <a:p>
            <a:pPr marL="402432" algn="ctr"/>
            <a:r>
              <a:rPr lang="mn-MN" sz="1200" b="1" dirty="0">
                <a:solidFill>
                  <a:schemeClr val="bg1"/>
                </a:solidFill>
                <a:latin typeface="Arial" panose="020B0604020202020204" pitchFamily="34" charset="0"/>
                <a:cs typeface="Arial" panose="020B0604020202020204" pitchFamily="34" charset="0"/>
              </a:rPr>
              <a:t>Гэр бүлийн хэрэгцээний зориулалтаар</a:t>
            </a:r>
          </a:p>
          <a:p>
            <a:pPr marL="402432" algn="ctr"/>
            <a:r>
              <a:rPr lang="en-US" b="1" dirty="0">
                <a:solidFill>
                  <a:schemeClr val="bg1"/>
                </a:solidFill>
                <a:latin typeface="Arial" panose="020B0604020202020204" pitchFamily="34" charset="0"/>
                <a:cs typeface="Arial" panose="020B0604020202020204" pitchFamily="34" charset="0"/>
              </a:rPr>
              <a:t>6</a:t>
            </a:r>
            <a:r>
              <a:rPr lang="mn-MN" b="1" dirty="0">
                <a:solidFill>
                  <a:schemeClr val="bg1"/>
                </a:solidFill>
                <a:latin typeface="Arial" panose="020B0604020202020204" pitchFamily="34" charset="0"/>
                <a:cs typeface="Arial" panose="020B0604020202020204" pitchFamily="34" charset="0"/>
              </a:rPr>
              <a:t>61910 иргэнд</a:t>
            </a:r>
          </a:p>
          <a:p>
            <a:pPr marL="402432" algn="ctr"/>
            <a:r>
              <a:rPr lang="mn-MN" b="1" dirty="0">
                <a:solidFill>
                  <a:schemeClr val="bg1"/>
                </a:solidFill>
                <a:latin typeface="Arial" panose="020B0604020202020204" pitchFamily="34" charset="0"/>
                <a:cs typeface="Arial" panose="020B0604020202020204" pitchFamily="34" charset="0"/>
              </a:rPr>
              <a:t>67992.2 га </a:t>
            </a:r>
            <a:endParaRPr lang="en-US" b="1" dirty="0">
              <a:solidFill>
                <a:schemeClr val="bg1"/>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xmlns="" id="{BF21ED29-895E-8D9B-1B20-DA95B63D02A6}"/>
              </a:ext>
            </a:extLst>
          </p:cNvPr>
          <p:cNvSpPr txBox="1"/>
          <p:nvPr/>
        </p:nvSpPr>
        <p:spPr>
          <a:xfrm>
            <a:off x="191270" y="5946497"/>
            <a:ext cx="2750999" cy="553998"/>
          </a:xfrm>
          <a:prstGeom prst="rect">
            <a:avLst/>
          </a:prstGeom>
          <a:noFill/>
        </p:spPr>
        <p:txBody>
          <a:bodyPr wrap="square">
            <a:spAutoFit/>
          </a:bodyPr>
          <a:lstStyle/>
          <a:p>
            <a:pPr marL="658019" algn="ctr"/>
            <a:r>
              <a:rPr lang="mn-MN" sz="1200" b="1" dirty="0">
                <a:solidFill>
                  <a:schemeClr val="bg1"/>
                </a:solidFill>
                <a:latin typeface="Arial" panose="020B0604020202020204" pitchFamily="34" charset="0"/>
                <a:ea typeface="Calibri" panose="020F0502020204030204" pitchFamily="34" charset="0"/>
                <a:cs typeface="Arial" panose="020B0604020202020204" pitchFamily="34" charset="0"/>
              </a:rPr>
              <a:t>Насанд хүрээгүй иргэн </a:t>
            </a:r>
          </a:p>
          <a:p>
            <a:pPr marL="658019" algn="ctr"/>
            <a:r>
              <a:rPr lang="mn-MN" b="1" dirty="0">
                <a:solidFill>
                  <a:schemeClr val="bg1"/>
                </a:solidFill>
                <a:latin typeface="Arial" panose="020B0604020202020204" pitchFamily="34" charset="0"/>
                <a:ea typeface="Calibri" panose="020F0502020204030204" pitchFamily="34" charset="0"/>
                <a:cs typeface="Arial" panose="020B0604020202020204" pitchFamily="34" charset="0"/>
              </a:rPr>
              <a:t>39020</a:t>
            </a:r>
            <a:endParaRPr lang="en-US" dirty="0">
              <a:solidFill>
                <a:schemeClr val="bg1"/>
              </a:solidFill>
            </a:endParaRPr>
          </a:p>
        </p:txBody>
      </p:sp>
      <p:sp>
        <p:nvSpPr>
          <p:cNvPr id="195" name="TextBox 194">
            <a:extLst>
              <a:ext uri="{FF2B5EF4-FFF2-40B4-BE49-F238E27FC236}">
                <a16:creationId xmlns:a16="http://schemas.microsoft.com/office/drawing/2014/main" xmlns="" id="{45FBA1D8-C9A3-5101-E9D9-091848CC06D0}"/>
              </a:ext>
            </a:extLst>
          </p:cNvPr>
          <p:cNvSpPr txBox="1"/>
          <p:nvPr/>
        </p:nvSpPr>
        <p:spPr>
          <a:xfrm>
            <a:off x="2619467" y="5850880"/>
            <a:ext cx="2623477" cy="738664"/>
          </a:xfrm>
          <a:prstGeom prst="rect">
            <a:avLst/>
          </a:prstGeom>
          <a:noFill/>
        </p:spPr>
        <p:txBody>
          <a:bodyPr wrap="square">
            <a:spAutoFit/>
          </a:bodyPr>
          <a:lstStyle/>
          <a:p>
            <a:pPr marL="576263" algn="ctr"/>
            <a:r>
              <a:rPr lang="mn-MN" sz="1200" b="1" dirty="0">
                <a:solidFill>
                  <a:schemeClr val="bg1"/>
                </a:solidFill>
                <a:latin typeface="Arial" panose="020B0604020202020204" pitchFamily="34" charset="0"/>
                <a:ea typeface="Calibri" panose="020F0502020204030204" pitchFamily="34" charset="0"/>
                <a:cs typeface="Arial" panose="020B0604020202020204" pitchFamily="34" charset="0"/>
              </a:rPr>
              <a:t>Газар өмчлөх эрхээ бусдад шилжүүлсэн </a:t>
            </a:r>
            <a:r>
              <a:rPr lang="mn-MN" b="1" dirty="0">
                <a:solidFill>
                  <a:schemeClr val="bg1"/>
                </a:solidFill>
                <a:latin typeface="Arial" panose="020B0604020202020204" pitchFamily="34" charset="0"/>
                <a:ea typeface="Calibri" panose="020F0502020204030204" pitchFamily="34" charset="0"/>
                <a:cs typeface="Arial" panose="020B0604020202020204" pitchFamily="34" charset="0"/>
              </a:rPr>
              <a:t>77464</a:t>
            </a:r>
            <a:r>
              <a:rPr lang="mn-MN"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1200" dirty="0">
              <a:solidFill>
                <a:schemeClr val="bg1"/>
              </a:solidFill>
            </a:endParaRPr>
          </a:p>
        </p:txBody>
      </p:sp>
      <p:graphicFrame>
        <p:nvGraphicFramePr>
          <p:cNvPr id="196" name="Chart 195">
            <a:extLst>
              <a:ext uri="{FF2B5EF4-FFF2-40B4-BE49-F238E27FC236}">
                <a16:creationId xmlns:a16="http://schemas.microsoft.com/office/drawing/2014/main" xmlns="" id="{91D8DA7A-19AE-FA63-B75C-9EA0948A67FA}"/>
              </a:ext>
            </a:extLst>
          </p:cNvPr>
          <p:cNvGraphicFramePr>
            <a:graphicFrameLocks/>
          </p:cNvGraphicFramePr>
          <p:nvPr/>
        </p:nvGraphicFramePr>
        <p:xfrm>
          <a:off x="156652" y="2153669"/>
          <a:ext cx="5487262" cy="1474213"/>
        </p:xfrm>
        <a:graphic>
          <a:graphicData uri="http://schemas.openxmlformats.org/drawingml/2006/chart">
            <c:chart xmlns:c="http://schemas.openxmlformats.org/drawingml/2006/chart" xmlns:r="http://schemas.openxmlformats.org/officeDocument/2006/relationships" r:id="rId13"/>
          </a:graphicData>
        </a:graphic>
      </p:graphicFrame>
      <p:sp>
        <p:nvSpPr>
          <p:cNvPr id="35" name="TextBox 34">
            <a:extLst>
              <a:ext uri="{FF2B5EF4-FFF2-40B4-BE49-F238E27FC236}">
                <a16:creationId xmlns:a16="http://schemas.microsoft.com/office/drawing/2014/main" xmlns="" id="{997F85EE-7F9D-2ADC-FD8B-B4B6E3BB82F4}"/>
              </a:ext>
            </a:extLst>
          </p:cNvPr>
          <p:cNvSpPr txBox="1"/>
          <p:nvPr/>
        </p:nvSpPr>
        <p:spPr>
          <a:xfrm>
            <a:off x="6543915" y="1601870"/>
            <a:ext cx="524373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cap="all" dirty="0">
                <a:solidFill>
                  <a:schemeClr val="bg1"/>
                </a:solidFill>
                <a:latin typeface="Arial" panose="020B0604020202020204" pitchFamily="34" charset="0"/>
                <a:cs typeface="Arial" panose="020B0604020202020204" pitchFamily="34" charset="0"/>
              </a:rPr>
              <a:t>Х</a:t>
            </a:r>
            <a:r>
              <a:rPr lang="mn-MN" sz="1400" b="1" dirty="0">
                <a:solidFill>
                  <a:schemeClr val="bg1"/>
                </a:solidFill>
                <a:latin typeface="Arial" panose="020B0604020202020204" pitchFamily="34" charset="0"/>
                <a:cs typeface="Arial" panose="020B0604020202020204" pitchFamily="34" charset="0"/>
              </a:rPr>
              <a:t>уулийн төслийн гол зохицуулалт</a:t>
            </a:r>
            <a:endParaRPr lang="mn-MN" sz="1400" b="1" cap="all"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F2AB8A58-F94D-3F20-1A57-69C7DB8239E2}"/>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156233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2">
            <a:extLst>
              <a:ext uri="{FF2B5EF4-FFF2-40B4-BE49-F238E27FC236}">
                <a16:creationId xmlns:a16="http://schemas.microsoft.com/office/drawing/2014/main" xmlns="" id="{320C7280-C9BB-44AD-9421-6840BAD41ED2}"/>
              </a:ext>
            </a:extLst>
          </p:cNvPr>
          <p:cNvSpPr>
            <a:spLocks noChangeArrowheads="1"/>
          </p:cNvSpPr>
          <p:nvPr/>
        </p:nvSpPr>
        <p:spPr bwMode="auto">
          <a:xfrm>
            <a:off x="2624280" y="5665155"/>
            <a:ext cx="6246872" cy="1033202"/>
          </a:xfrm>
          <a:prstGeom prst="roundRect">
            <a:avLst>
              <a:gd name="adj" fmla="val 5241"/>
            </a:avLst>
          </a:prstGeom>
          <a:solidFill>
            <a:srgbClr val="002060"/>
          </a:solidFill>
          <a:ln w="127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97" name="Freeform 2">
            <a:extLst>
              <a:ext uri="{FF2B5EF4-FFF2-40B4-BE49-F238E27FC236}">
                <a16:creationId xmlns:a16="http://schemas.microsoft.com/office/drawing/2014/main" xmlns="" id="{33008BEA-1E51-4E8F-AFED-904E2F0673CA}"/>
              </a:ext>
            </a:extLst>
          </p:cNvPr>
          <p:cNvSpPr>
            <a:spLocks noChangeArrowheads="1"/>
          </p:cNvSpPr>
          <p:nvPr/>
        </p:nvSpPr>
        <p:spPr bwMode="auto">
          <a:xfrm>
            <a:off x="2621873" y="3978980"/>
            <a:ext cx="6246872" cy="943257"/>
          </a:xfrm>
          <a:prstGeom prst="roundRect">
            <a:avLst>
              <a:gd name="adj" fmla="val 5241"/>
            </a:avLst>
          </a:prstGeom>
          <a:solidFill>
            <a:srgbClr val="002060"/>
          </a:solidFill>
          <a:ln w="127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95" name="Freeform 2">
            <a:extLst>
              <a:ext uri="{FF2B5EF4-FFF2-40B4-BE49-F238E27FC236}">
                <a16:creationId xmlns:a16="http://schemas.microsoft.com/office/drawing/2014/main" xmlns="" id="{D3F7A6C8-C0B3-4FBE-A64C-F41846D83106}"/>
              </a:ext>
            </a:extLst>
          </p:cNvPr>
          <p:cNvSpPr>
            <a:spLocks noChangeArrowheads="1"/>
          </p:cNvSpPr>
          <p:nvPr/>
        </p:nvSpPr>
        <p:spPr bwMode="auto">
          <a:xfrm>
            <a:off x="2611580" y="2258603"/>
            <a:ext cx="6246872" cy="1081617"/>
          </a:xfrm>
          <a:prstGeom prst="roundRect">
            <a:avLst>
              <a:gd name="adj" fmla="val 5241"/>
            </a:avLst>
          </a:prstGeom>
          <a:solidFill>
            <a:srgbClr val="002060"/>
          </a:solidFill>
          <a:ln w="127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xmlns="" id="{ED78F8FF-124E-4FAE-98B2-9BC4AC8B8BBC}"/>
              </a:ext>
            </a:extLst>
          </p:cNvPr>
          <p:cNvSpPr txBox="1"/>
          <p:nvPr/>
        </p:nvSpPr>
        <p:spPr>
          <a:xfrm>
            <a:off x="2705100" y="2291579"/>
            <a:ext cx="6111931" cy="1015663"/>
          </a:xfrm>
          <a:prstGeom prst="rect">
            <a:avLst/>
          </a:prstGeom>
          <a:noFill/>
        </p:spPr>
        <p:txBody>
          <a:bodyPr wrap="square" rtlCol="0" anchor="b">
            <a:spAutoFit/>
          </a:bodyPr>
          <a:lstStyle/>
          <a:p>
            <a:pPr algn="just" defTabSz="1828434"/>
            <a:r>
              <a:rPr lang="mn-MN" sz="1200" b="1" dirty="0">
                <a:solidFill>
                  <a:schemeClr val="bg1"/>
                </a:solidFill>
                <a:latin typeface="Arial" panose="020B0604020202020204" pitchFamily="34" charset="0"/>
                <a:cs typeface="Arial" panose="020B0604020202020204" pitchFamily="34" charset="0"/>
              </a:rPr>
              <a:t>ГАЗРЫН ХЯЗГААРЛАГДМАЛ ЭРХИЙН ТӨРӨЛ</a:t>
            </a:r>
          </a:p>
          <a:p>
            <a:pPr marL="171450" indent="-171450" algn="just" defTabSz="1828434">
              <a:buFont typeface="Arial" panose="020B0604020202020204" pitchFamily="34" charset="0"/>
              <a:buChar char="•"/>
            </a:pPr>
            <a:r>
              <a:rPr lang="mn-MN" sz="1200" dirty="0">
                <a:solidFill>
                  <a:schemeClr val="bg1"/>
                </a:solidFill>
                <a:latin typeface="Arial" panose="020B0604020202020204" pitchFamily="34" charset="0"/>
                <a:cs typeface="Arial" panose="020B0604020202020204" pitchFamily="34" charset="0"/>
              </a:rPr>
              <a:t>газрын узуфрукт эрх </a:t>
            </a:r>
            <a:r>
              <a:rPr lang="mn-MN" sz="1200" b="1" dirty="0">
                <a:solidFill>
                  <a:schemeClr val="bg1"/>
                </a:solidFill>
                <a:latin typeface="Arial" panose="020B0604020202020204" pitchFamily="34" charset="0"/>
                <a:cs typeface="Arial" panose="020B0604020202020204" pitchFamily="34" charset="0"/>
              </a:rPr>
              <a:t>/Иргэний хуулийн 152 дугаар зүйл, /</a:t>
            </a:r>
            <a:endParaRPr lang="mn-MN" sz="1200" dirty="0">
              <a:solidFill>
                <a:schemeClr val="bg1"/>
              </a:solidFill>
              <a:latin typeface="Arial" panose="020B0604020202020204" pitchFamily="34" charset="0"/>
              <a:cs typeface="Arial" panose="020B0604020202020204" pitchFamily="34" charset="0"/>
            </a:endParaRPr>
          </a:p>
          <a:p>
            <a:pPr marL="171450" indent="-171450" algn="just" defTabSz="1828434">
              <a:buFont typeface="Arial" panose="020B0604020202020204" pitchFamily="34" charset="0"/>
              <a:buChar char="•"/>
            </a:pPr>
            <a:r>
              <a:rPr lang="mn-MN" sz="1200" dirty="0">
                <a:solidFill>
                  <a:schemeClr val="bg1"/>
                </a:solidFill>
                <a:latin typeface="Arial" panose="020B0604020202020204" pitchFamily="34" charset="0"/>
                <a:cs typeface="Arial" panose="020B0604020202020204" pitchFamily="34" charset="0"/>
              </a:rPr>
              <a:t>барилга байгууламж барих газрын эрх </a:t>
            </a:r>
            <a:r>
              <a:rPr lang="mn-MN" sz="1200" b="1" dirty="0">
                <a:solidFill>
                  <a:schemeClr val="bg1"/>
                </a:solidFill>
                <a:latin typeface="Arial" panose="020B0604020202020204" pitchFamily="34" charset="0"/>
                <a:cs typeface="Arial" panose="020B0604020202020204" pitchFamily="34" charset="0"/>
              </a:rPr>
              <a:t>/Иргэний хуулийн 150 дугаар зүйл/</a:t>
            </a:r>
          </a:p>
          <a:p>
            <a:pPr algn="just" defTabSz="1828434"/>
            <a:r>
              <a:rPr lang="en-US" sz="1200" dirty="0">
                <a:solidFill>
                  <a:schemeClr val="bg1"/>
                </a:solidFill>
                <a:latin typeface="Arial" panose="020B0604020202020204" pitchFamily="34" charset="0"/>
                <a:cs typeface="Arial" panose="020B0604020202020204" pitchFamily="34" charset="0"/>
              </a:rPr>
              <a:t>/</a:t>
            </a:r>
            <a:r>
              <a:rPr lang="mn-MN" sz="1200" dirty="0">
                <a:solidFill>
                  <a:schemeClr val="bg1"/>
                </a:solidFill>
                <a:latin typeface="Arial" panose="020B0604020202020204" pitchFamily="34" charset="0"/>
                <a:cs typeface="Arial" panose="020B0604020202020204" pitchFamily="34" charset="0"/>
              </a:rPr>
              <a:t>Дээрх 2 эрхийг Улсын бүртгэлийн ерөнхий хуулийн 8 дугаар зүйлд ЭХЭУБ-ын төрөлд хамааруулсан</a:t>
            </a:r>
            <a:r>
              <a:rPr lang="en-US" sz="1200" dirty="0">
                <a:solidFill>
                  <a:schemeClr val="bg1"/>
                </a:solidFill>
                <a:latin typeface="Arial" panose="020B0604020202020204" pitchFamily="34" charset="0"/>
                <a:cs typeface="Arial" panose="020B0604020202020204" pitchFamily="34" charset="0"/>
              </a:rPr>
              <a:t>/</a:t>
            </a:r>
            <a:r>
              <a:rPr lang="mn-MN" sz="1200" dirty="0">
                <a:solidFill>
                  <a:schemeClr val="bg1"/>
                </a:solidFill>
                <a:latin typeface="Arial" panose="020B0604020202020204" pitchFamily="34" charset="0"/>
                <a:cs typeface="Arial" panose="020B0604020202020204" pitchFamily="34" charset="0"/>
              </a:rPr>
              <a:t> </a:t>
            </a:r>
          </a:p>
        </p:txBody>
      </p:sp>
      <p:sp>
        <p:nvSpPr>
          <p:cNvPr id="98" name="TextBox 97">
            <a:extLst>
              <a:ext uri="{FF2B5EF4-FFF2-40B4-BE49-F238E27FC236}">
                <a16:creationId xmlns:a16="http://schemas.microsoft.com/office/drawing/2014/main" xmlns="" id="{9654E83A-044E-445B-A13D-3D51318499D1}"/>
              </a:ext>
            </a:extLst>
          </p:cNvPr>
          <p:cNvSpPr txBox="1"/>
          <p:nvPr/>
        </p:nvSpPr>
        <p:spPr>
          <a:xfrm>
            <a:off x="2746520" y="3978980"/>
            <a:ext cx="6111931" cy="830997"/>
          </a:xfrm>
          <a:prstGeom prst="rect">
            <a:avLst/>
          </a:prstGeom>
          <a:noFill/>
        </p:spPr>
        <p:txBody>
          <a:bodyPr wrap="square" rtlCol="0" anchor="b">
            <a:spAutoFit/>
          </a:bodyPr>
          <a:lstStyle/>
          <a:p>
            <a:pPr algn="just" defTabSz="1828434"/>
            <a:r>
              <a:rPr lang="mn-MN" sz="1200" b="1" dirty="0">
                <a:solidFill>
                  <a:schemeClr val="bg1"/>
                </a:solidFill>
                <a:latin typeface="Arial" panose="020B0604020202020204" pitchFamily="34" charset="0"/>
                <a:cs typeface="Arial" panose="020B0604020202020204" pitchFamily="34" charset="0"/>
              </a:rPr>
              <a:t>ДУНДЫН МЭДЛИЙН ГАЗРЫН ЭРХ</a:t>
            </a:r>
          </a:p>
          <a:p>
            <a:pPr marL="285750" indent="-285750" algn="just" defTabSz="1828434">
              <a:buFont typeface="Arial" panose="020B0604020202020204" pitchFamily="34" charset="0"/>
              <a:buChar char="•"/>
            </a:pPr>
            <a:r>
              <a:rPr lang="mn-MN" sz="1200" dirty="0">
                <a:solidFill>
                  <a:schemeClr val="bg1"/>
                </a:solidFill>
                <a:latin typeface="Arial" panose="020B0604020202020204" pitchFamily="34" charset="0"/>
                <a:cs typeface="Arial" panose="020B0604020202020204" pitchFamily="34" charset="0"/>
              </a:rPr>
              <a:t>Нийтийн зориулалттай орон сууц болон олон өмчлөгчтэй барилга байгууламжийн доорх болон орчны газрыг өмчлөгчдөд дундын мэдлийн газрын эрхээр шилжүүлнэ. </a:t>
            </a:r>
          </a:p>
        </p:txBody>
      </p:sp>
      <p:sp>
        <p:nvSpPr>
          <p:cNvPr id="100" name="TextBox 99">
            <a:extLst>
              <a:ext uri="{FF2B5EF4-FFF2-40B4-BE49-F238E27FC236}">
                <a16:creationId xmlns:a16="http://schemas.microsoft.com/office/drawing/2014/main" xmlns="" id="{2F9E1E9A-1B84-4731-9843-1423F0121482}"/>
              </a:ext>
            </a:extLst>
          </p:cNvPr>
          <p:cNvSpPr txBox="1"/>
          <p:nvPr/>
        </p:nvSpPr>
        <p:spPr>
          <a:xfrm>
            <a:off x="2746520" y="5675426"/>
            <a:ext cx="6111931" cy="830997"/>
          </a:xfrm>
          <a:prstGeom prst="rect">
            <a:avLst/>
          </a:prstGeom>
          <a:noFill/>
        </p:spPr>
        <p:txBody>
          <a:bodyPr wrap="square" rtlCol="0" anchor="b">
            <a:spAutoFit/>
          </a:bodyPr>
          <a:lstStyle/>
          <a:p>
            <a:pPr algn="just" defTabSz="1828434"/>
            <a:r>
              <a:rPr lang="mn-MN" sz="1200" b="1" dirty="0">
                <a:solidFill>
                  <a:schemeClr val="bg1"/>
                </a:solidFill>
                <a:latin typeface="Arial" panose="020B0604020202020204" pitchFamily="34" charset="0"/>
                <a:cs typeface="Arial" panose="020B0604020202020204" pitchFamily="34" charset="0"/>
              </a:rPr>
              <a:t>СЕРВИТУТ ТОГТООХ /Иргэний хуулийн 151 дүгээр зүйлд заасан эрх, </a:t>
            </a:r>
            <a:r>
              <a:rPr lang="mn-MN" sz="1200" dirty="0">
                <a:solidFill>
                  <a:schemeClr val="bg1"/>
                </a:solidFill>
                <a:latin typeface="Arial" panose="020B0604020202020204" pitchFamily="34" charset="0"/>
                <a:cs typeface="Arial" panose="020B0604020202020204" pitchFamily="34" charset="0"/>
              </a:rPr>
              <a:t>Улсын бүртгэлийн ерөнхий хуулийн 8 дугаар зүйлд ЭХЭУБ-ын төрөлд хамааруулсан</a:t>
            </a:r>
            <a:r>
              <a:rPr lang="mn-MN" sz="1200" b="1" dirty="0">
                <a:solidFill>
                  <a:schemeClr val="bg1"/>
                </a:solidFill>
                <a:latin typeface="Arial" panose="020B0604020202020204" pitchFamily="34" charset="0"/>
                <a:cs typeface="Arial" panose="020B0604020202020204" pitchFamily="34" charset="0"/>
              </a:rPr>
              <a:t> /</a:t>
            </a:r>
          </a:p>
          <a:p>
            <a:pPr marL="285750" indent="-285750" algn="just" defTabSz="1828434">
              <a:buFont typeface="Arial" panose="020B0604020202020204" pitchFamily="34" charset="0"/>
              <a:buChar char="•"/>
            </a:pPr>
            <a:r>
              <a:rPr lang="mn-MN" sz="1200" dirty="0">
                <a:solidFill>
                  <a:schemeClr val="bg1"/>
                </a:solidFill>
                <a:latin typeface="Arial" panose="020B0604020202020204" pitchFamily="34" charset="0"/>
                <a:cs typeface="Arial" panose="020B0604020202020204" pitchFamily="34" charset="0"/>
              </a:rPr>
              <a:t>газрын эрхээ хэрэгжүүлэх, хүн амын нийтийн ашиг сонирхлыг хангах зайлшгүй шаардлага тохиолдолд бусдын газрын эрхийг хязгаарлалт тогтоох</a:t>
            </a:r>
            <a:endParaRPr lang="en-US" sz="1200" dirty="0">
              <a:solidFill>
                <a:schemeClr val="bg1"/>
              </a:solidFill>
              <a:latin typeface="Arial" panose="020B0604020202020204" pitchFamily="34" charset="0"/>
              <a:cs typeface="Arial" panose="020B0604020202020204" pitchFamily="34" charset="0"/>
            </a:endParaRPr>
          </a:p>
        </p:txBody>
      </p:sp>
      <p:pic>
        <p:nvPicPr>
          <p:cNvPr id="6" name="Graphic 5" descr="Contract">
            <a:extLst>
              <a:ext uri="{FF2B5EF4-FFF2-40B4-BE49-F238E27FC236}">
                <a16:creationId xmlns:a16="http://schemas.microsoft.com/office/drawing/2014/main" xmlns="" id="{4AF30C28-6746-CFC6-D28D-A786343F84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56151" y="1597664"/>
            <a:ext cx="640080" cy="640080"/>
          </a:xfrm>
          <a:prstGeom prst="rect">
            <a:avLst/>
          </a:prstGeom>
        </p:spPr>
      </p:pic>
      <p:pic>
        <p:nvPicPr>
          <p:cNvPr id="11" name="Graphic 10" descr="Playbook">
            <a:extLst>
              <a:ext uri="{FF2B5EF4-FFF2-40B4-BE49-F238E27FC236}">
                <a16:creationId xmlns:a16="http://schemas.microsoft.com/office/drawing/2014/main" xmlns="" id="{4E3A7E07-5805-020D-A99A-438A5EE9DB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19067" y="5016160"/>
            <a:ext cx="589566" cy="640080"/>
          </a:xfrm>
          <a:prstGeom prst="rect">
            <a:avLst/>
          </a:prstGeom>
        </p:spPr>
      </p:pic>
      <p:sp>
        <p:nvSpPr>
          <p:cNvPr id="26" name="TextBox 25">
            <a:extLst>
              <a:ext uri="{FF2B5EF4-FFF2-40B4-BE49-F238E27FC236}">
                <a16:creationId xmlns:a16="http://schemas.microsoft.com/office/drawing/2014/main" xmlns="" id="{952D4658-DAE2-72AB-095D-29CA1298FB78}"/>
              </a:ext>
            </a:extLst>
          </p:cNvPr>
          <p:cNvSpPr txBox="1"/>
          <p:nvPr/>
        </p:nvSpPr>
        <p:spPr>
          <a:xfrm>
            <a:off x="9121691" y="1902860"/>
            <a:ext cx="3021301" cy="369332"/>
          </a:xfrm>
          <a:prstGeom prst="rect">
            <a:avLst/>
          </a:prstGeom>
          <a:noFill/>
        </p:spPr>
        <p:txBody>
          <a:bodyPr wrap="square">
            <a:spAutoFit/>
          </a:bodyPr>
          <a:lstStyle/>
          <a:p>
            <a:pPr algn="ctr"/>
            <a:r>
              <a:rPr lang="mn-MN" sz="1800" b="1">
                <a:solidFill>
                  <a:schemeClr val="bg1"/>
                </a:solidFill>
                <a:latin typeface="Arial" panose="020B0604020202020204" pitchFamily="34" charset="0"/>
                <a:cs typeface="Arial" panose="020B0604020202020204" pitchFamily="34" charset="0"/>
              </a:rPr>
              <a:t>Эрх олгох субьект</a:t>
            </a:r>
            <a:endParaRPr lang="en-US" sz="1800" b="1">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B5676935-579E-E1E0-3517-C3F00646520B}"/>
              </a:ext>
            </a:extLst>
          </p:cNvPr>
          <p:cNvSpPr txBox="1"/>
          <p:nvPr/>
        </p:nvSpPr>
        <p:spPr>
          <a:xfrm>
            <a:off x="8985606" y="2411652"/>
            <a:ext cx="3155764" cy="868507"/>
          </a:xfrm>
          <a:prstGeom prst="rect">
            <a:avLst/>
          </a:prstGeom>
          <a:noFill/>
        </p:spPr>
        <p:txBody>
          <a:bodyPr wrap="square">
            <a:spAutoFit/>
          </a:bodyPr>
          <a:lstStyle/>
          <a:p>
            <a:pPr marL="0" indent="0" algn="just">
              <a:lnSpc>
                <a:spcPct val="107000"/>
              </a:lnSpc>
              <a:spcAft>
                <a:spcPts val="0"/>
              </a:spcAft>
              <a:buFont typeface="Arial" panose="020B0604020202020204" pitchFamily="34" charset="0"/>
              <a:buNone/>
            </a:pPr>
            <a:r>
              <a:rPr lang="mn-MN" sz="1200" dirty="0">
                <a:solidFill>
                  <a:schemeClr val="bg1"/>
                </a:solidFill>
                <a:effectLst/>
                <a:latin typeface="Arial" panose="020B0604020202020204" pitchFamily="34" charset="0"/>
                <a:cs typeface="Arial" panose="020B0604020202020204" pitchFamily="34" charset="0"/>
              </a:rPr>
              <a:t>- Монгол Улсын 18 насанд хүрсэн иргэн</a:t>
            </a:r>
          </a:p>
          <a:p>
            <a:pPr marL="171450" indent="-171450" algn="just">
              <a:lnSpc>
                <a:spcPct val="107000"/>
              </a:lnSpc>
              <a:spcAft>
                <a:spcPts val="0"/>
              </a:spcAft>
              <a:buFontTx/>
              <a:buChar char="-"/>
            </a:pPr>
            <a:r>
              <a:rPr lang="mn-MN" sz="1200" dirty="0">
                <a:solidFill>
                  <a:schemeClr val="bg1"/>
                </a:solidFill>
                <a:effectLst/>
                <a:latin typeface="Arial" panose="020B0604020202020204" pitchFamily="34" charset="0"/>
                <a:cs typeface="Arial" panose="020B0604020202020204" pitchFamily="34" charset="0"/>
              </a:rPr>
              <a:t>Монгол Улсын хуулийн этгээд</a:t>
            </a:r>
          </a:p>
          <a:p>
            <a:pPr marL="0" indent="0" algn="just">
              <a:lnSpc>
                <a:spcPct val="107000"/>
              </a:lnSpc>
              <a:spcAft>
                <a:spcPts val="0"/>
              </a:spcAft>
              <a:buFontTx/>
              <a:buNone/>
            </a:pPr>
            <a:r>
              <a:rPr lang="mn-MN" sz="1200" dirty="0">
                <a:solidFill>
                  <a:schemeClr val="bg1"/>
                </a:solidFill>
                <a:effectLst/>
                <a:latin typeface="Arial" panose="020B0604020202020204" pitchFamily="34" charset="0"/>
                <a:cs typeface="Arial" panose="020B0604020202020204" pitchFamily="34" charset="0"/>
              </a:rPr>
              <a:t>/Узуфрукт эрхэд Гадаадын хөрөнгө оруулалттай хуулийн этгээд хамаарахгүй/</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xmlns="" id="{64F1A670-71CD-9E36-F7BD-983B38DD9740}"/>
              </a:ext>
            </a:extLst>
          </p:cNvPr>
          <p:cNvSpPr txBox="1"/>
          <p:nvPr/>
        </p:nvSpPr>
        <p:spPr>
          <a:xfrm>
            <a:off x="8969186" y="3834339"/>
            <a:ext cx="3172184" cy="1200329"/>
          </a:xfrm>
          <a:prstGeom prst="rect">
            <a:avLst/>
          </a:prstGeom>
          <a:noFill/>
        </p:spPr>
        <p:txBody>
          <a:bodyPr wrap="square">
            <a:spAutoFit/>
          </a:bodyPr>
          <a:lstStyle/>
          <a:p>
            <a:pPr algn="just"/>
            <a:r>
              <a:rPr lang="mn-MN" sz="1200" b="0" kern="1200" dirty="0">
                <a:solidFill>
                  <a:schemeClr val="bg1"/>
                </a:solidFill>
                <a:effectLst/>
                <a:latin typeface="Arial" panose="020B0604020202020204" pitchFamily="34" charset="0"/>
                <a:cs typeface="Arial" panose="020B0604020202020204" pitchFamily="34" charset="0"/>
              </a:rPr>
              <a:t>- хоёр, түүнээс дээш өмчлөгчтэй нийтийн зориулалттай орон сууц, талбай, дулаан зогсоол;</a:t>
            </a:r>
          </a:p>
          <a:p>
            <a:pPr algn="just"/>
            <a:r>
              <a:rPr lang="mn-MN" sz="1200" b="0" kern="1200" dirty="0">
                <a:solidFill>
                  <a:schemeClr val="bg1"/>
                </a:solidFill>
                <a:effectLst/>
                <a:latin typeface="Arial" panose="020B0604020202020204" pitchFamily="34" charset="0"/>
                <a:cs typeface="Arial" panose="020B0604020202020204" pitchFamily="34" charset="0"/>
              </a:rPr>
              <a:t>- тодорхой зориулалтаар ашиглах хоёр, түүнээс дээш өмчлөгчтэй барилга, байгууламжийн өмчлөгч</a:t>
            </a:r>
            <a:endParaRPr lang="en-US" sz="1200" b="0" kern="1200" dirty="0">
              <a:solidFill>
                <a:schemeClr val="bg1"/>
              </a:solidFill>
              <a:effectLst/>
              <a:latin typeface="Arial" panose="020B0604020202020204" pitchFamily="34" charset="0"/>
              <a:ea typeface="+mn-ea"/>
              <a:cs typeface="Arial" panose="020B0604020202020204" pitchFamily="34" charset="0"/>
            </a:endParaRPr>
          </a:p>
        </p:txBody>
      </p:sp>
      <p:sp>
        <p:nvSpPr>
          <p:cNvPr id="66" name="TextBox 65">
            <a:extLst>
              <a:ext uri="{FF2B5EF4-FFF2-40B4-BE49-F238E27FC236}">
                <a16:creationId xmlns:a16="http://schemas.microsoft.com/office/drawing/2014/main" xmlns="" id="{605EF59A-364D-C1F3-AAFF-04D236B727AF}"/>
              </a:ext>
            </a:extLst>
          </p:cNvPr>
          <p:cNvSpPr txBox="1"/>
          <p:nvPr/>
        </p:nvSpPr>
        <p:spPr>
          <a:xfrm>
            <a:off x="8996730" y="5955029"/>
            <a:ext cx="3032674" cy="473271"/>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0"/>
              </a:spcAft>
              <a:buClrTx/>
              <a:buSzTx/>
              <a:buFontTx/>
              <a:buChar char="-"/>
              <a:tabLst/>
              <a:defRPr/>
            </a:pPr>
            <a:r>
              <a:rPr lang="mn-MN" sz="1200" kern="1200" dirty="0">
                <a:solidFill>
                  <a:schemeClr val="bg1"/>
                </a:solidFill>
                <a:effectLst/>
                <a:latin typeface="Arial" panose="020B0604020202020204" pitchFamily="34" charset="0"/>
                <a:cs typeface="Arial" panose="020B0604020202020204" pitchFamily="34" charset="0"/>
              </a:rPr>
              <a:t> газар өмчлөх, газрын хязгаарлагдмал эрхтэй иргэн, хуулийн этгээд</a:t>
            </a:r>
            <a:endParaRPr lang="en-US" sz="1200" b="1" kern="1200" dirty="0">
              <a:solidFill>
                <a:schemeClr val="bg1"/>
              </a:solidFill>
              <a:effectLst/>
              <a:latin typeface="Arial" panose="020B0604020202020204" pitchFamily="34" charset="0"/>
              <a:ea typeface="+mn-ea"/>
              <a:cs typeface="Arial" panose="020B0604020202020204" pitchFamily="34" charset="0"/>
            </a:endParaRPr>
          </a:p>
        </p:txBody>
      </p:sp>
      <p:cxnSp>
        <p:nvCxnSpPr>
          <p:cNvPr id="68" name="Connector: Elbow 67">
            <a:extLst>
              <a:ext uri="{FF2B5EF4-FFF2-40B4-BE49-F238E27FC236}">
                <a16:creationId xmlns:a16="http://schemas.microsoft.com/office/drawing/2014/main" xmlns="" id="{81610524-D7E7-D648-F01A-3325081E309E}"/>
              </a:ext>
            </a:extLst>
          </p:cNvPr>
          <p:cNvCxnSpPr>
            <a:cxnSpLocks/>
            <a:stCxn id="95" idx="3"/>
            <a:endCxn id="28" idx="1"/>
          </p:cNvCxnSpPr>
          <p:nvPr/>
        </p:nvCxnSpPr>
        <p:spPr>
          <a:xfrm>
            <a:off x="8858452" y="2799412"/>
            <a:ext cx="127154" cy="46494"/>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xmlns="" id="{488583B0-D3CF-1384-4EBC-2F06C1EA95F1}"/>
              </a:ext>
            </a:extLst>
          </p:cNvPr>
          <p:cNvCxnSpPr>
            <a:cxnSpLocks/>
            <a:stCxn id="97" idx="3"/>
          </p:cNvCxnSpPr>
          <p:nvPr/>
        </p:nvCxnSpPr>
        <p:spPr>
          <a:xfrm>
            <a:off x="8868745" y="4450609"/>
            <a:ext cx="100441" cy="21995"/>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xmlns="" id="{59C8C728-DD08-024B-1F1D-D4F4644E47F2}"/>
              </a:ext>
            </a:extLst>
          </p:cNvPr>
          <p:cNvCxnSpPr>
            <a:cxnSpLocks/>
            <a:stCxn id="99" idx="3"/>
            <a:endCxn id="66" idx="1"/>
          </p:cNvCxnSpPr>
          <p:nvPr/>
        </p:nvCxnSpPr>
        <p:spPr>
          <a:xfrm>
            <a:off x="8871152" y="6181756"/>
            <a:ext cx="125578" cy="9909"/>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xmlns="" id="{6663ECE9-2704-83D1-9891-18696193D245}"/>
              </a:ext>
            </a:extLst>
          </p:cNvPr>
          <p:cNvSpPr txBox="1"/>
          <p:nvPr/>
        </p:nvSpPr>
        <p:spPr>
          <a:xfrm>
            <a:off x="2181426" y="1035965"/>
            <a:ext cx="785157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cap="all" dirty="0">
                <a:solidFill>
                  <a:srgbClr val="FFC000"/>
                </a:solidFill>
                <a:latin typeface="Arial" panose="020B0604020202020204" pitchFamily="34" charset="0"/>
                <a:cs typeface="Arial" panose="020B0604020202020204" pitchFamily="34" charset="0"/>
              </a:rPr>
              <a:t>ТӨРИЙН ӨМЧИЙН ГАЗРЫГ БУСДАД ШИЛЖҮҮЛЭХ, </a:t>
            </a:r>
          </a:p>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cap="all" dirty="0">
                <a:solidFill>
                  <a:srgbClr val="FFC000"/>
                </a:solidFill>
                <a:latin typeface="Arial" panose="020B0604020202020204" pitchFamily="34" charset="0"/>
                <a:cs typeface="Arial" panose="020B0604020202020204" pitchFamily="34" charset="0"/>
              </a:rPr>
              <a:t>ЭРХИЙГ ХЯЗГААРЛАХ ЗОХИЦУУЛАЛТ</a:t>
            </a:r>
          </a:p>
        </p:txBody>
      </p:sp>
      <p:sp>
        <p:nvSpPr>
          <p:cNvPr id="37" name="TextBox 36">
            <a:extLst>
              <a:ext uri="{FF2B5EF4-FFF2-40B4-BE49-F238E27FC236}">
                <a16:creationId xmlns:a16="http://schemas.microsoft.com/office/drawing/2014/main" xmlns="" id="{41234265-5C0C-3F4B-832B-A2CDBB7419F3}"/>
              </a:ext>
            </a:extLst>
          </p:cNvPr>
          <p:cNvSpPr txBox="1"/>
          <p:nvPr/>
        </p:nvSpPr>
        <p:spPr>
          <a:xfrm>
            <a:off x="12607100" y="1664057"/>
            <a:ext cx="1739437" cy="1569660"/>
          </a:xfrm>
          <a:prstGeom prst="rect">
            <a:avLst/>
          </a:prstGeom>
          <a:noFill/>
        </p:spPr>
        <p:txBody>
          <a:bodyPr wrap="square">
            <a:spAutoFit/>
          </a:bodyPr>
          <a:lstStyle/>
          <a:p>
            <a:pPr algn="ctr"/>
            <a:r>
              <a:rPr lang="mn-MN" sz="1200" dirty="0">
                <a:latin typeface="Arial" panose="020B0604020202020204" pitchFamily="34" charset="0"/>
                <a:cs typeface="Arial" panose="020B0604020202020204" pitchFamily="34" charset="0"/>
              </a:rPr>
              <a:t>Одоогийн Газрын тухай хуулиар </a:t>
            </a:r>
            <a:r>
              <a:rPr lang="mn-MN" sz="1200" b="1" dirty="0">
                <a:latin typeface="Arial" panose="020B0604020202020204" pitchFamily="34" charset="0"/>
                <a:cs typeface="Arial" panose="020B0604020202020204" pitchFamily="34" charset="0"/>
              </a:rPr>
              <a:t>ГАЗАР ЭЗЭМШИХ </a:t>
            </a:r>
            <a:r>
              <a:rPr lang="mn-MN" sz="1200" dirty="0">
                <a:latin typeface="Arial" panose="020B0604020202020204" pitchFamily="34" charset="0"/>
                <a:cs typeface="Arial" panose="020B0604020202020204" pitchFamily="34" charset="0"/>
              </a:rPr>
              <a:t>эрх</a:t>
            </a:r>
          </a:p>
          <a:p>
            <a:pPr algn="ctr"/>
            <a:r>
              <a:rPr lang="mn-MN" sz="1200" dirty="0">
                <a:latin typeface="Arial" panose="020B0604020202020204" pitchFamily="34" charset="0"/>
                <a:cs typeface="Arial" panose="020B0604020202020204" pitchFamily="34" charset="0"/>
              </a:rPr>
              <a:t>Улсын бүртгэлийн ерөнхий хуулийн 8 дугаар зүйлд ЭХЭУБ-ын төрөлд хамааруулсан </a:t>
            </a:r>
            <a:endParaRPr lang="en-US" sz="12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BFD0EE13-6861-DB46-AB89-F110DD73AD9B}"/>
              </a:ext>
            </a:extLst>
          </p:cNvPr>
          <p:cNvSpPr txBox="1"/>
          <p:nvPr/>
        </p:nvSpPr>
        <p:spPr>
          <a:xfrm>
            <a:off x="12395014" y="1262058"/>
            <a:ext cx="2148905" cy="369332"/>
          </a:xfrm>
          <a:prstGeom prst="rect">
            <a:avLst/>
          </a:prstGeom>
          <a:noFill/>
        </p:spPr>
        <p:txBody>
          <a:bodyPr wrap="square">
            <a:spAutoFit/>
          </a:bodyPr>
          <a:lstStyle/>
          <a:p>
            <a:pPr algn="ctr"/>
            <a:r>
              <a:rPr lang="mn-MN" sz="1800" b="1" dirty="0">
                <a:latin typeface="Arial" panose="020B0604020202020204" pitchFamily="34" charset="0"/>
                <a:cs typeface="Arial" panose="020B0604020202020204" pitchFamily="34" charset="0"/>
              </a:rPr>
              <a:t>Тайлбар</a:t>
            </a:r>
            <a:endParaRPr lang="en-US" sz="1800" b="1" dirty="0">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F86B3E9B-37F1-08BC-37D3-B40E358809A5}"/>
              </a:ext>
            </a:extLst>
          </p:cNvPr>
          <p:cNvCxnSpPr/>
          <p:nvPr/>
        </p:nvCxnSpPr>
        <p:spPr>
          <a:xfrm flipV="1">
            <a:off x="12552238" y="1071162"/>
            <a:ext cx="0" cy="5389337"/>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5" name="Graphic 24" descr="City">
            <a:extLst>
              <a:ext uri="{FF2B5EF4-FFF2-40B4-BE49-F238E27FC236}">
                <a16:creationId xmlns:a16="http://schemas.microsoft.com/office/drawing/2014/main" xmlns="" id="{687FFC30-9AC2-E4FC-E5F8-99E4C511C7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353697" y="3417409"/>
            <a:ext cx="589305" cy="639797"/>
          </a:xfrm>
          <a:prstGeom prst="rect">
            <a:avLst/>
          </a:prstGeom>
        </p:spPr>
      </p:pic>
      <p:sp>
        <p:nvSpPr>
          <p:cNvPr id="41" name="TextBox 40">
            <a:extLst>
              <a:ext uri="{FF2B5EF4-FFF2-40B4-BE49-F238E27FC236}">
                <a16:creationId xmlns:a16="http://schemas.microsoft.com/office/drawing/2014/main" xmlns="" id="{B22AEA4F-C966-A08A-3841-30E0F1D2B4CB}"/>
              </a:ext>
            </a:extLst>
          </p:cNvPr>
          <p:cNvSpPr txBox="1"/>
          <p:nvPr/>
        </p:nvSpPr>
        <p:spPr>
          <a:xfrm>
            <a:off x="12853995" y="3574558"/>
            <a:ext cx="1345040" cy="646331"/>
          </a:xfrm>
          <a:prstGeom prst="rect">
            <a:avLst/>
          </a:prstGeom>
          <a:noFill/>
        </p:spPr>
        <p:txBody>
          <a:bodyPr wrap="square">
            <a:spAutoFit/>
          </a:bodyPr>
          <a:lstStyle/>
          <a:p>
            <a:pPr algn="ctr"/>
            <a:r>
              <a:rPr lang="mn-MN" sz="1200" dirty="0">
                <a:latin typeface="Arial" panose="020B0604020202020204" pitchFamily="34" charset="0"/>
                <a:cs typeface="Arial" panose="020B0604020202020204" pitchFamily="34" charset="0"/>
              </a:rPr>
              <a:t>Шинээр нэмэгдэж байгаа.</a:t>
            </a:r>
            <a:endParaRPr lang="en-US" sz="12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DD82F9B9-CBB0-0CD9-74D1-4635DDD1C2FA}"/>
              </a:ext>
            </a:extLst>
          </p:cNvPr>
          <p:cNvSpPr txBox="1"/>
          <p:nvPr/>
        </p:nvSpPr>
        <p:spPr>
          <a:xfrm>
            <a:off x="12607100" y="5203942"/>
            <a:ext cx="1801607" cy="1200329"/>
          </a:xfrm>
          <a:prstGeom prst="rect">
            <a:avLst/>
          </a:prstGeom>
          <a:noFill/>
        </p:spPr>
        <p:txBody>
          <a:bodyPr wrap="square">
            <a:spAutoFit/>
          </a:bodyPr>
          <a:lstStyle/>
          <a:p>
            <a:pPr algn="ctr"/>
            <a:r>
              <a:rPr lang="mn-MN" sz="1200" dirty="0">
                <a:latin typeface="Arial" panose="020B0604020202020204" pitchFamily="34" charset="0"/>
                <a:cs typeface="Arial" panose="020B0604020202020204" pitchFamily="34" charset="0"/>
              </a:rPr>
              <a:t>Иргэний хууль, Улсын бүртгэлийн ерөнхий хуулийн 8 дугаар зүйлд ЭХЭУБ-ын төрөлд хамааруулсан </a:t>
            </a: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1F9E565E-C7B2-A283-39B2-6A8F6978EE4A}"/>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
        <p:nvSpPr>
          <p:cNvPr id="8" name="TextBox 7">
            <a:extLst>
              <a:ext uri="{FF2B5EF4-FFF2-40B4-BE49-F238E27FC236}">
                <a16:creationId xmlns:a16="http://schemas.microsoft.com/office/drawing/2014/main" xmlns="" id="{F660CE85-5A31-76B1-77E7-6C4706C6D8E7}"/>
              </a:ext>
            </a:extLst>
          </p:cNvPr>
          <p:cNvSpPr txBox="1"/>
          <p:nvPr/>
        </p:nvSpPr>
        <p:spPr>
          <a:xfrm>
            <a:off x="-17357" y="3752686"/>
            <a:ext cx="2519271" cy="1169551"/>
          </a:xfrm>
          <a:prstGeom prst="rect">
            <a:avLst/>
          </a:prstGeom>
          <a:noFill/>
        </p:spPr>
        <p:txBody>
          <a:bodyPr wrap="square">
            <a:spAutoFit/>
          </a:bodyPr>
          <a:lstStyle/>
          <a:p>
            <a:pPr algn="ctr" defTabSz="1828434"/>
            <a:r>
              <a:rPr lang="mn-MN" sz="1400" dirty="0">
                <a:solidFill>
                  <a:schemeClr val="bg1"/>
                </a:solidFill>
                <a:latin typeface="Arial" panose="020B0604020202020204" pitchFamily="34" charset="0"/>
                <a:cs typeface="Arial" panose="020B0604020202020204" pitchFamily="34" charset="0"/>
              </a:rPr>
              <a:t>Газрын эрхийг Иргэний хуулийн суурь эрхийн зохицуулалттай нийцүүлж, газрын эрхийн баталгааг хангах </a:t>
            </a:r>
          </a:p>
        </p:txBody>
      </p:sp>
    </p:spTree>
    <p:extLst>
      <p:ext uri="{BB962C8B-B14F-4D97-AF65-F5344CB8AC3E}">
        <p14:creationId xmlns:p14="http://schemas.microsoft.com/office/powerpoint/2010/main" val="256113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xmlns="" id="{0B2B94D6-87C9-D30F-8BD4-962BC0166C08}"/>
              </a:ext>
            </a:extLst>
          </p:cNvPr>
          <p:cNvSpPr>
            <a:spLocks noChangeArrowheads="1"/>
          </p:cNvSpPr>
          <p:nvPr/>
        </p:nvSpPr>
        <p:spPr bwMode="auto">
          <a:xfrm>
            <a:off x="4767617" y="2031013"/>
            <a:ext cx="4650296" cy="592397"/>
          </a:xfrm>
          <a:prstGeom prst="roundRect">
            <a:avLst>
              <a:gd name="adj" fmla="val 5241"/>
            </a:avLst>
          </a:prstGeom>
          <a:solidFill>
            <a:srgbClr val="002060"/>
          </a:solidFill>
          <a:ln w="127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3" name="Freeform 2">
            <a:extLst>
              <a:ext uri="{FF2B5EF4-FFF2-40B4-BE49-F238E27FC236}">
                <a16:creationId xmlns:a16="http://schemas.microsoft.com/office/drawing/2014/main" xmlns="" id="{FFABF456-4F70-6890-1B2E-796F75552558}"/>
              </a:ext>
            </a:extLst>
          </p:cNvPr>
          <p:cNvSpPr>
            <a:spLocks noChangeArrowheads="1"/>
          </p:cNvSpPr>
          <p:nvPr/>
        </p:nvSpPr>
        <p:spPr bwMode="auto">
          <a:xfrm>
            <a:off x="250472" y="3788305"/>
            <a:ext cx="3874619" cy="592397"/>
          </a:xfrm>
          <a:prstGeom prst="roundRect">
            <a:avLst>
              <a:gd name="adj" fmla="val 5241"/>
            </a:avLst>
          </a:prstGeom>
          <a:solidFill>
            <a:srgbClr val="002060"/>
          </a:solidFill>
          <a:ln w="12700">
            <a:solidFill>
              <a:srgbClr val="EAECF3"/>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normalizeH="0" noProof="0">
              <a:ln>
                <a:noFill/>
              </a:ln>
              <a:solidFill>
                <a:srgbClr val="747993"/>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4C46C46F-749F-8FD4-723B-F4EAAF8BFA89}"/>
              </a:ext>
            </a:extLst>
          </p:cNvPr>
          <p:cNvSpPr txBox="1"/>
          <p:nvPr/>
        </p:nvSpPr>
        <p:spPr>
          <a:xfrm>
            <a:off x="255917" y="3800027"/>
            <a:ext cx="3884913" cy="584775"/>
          </a:xfrm>
          <a:prstGeom prst="rect">
            <a:avLst/>
          </a:prstGeom>
          <a:noFill/>
        </p:spPr>
        <p:txBody>
          <a:bodyPr wrap="square" rtlCol="0" anchor="b">
            <a:spAutoFit/>
          </a:bodyPr>
          <a:lstStyle/>
          <a:p>
            <a:pPr algn="ctr" defTabSz="1828434"/>
            <a:r>
              <a:rPr lang="mn-MN" sz="1600" b="1" dirty="0">
                <a:solidFill>
                  <a:schemeClr val="bg1"/>
                </a:solidFill>
                <a:latin typeface="Arial" panose="020B0604020202020204" pitchFamily="34" charset="0"/>
                <a:cs typeface="Arial" panose="020B0604020202020204" pitchFamily="34" charset="0"/>
              </a:rPr>
              <a:t>ГАЗРЫГ ГЭРЭЭГЭЭР АШИГЛУУЛАХ</a:t>
            </a:r>
            <a:endParaRPr lang="en-US" sz="1600" b="1" dirty="0">
              <a:solidFill>
                <a:schemeClr val="bg1"/>
              </a:solidFill>
              <a:latin typeface="Arial" panose="020B0604020202020204" pitchFamily="34" charset="0"/>
              <a:cs typeface="Arial" panose="020B0604020202020204" pitchFamily="34" charset="0"/>
            </a:endParaRPr>
          </a:p>
          <a:p>
            <a:pPr algn="ctr" defTabSz="1828434"/>
            <a:r>
              <a:rPr lang="mn-MN" sz="1600" b="1" dirty="0">
                <a:solidFill>
                  <a:schemeClr val="bg1"/>
                </a:solidFill>
                <a:latin typeface="Arial" panose="020B0604020202020204" pitchFamily="34" charset="0"/>
                <a:cs typeface="Arial" panose="020B0604020202020204" pitchFamily="34" charset="0"/>
              </a:rPr>
              <a:t>СУБЬЕКТ</a:t>
            </a:r>
          </a:p>
        </p:txBody>
      </p:sp>
      <p:sp>
        <p:nvSpPr>
          <p:cNvPr id="18" name="Rectangle 17">
            <a:extLst>
              <a:ext uri="{FF2B5EF4-FFF2-40B4-BE49-F238E27FC236}">
                <a16:creationId xmlns:a16="http://schemas.microsoft.com/office/drawing/2014/main" xmlns="" id="{A766C842-4ABB-7FE3-9DDA-468C67881551}"/>
              </a:ext>
            </a:extLst>
          </p:cNvPr>
          <p:cNvSpPr/>
          <p:nvPr/>
        </p:nvSpPr>
        <p:spPr>
          <a:xfrm>
            <a:off x="4767617" y="2673712"/>
            <a:ext cx="4650296" cy="2872117"/>
          </a:xfrm>
          <a:prstGeom prst="rect">
            <a:avLst/>
          </a:prstGeom>
          <a:noFill/>
        </p:spPr>
      </p:sp>
      <p:sp>
        <p:nvSpPr>
          <p:cNvPr id="21" name="Freeform: Shape 20">
            <a:extLst>
              <a:ext uri="{FF2B5EF4-FFF2-40B4-BE49-F238E27FC236}">
                <a16:creationId xmlns:a16="http://schemas.microsoft.com/office/drawing/2014/main" xmlns="" id="{5FA1834A-2502-D862-AF24-041CEA9307A5}"/>
              </a:ext>
            </a:extLst>
          </p:cNvPr>
          <p:cNvSpPr/>
          <p:nvPr/>
        </p:nvSpPr>
        <p:spPr>
          <a:xfrm>
            <a:off x="4767617" y="2690650"/>
            <a:ext cx="4650296" cy="505440"/>
          </a:xfrm>
          <a:custGeom>
            <a:avLst/>
            <a:gdLst>
              <a:gd name="connsiteX0" fmla="*/ 0 w 4650296"/>
              <a:gd name="connsiteY0" fmla="*/ 84242 h 505440"/>
              <a:gd name="connsiteX1" fmla="*/ 84242 w 4650296"/>
              <a:gd name="connsiteY1" fmla="*/ 0 h 505440"/>
              <a:gd name="connsiteX2" fmla="*/ 4566054 w 4650296"/>
              <a:gd name="connsiteY2" fmla="*/ 0 h 505440"/>
              <a:gd name="connsiteX3" fmla="*/ 4650296 w 4650296"/>
              <a:gd name="connsiteY3" fmla="*/ 84242 h 505440"/>
              <a:gd name="connsiteX4" fmla="*/ 4650296 w 4650296"/>
              <a:gd name="connsiteY4" fmla="*/ 421198 h 505440"/>
              <a:gd name="connsiteX5" fmla="*/ 4566054 w 4650296"/>
              <a:gd name="connsiteY5" fmla="*/ 505440 h 505440"/>
              <a:gd name="connsiteX6" fmla="*/ 84242 w 4650296"/>
              <a:gd name="connsiteY6" fmla="*/ 505440 h 505440"/>
              <a:gd name="connsiteX7" fmla="*/ 0 w 4650296"/>
              <a:gd name="connsiteY7" fmla="*/ 421198 h 505440"/>
              <a:gd name="connsiteX8" fmla="*/ 0 w 4650296"/>
              <a:gd name="connsiteY8" fmla="*/ 84242 h 50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0296" h="505440">
                <a:moveTo>
                  <a:pt x="0" y="84242"/>
                </a:moveTo>
                <a:cubicBezTo>
                  <a:pt x="0" y="37716"/>
                  <a:pt x="37716" y="0"/>
                  <a:pt x="84242" y="0"/>
                </a:cubicBezTo>
                <a:lnTo>
                  <a:pt x="4566054" y="0"/>
                </a:lnTo>
                <a:cubicBezTo>
                  <a:pt x="4612580" y="0"/>
                  <a:pt x="4650296" y="37716"/>
                  <a:pt x="4650296" y="84242"/>
                </a:cubicBezTo>
                <a:lnTo>
                  <a:pt x="4650296" y="421198"/>
                </a:lnTo>
                <a:cubicBezTo>
                  <a:pt x="4650296" y="467724"/>
                  <a:pt x="4612580" y="505440"/>
                  <a:pt x="4566054" y="505440"/>
                </a:cubicBezTo>
                <a:lnTo>
                  <a:pt x="84242" y="505440"/>
                </a:lnTo>
                <a:cubicBezTo>
                  <a:pt x="37716" y="505440"/>
                  <a:pt x="0" y="467724"/>
                  <a:pt x="0" y="421198"/>
                </a:cubicBezTo>
                <a:lnTo>
                  <a:pt x="0" y="84242"/>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394" tIns="70394" rIns="70394" bIns="70394" numCol="1" spcCol="1270" anchor="ctr" anchorCtr="0">
            <a:noAutofit/>
          </a:bodyPr>
          <a:lstStyle/>
          <a:p>
            <a:pPr marL="0" lvl="0" indent="0" algn="l"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ашигт малтмал, газрын тос, уламжлалт бус газрын тос ашиглах зориулалтаар,</a:t>
            </a:r>
            <a:endParaRPr lang="en-US" sz="1200" kern="1200" dirty="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xmlns="" id="{03DC8C1C-D93A-2CFC-3C11-4EA71F4DD8C4}"/>
              </a:ext>
            </a:extLst>
          </p:cNvPr>
          <p:cNvSpPr/>
          <p:nvPr/>
        </p:nvSpPr>
        <p:spPr>
          <a:xfrm>
            <a:off x="4767617" y="3273850"/>
            <a:ext cx="4650296" cy="505440"/>
          </a:xfrm>
          <a:custGeom>
            <a:avLst/>
            <a:gdLst>
              <a:gd name="connsiteX0" fmla="*/ 0 w 4650296"/>
              <a:gd name="connsiteY0" fmla="*/ 84242 h 505440"/>
              <a:gd name="connsiteX1" fmla="*/ 84242 w 4650296"/>
              <a:gd name="connsiteY1" fmla="*/ 0 h 505440"/>
              <a:gd name="connsiteX2" fmla="*/ 4566054 w 4650296"/>
              <a:gd name="connsiteY2" fmla="*/ 0 h 505440"/>
              <a:gd name="connsiteX3" fmla="*/ 4650296 w 4650296"/>
              <a:gd name="connsiteY3" fmla="*/ 84242 h 505440"/>
              <a:gd name="connsiteX4" fmla="*/ 4650296 w 4650296"/>
              <a:gd name="connsiteY4" fmla="*/ 421198 h 505440"/>
              <a:gd name="connsiteX5" fmla="*/ 4566054 w 4650296"/>
              <a:gd name="connsiteY5" fmla="*/ 505440 h 505440"/>
              <a:gd name="connsiteX6" fmla="*/ 84242 w 4650296"/>
              <a:gd name="connsiteY6" fmla="*/ 505440 h 505440"/>
              <a:gd name="connsiteX7" fmla="*/ 0 w 4650296"/>
              <a:gd name="connsiteY7" fmla="*/ 421198 h 505440"/>
              <a:gd name="connsiteX8" fmla="*/ 0 w 4650296"/>
              <a:gd name="connsiteY8" fmla="*/ 84242 h 50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0296" h="505440">
                <a:moveTo>
                  <a:pt x="0" y="84242"/>
                </a:moveTo>
                <a:cubicBezTo>
                  <a:pt x="0" y="37716"/>
                  <a:pt x="37716" y="0"/>
                  <a:pt x="84242" y="0"/>
                </a:cubicBezTo>
                <a:lnTo>
                  <a:pt x="4566054" y="0"/>
                </a:lnTo>
                <a:cubicBezTo>
                  <a:pt x="4612580" y="0"/>
                  <a:pt x="4650296" y="37716"/>
                  <a:pt x="4650296" y="84242"/>
                </a:cubicBezTo>
                <a:lnTo>
                  <a:pt x="4650296" y="421198"/>
                </a:lnTo>
                <a:cubicBezTo>
                  <a:pt x="4650296" y="467724"/>
                  <a:pt x="4612580" y="505440"/>
                  <a:pt x="4566054" y="505440"/>
                </a:cubicBezTo>
                <a:lnTo>
                  <a:pt x="84242" y="505440"/>
                </a:lnTo>
                <a:cubicBezTo>
                  <a:pt x="37716" y="505440"/>
                  <a:pt x="0" y="467724"/>
                  <a:pt x="0" y="421198"/>
                </a:cubicBezTo>
                <a:lnTo>
                  <a:pt x="0" y="84242"/>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394" tIns="70394" rIns="70394" bIns="70394" numCol="1" spcCol="1270" anchor="ctr" anchorCtr="0">
            <a:noAutofit/>
          </a:bodyPr>
          <a:lstStyle/>
          <a:p>
            <a:pPr marL="0" lvl="0" indent="0" algn="l"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төрийн болон орон нутгийн өмчит хуулийн этгээдийн үндсэн чиг үүргээ хэрэгжүүлэхэд шаардлагатай газрыг </a:t>
            </a:r>
            <a:endParaRPr lang="en-US" sz="1200" kern="1200" dirty="0">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xmlns="" id="{8B0A8299-AB26-7D6A-CE56-1C77EC2633A8}"/>
              </a:ext>
            </a:extLst>
          </p:cNvPr>
          <p:cNvSpPr/>
          <p:nvPr/>
        </p:nvSpPr>
        <p:spPr>
          <a:xfrm>
            <a:off x="4767617" y="3857050"/>
            <a:ext cx="4650296" cy="505440"/>
          </a:xfrm>
          <a:custGeom>
            <a:avLst/>
            <a:gdLst>
              <a:gd name="connsiteX0" fmla="*/ 0 w 4650296"/>
              <a:gd name="connsiteY0" fmla="*/ 84242 h 505440"/>
              <a:gd name="connsiteX1" fmla="*/ 84242 w 4650296"/>
              <a:gd name="connsiteY1" fmla="*/ 0 h 505440"/>
              <a:gd name="connsiteX2" fmla="*/ 4566054 w 4650296"/>
              <a:gd name="connsiteY2" fmla="*/ 0 h 505440"/>
              <a:gd name="connsiteX3" fmla="*/ 4650296 w 4650296"/>
              <a:gd name="connsiteY3" fmla="*/ 84242 h 505440"/>
              <a:gd name="connsiteX4" fmla="*/ 4650296 w 4650296"/>
              <a:gd name="connsiteY4" fmla="*/ 421198 h 505440"/>
              <a:gd name="connsiteX5" fmla="*/ 4566054 w 4650296"/>
              <a:gd name="connsiteY5" fmla="*/ 505440 h 505440"/>
              <a:gd name="connsiteX6" fmla="*/ 84242 w 4650296"/>
              <a:gd name="connsiteY6" fmla="*/ 505440 h 505440"/>
              <a:gd name="connsiteX7" fmla="*/ 0 w 4650296"/>
              <a:gd name="connsiteY7" fmla="*/ 421198 h 505440"/>
              <a:gd name="connsiteX8" fmla="*/ 0 w 4650296"/>
              <a:gd name="connsiteY8" fmla="*/ 84242 h 50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0296" h="505440">
                <a:moveTo>
                  <a:pt x="0" y="84242"/>
                </a:moveTo>
                <a:cubicBezTo>
                  <a:pt x="0" y="37716"/>
                  <a:pt x="37716" y="0"/>
                  <a:pt x="84242" y="0"/>
                </a:cubicBezTo>
                <a:lnTo>
                  <a:pt x="4566054" y="0"/>
                </a:lnTo>
                <a:cubicBezTo>
                  <a:pt x="4612580" y="0"/>
                  <a:pt x="4650296" y="37716"/>
                  <a:pt x="4650296" y="84242"/>
                </a:cubicBezTo>
                <a:lnTo>
                  <a:pt x="4650296" y="421198"/>
                </a:lnTo>
                <a:cubicBezTo>
                  <a:pt x="4650296" y="467724"/>
                  <a:pt x="4612580" y="505440"/>
                  <a:pt x="4566054" y="505440"/>
                </a:cubicBezTo>
                <a:lnTo>
                  <a:pt x="84242" y="505440"/>
                </a:lnTo>
                <a:cubicBezTo>
                  <a:pt x="37716" y="505440"/>
                  <a:pt x="0" y="467724"/>
                  <a:pt x="0" y="421198"/>
                </a:cubicBezTo>
                <a:lnTo>
                  <a:pt x="0" y="84242"/>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394" tIns="70394" rIns="70394" bIns="70394" numCol="1" spcCol="1270" anchor="ctr" anchorCtr="0">
            <a:noAutofit/>
          </a:bodyPr>
          <a:lstStyle/>
          <a:p>
            <a:pPr marL="0" lvl="0" indent="0" algn="l"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гадаадын иргэн, харьяалалгүй хүний гэр бүлийн хэрэгцээнд амины орон сууцны байшин, гэр, сууц барих зориулалтаар,</a:t>
            </a:r>
            <a:endParaRPr lang="en-US" sz="1200" kern="1200" dirty="0">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xmlns="" id="{8B7E7CB9-0C6C-2BAE-877E-0943E0542C35}"/>
              </a:ext>
            </a:extLst>
          </p:cNvPr>
          <p:cNvSpPr/>
          <p:nvPr/>
        </p:nvSpPr>
        <p:spPr>
          <a:xfrm>
            <a:off x="4767617" y="4440250"/>
            <a:ext cx="4650296" cy="505440"/>
          </a:xfrm>
          <a:custGeom>
            <a:avLst/>
            <a:gdLst>
              <a:gd name="connsiteX0" fmla="*/ 0 w 4650296"/>
              <a:gd name="connsiteY0" fmla="*/ 84242 h 505440"/>
              <a:gd name="connsiteX1" fmla="*/ 84242 w 4650296"/>
              <a:gd name="connsiteY1" fmla="*/ 0 h 505440"/>
              <a:gd name="connsiteX2" fmla="*/ 4566054 w 4650296"/>
              <a:gd name="connsiteY2" fmla="*/ 0 h 505440"/>
              <a:gd name="connsiteX3" fmla="*/ 4650296 w 4650296"/>
              <a:gd name="connsiteY3" fmla="*/ 84242 h 505440"/>
              <a:gd name="connsiteX4" fmla="*/ 4650296 w 4650296"/>
              <a:gd name="connsiteY4" fmla="*/ 421198 h 505440"/>
              <a:gd name="connsiteX5" fmla="*/ 4566054 w 4650296"/>
              <a:gd name="connsiteY5" fmla="*/ 505440 h 505440"/>
              <a:gd name="connsiteX6" fmla="*/ 84242 w 4650296"/>
              <a:gd name="connsiteY6" fmla="*/ 505440 h 505440"/>
              <a:gd name="connsiteX7" fmla="*/ 0 w 4650296"/>
              <a:gd name="connsiteY7" fmla="*/ 421198 h 505440"/>
              <a:gd name="connsiteX8" fmla="*/ 0 w 4650296"/>
              <a:gd name="connsiteY8" fmla="*/ 84242 h 50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0296" h="505440">
                <a:moveTo>
                  <a:pt x="0" y="84242"/>
                </a:moveTo>
                <a:cubicBezTo>
                  <a:pt x="0" y="37716"/>
                  <a:pt x="37716" y="0"/>
                  <a:pt x="84242" y="0"/>
                </a:cubicBezTo>
                <a:lnTo>
                  <a:pt x="4566054" y="0"/>
                </a:lnTo>
                <a:cubicBezTo>
                  <a:pt x="4612580" y="0"/>
                  <a:pt x="4650296" y="37716"/>
                  <a:pt x="4650296" y="84242"/>
                </a:cubicBezTo>
                <a:lnTo>
                  <a:pt x="4650296" y="421198"/>
                </a:lnTo>
                <a:cubicBezTo>
                  <a:pt x="4650296" y="467724"/>
                  <a:pt x="4612580" y="505440"/>
                  <a:pt x="4566054" y="505440"/>
                </a:cubicBezTo>
                <a:lnTo>
                  <a:pt x="84242" y="505440"/>
                </a:lnTo>
                <a:cubicBezTo>
                  <a:pt x="37716" y="505440"/>
                  <a:pt x="0" y="467724"/>
                  <a:pt x="0" y="421198"/>
                </a:cubicBezTo>
                <a:lnTo>
                  <a:pt x="0" y="84242"/>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394" tIns="70394" rIns="70394" bIns="70394" numCol="1" spcCol="1270" anchor="ctr" anchorCtr="0">
            <a:noAutofit/>
          </a:bodyPr>
          <a:lstStyle/>
          <a:p>
            <a:pPr marL="0" lvl="0" indent="0" algn="l" defTabSz="533400">
              <a:lnSpc>
                <a:spcPct val="90000"/>
              </a:lnSpc>
              <a:spcBef>
                <a:spcPct val="0"/>
              </a:spcBef>
              <a:spcAft>
                <a:spcPct val="35000"/>
              </a:spcAft>
              <a:buNone/>
            </a:pPr>
            <a:r>
              <a:rPr lang="mn-MN" sz="1200" kern="1200">
                <a:latin typeface="Arial" panose="020B0604020202020204" pitchFamily="34" charset="0"/>
                <a:cs typeface="Arial" panose="020B0604020202020204" pitchFamily="34" charset="0"/>
              </a:rPr>
              <a:t>чөлөөт бүсэд газар ашиглуулах,</a:t>
            </a:r>
            <a:endParaRPr lang="en-US" sz="1200" kern="1200">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xmlns="" id="{A82C0E0E-83F3-427A-3D48-31EEA47D07C8}"/>
              </a:ext>
            </a:extLst>
          </p:cNvPr>
          <p:cNvSpPr/>
          <p:nvPr/>
        </p:nvSpPr>
        <p:spPr>
          <a:xfrm>
            <a:off x="4767617" y="5023450"/>
            <a:ext cx="4650296" cy="505440"/>
          </a:xfrm>
          <a:custGeom>
            <a:avLst/>
            <a:gdLst>
              <a:gd name="connsiteX0" fmla="*/ 0 w 4650296"/>
              <a:gd name="connsiteY0" fmla="*/ 84242 h 505440"/>
              <a:gd name="connsiteX1" fmla="*/ 84242 w 4650296"/>
              <a:gd name="connsiteY1" fmla="*/ 0 h 505440"/>
              <a:gd name="connsiteX2" fmla="*/ 4566054 w 4650296"/>
              <a:gd name="connsiteY2" fmla="*/ 0 h 505440"/>
              <a:gd name="connsiteX3" fmla="*/ 4650296 w 4650296"/>
              <a:gd name="connsiteY3" fmla="*/ 84242 h 505440"/>
              <a:gd name="connsiteX4" fmla="*/ 4650296 w 4650296"/>
              <a:gd name="connsiteY4" fmla="*/ 421198 h 505440"/>
              <a:gd name="connsiteX5" fmla="*/ 4566054 w 4650296"/>
              <a:gd name="connsiteY5" fmla="*/ 505440 h 505440"/>
              <a:gd name="connsiteX6" fmla="*/ 84242 w 4650296"/>
              <a:gd name="connsiteY6" fmla="*/ 505440 h 505440"/>
              <a:gd name="connsiteX7" fmla="*/ 0 w 4650296"/>
              <a:gd name="connsiteY7" fmla="*/ 421198 h 505440"/>
              <a:gd name="connsiteX8" fmla="*/ 0 w 4650296"/>
              <a:gd name="connsiteY8" fmla="*/ 84242 h 50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0296" h="505440">
                <a:moveTo>
                  <a:pt x="0" y="84242"/>
                </a:moveTo>
                <a:cubicBezTo>
                  <a:pt x="0" y="37716"/>
                  <a:pt x="37716" y="0"/>
                  <a:pt x="84242" y="0"/>
                </a:cubicBezTo>
                <a:lnTo>
                  <a:pt x="4566054" y="0"/>
                </a:lnTo>
                <a:cubicBezTo>
                  <a:pt x="4612580" y="0"/>
                  <a:pt x="4650296" y="37716"/>
                  <a:pt x="4650296" y="84242"/>
                </a:cubicBezTo>
                <a:lnTo>
                  <a:pt x="4650296" y="421198"/>
                </a:lnTo>
                <a:cubicBezTo>
                  <a:pt x="4650296" y="467724"/>
                  <a:pt x="4612580" y="505440"/>
                  <a:pt x="4566054" y="505440"/>
                </a:cubicBezTo>
                <a:lnTo>
                  <a:pt x="84242" y="505440"/>
                </a:lnTo>
                <a:cubicBezTo>
                  <a:pt x="37716" y="505440"/>
                  <a:pt x="0" y="467724"/>
                  <a:pt x="0" y="421198"/>
                </a:cubicBezTo>
                <a:lnTo>
                  <a:pt x="0" y="84242"/>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394" tIns="70394" rIns="70394" bIns="70394" numCol="1" spcCol="1270" anchor="ctr" anchorCtr="0">
            <a:noAutofit/>
          </a:bodyPr>
          <a:lstStyle/>
          <a:p>
            <a:pPr marL="0" lvl="0" indent="0" algn="l"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улсын тусгай хэрэгцээний газар нутагт газар ашиглуулах </a:t>
            </a:r>
            <a:endParaRPr lang="en-US" sz="1200" kern="12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4408C9DC-7684-65C6-706E-305C5251F6C9}"/>
              </a:ext>
            </a:extLst>
          </p:cNvPr>
          <p:cNvGrpSpPr/>
          <p:nvPr/>
        </p:nvGrpSpPr>
        <p:grpSpPr>
          <a:xfrm>
            <a:off x="240178" y="4465707"/>
            <a:ext cx="3874619" cy="1658070"/>
            <a:chOff x="1855979" y="3858761"/>
            <a:chExt cx="1817772" cy="1014671"/>
          </a:xfrm>
          <a:solidFill>
            <a:schemeClr val="accent5">
              <a:lumMod val="50000"/>
            </a:schemeClr>
          </a:solidFill>
        </p:grpSpPr>
        <p:sp>
          <p:nvSpPr>
            <p:cNvPr id="6" name="Freeform: Shape 5">
              <a:extLst>
                <a:ext uri="{FF2B5EF4-FFF2-40B4-BE49-F238E27FC236}">
                  <a16:creationId xmlns:a16="http://schemas.microsoft.com/office/drawing/2014/main" xmlns="" id="{D946DE9D-7583-BD2D-3031-78D75C14FB31}"/>
                </a:ext>
              </a:extLst>
            </p:cNvPr>
            <p:cNvSpPr/>
            <p:nvPr/>
          </p:nvSpPr>
          <p:spPr>
            <a:xfrm>
              <a:off x="1855979" y="3858761"/>
              <a:ext cx="1817772" cy="327313"/>
            </a:xfrm>
            <a:custGeom>
              <a:avLst/>
              <a:gdLst>
                <a:gd name="connsiteX0" fmla="*/ 0 w 1817772"/>
                <a:gd name="connsiteY0" fmla="*/ 54553 h 327313"/>
                <a:gd name="connsiteX1" fmla="*/ 54553 w 1817772"/>
                <a:gd name="connsiteY1" fmla="*/ 0 h 327313"/>
                <a:gd name="connsiteX2" fmla="*/ 1763219 w 1817772"/>
                <a:gd name="connsiteY2" fmla="*/ 0 h 327313"/>
                <a:gd name="connsiteX3" fmla="*/ 1817772 w 1817772"/>
                <a:gd name="connsiteY3" fmla="*/ 54553 h 327313"/>
                <a:gd name="connsiteX4" fmla="*/ 1817772 w 1817772"/>
                <a:gd name="connsiteY4" fmla="*/ 272760 h 327313"/>
                <a:gd name="connsiteX5" fmla="*/ 1763219 w 1817772"/>
                <a:gd name="connsiteY5" fmla="*/ 327313 h 327313"/>
                <a:gd name="connsiteX6" fmla="*/ 54553 w 1817772"/>
                <a:gd name="connsiteY6" fmla="*/ 327313 h 327313"/>
                <a:gd name="connsiteX7" fmla="*/ 0 w 1817772"/>
                <a:gd name="connsiteY7" fmla="*/ 272760 h 327313"/>
                <a:gd name="connsiteX8" fmla="*/ 0 w 1817772"/>
                <a:gd name="connsiteY8" fmla="*/ 54553 h 3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772" h="327313">
                  <a:moveTo>
                    <a:pt x="0" y="54553"/>
                  </a:moveTo>
                  <a:cubicBezTo>
                    <a:pt x="0" y="24424"/>
                    <a:pt x="24424" y="0"/>
                    <a:pt x="54553" y="0"/>
                  </a:cubicBezTo>
                  <a:lnTo>
                    <a:pt x="1763219" y="0"/>
                  </a:lnTo>
                  <a:cubicBezTo>
                    <a:pt x="1793348" y="0"/>
                    <a:pt x="1817772" y="24424"/>
                    <a:pt x="1817772" y="54553"/>
                  </a:cubicBezTo>
                  <a:lnTo>
                    <a:pt x="1817772" y="272760"/>
                  </a:lnTo>
                  <a:cubicBezTo>
                    <a:pt x="1817772" y="302889"/>
                    <a:pt x="1793348" y="327313"/>
                    <a:pt x="1763219" y="327313"/>
                  </a:cubicBezTo>
                  <a:lnTo>
                    <a:pt x="54553" y="327313"/>
                  </a:lnTo>
                  <a:cubicBezTo>
                    <a:pt x="24424" y="327313"/>
                    <a:pt x="0" y="302889"/>
                    <a:pt x="0" y="272760"/>
                  </a:cubicBezTo>
                  <a:lnTo>
                    <a:pt x="0" y="5455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838" tIns="27408" rIns="38838" bIns="27408" numCol="1" spcCol="1270" anchor="ctr" anchorCtr="0">
              <a:noAutofit/>
            </a:bodyPr>
            <a:lstStyle/>
            <a:p>
              <a:pPr marL="0" lvl="0" indent="0" algn="ctr" defTabSz="2667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Монгол Улсын иргэн, хуулийн этгээд</a:t>
              </a:r>
              <a:r>
                <a:rPr lang="en-US" sz="1200" kern="1200" dirty="0">
                  <a:latin typeface="Arial" panose="020B0604020202020204" pitchFamily="34" charset="0"/>
                  <a:cs typeface="Arial" panose="020B0604020202020204" pitchFamily="34" charset="0"/>
                </a:rPr>
                <a:t> </a:t>
              </a:r>
              <a:r>
                <a:rPr lang="mn-MN" sz="1200" kern="1200" dirty="0">
                  <a:latin typeface="Arial" panose="020B0604020202020204" pitchFamily="34" charset="0"/>
                  <a:cs typeface="Arial" panose="020B0604020202020204" pitchFamily="34" charset="0"/>
                </a:rPr>
                <a:t>төрийн болон орон нутгийн өмчит хуулийн этгээд</a:t>
              </a:r>
              <a:endParaRPr lang="en-US" sz="1200" kern="1200"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xmlns="" id="{671C28C5-EAA3-6AF8-53B8-E60F9342FDD3}"/>
                </a:ext>
              </a:extLst>
            </p:cNvPr>
            <p:cNvSpPr/>
            <p:nvPr/>
          </p:nvSpPr>
          <p:spPr>
            <a:xfrm>
              <a:off x="1855979" y="4202440"/>
              <a:ext cx="1817772" cy="327313"/>
            </a:xfrm>
            <a:custGeom>
              <a:avLst/>
              <a:gdLst>
                <a:gd name="connsiteX0" fmla="*/ 0 w 1817772"/>
                <a:gd name="connsiteY0" fmla="*/ 54553 h 327313"/>
                <a:gd name="connsiteX1" fmla="*/ 54553 w 1817772"/>
                <a:gd name="connsiteY1" fmla="*/ 0 h 327313"/>
                <a:gd name="connsiteX2" fmla="*/ 1763219 w 1817772"/>
                <a:gd name="connsiteY2" fmla="*/ 0 h 327313"/>
                <a:gd name="connsiteX3" fmla="*/ 1817772 w 1817772"/>
                <a:gd name="connsiteY3" fmla="*/ 54553 h 327313"/>
                <a:gd name="connsiteX4" fmla="*/ 1817772 w 1817772"/>
                <a:gd name="connsiteY4" fmla="*/ 272760 h 327313"/>
                <a:gd name="connsiteX5" fmla="*/ 1763219 w 1817772"/>
                <a:gd name="connsiteY5" fmla="*/ 327313 h 327313"/>
                <a:gd name="connsiteX6" fmla="*/ 54553 w 1817772"/>
                <a:gd name="connsiteY6" fmla="*/ 327313 h 327313"/>
                <a:gd name="connsiteX7" fmla="*/ 0 w 1817772"/>
                <a:gd name="connsiteY7" fmla="*/ 272760 h 327313"/>
                <a:gd name="connsiteX8" fmla="*/ 0 w 1817772"/>
                <a:gd name="connsiteY8" fmla="*/ 54553 h 3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772" h="327313">
                  <a:moveTo>
                    <a:pt x="0" y="54553"/>
                  </a:moveTo>
                  <a:cubicBezTo>
                    <a:pt x="0" y="24424"/>
                    <a:pt x="24424" y="0"/>
                    <a:pt x="54553" y="0"/>
                  </a:cubicBezTo>
                  <a:lnTo>
                    <a:pt x="1763219" y="0"/>
                  </a:lnTo>
                  <a:cubicBezTo>
                    <a:pt x="1793348" y="0"/>
                    <a:pt x="1817772" y="24424"/>
                    <a:pt x="1817772" y="54553"/>
                  </a:cubicBezTo>
                  <a:lnTo>
                    <a:pt x="1817772" y="272760"/>
                  </a:lnTo>
                  <a:cubicBezTo>
                    <a:pt x="1817772" y="302889"/>
                    <a:pt x="1793348" y="327313"/>
                    <a:pt x="1763219" y="327313"/>
                  </a:cubicBezTo>
                  <a:lnTo>
                    <a:pt x="54553" y="327313"/>
                  </a:lnTo>
                  <a:cubicBezTo>
                    <a:pt x="24424" y="327313"/>
                    <a:pt x="0" y="302889"/>
                    <a:pt x="0" y="272760"/>
                  </a:cubicBezTo>
                  <a:lnTo>
                    <a:pt x="0" y="5455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838" tIns="27408" rIns="38838" bIns="27408" numCol="1" spcCol="1270" anchor="ctr" anchorCtr="0">
              <a:noAutofit/>
            </a:bodyPr>
            <a:lstStyle/>
            <a:p>
              <a:pPr marL="0" lvl="0" indent="0" algn="ctr" defTabSz="266700">
                <a:lnSpc>
                  <a:spcPct val="90000"/>
                </a:lnSpc>
                <a:spcBef>
                  <a:spcPct val="0"/>
                </a:spcBef>
                <a:spcAft>
                  <a:spcPct val="35000"/>
                </a:spcAft>
                <a:buNone/>
              </a:pPr>
              <a:r>
                <a:rPr lang="mn-MN" sz="1200" kern="1200">
                  <a:latin typeface="Arial" panose="020B0604020202020204" pitchFamily="34" charset="0"/>
                  <a:cs typeface="Arial" panose="020B0604020202020204" pitchFamily="34" charset="0"/>
                </a:rPr>
                <a:t>гадаадын иргэн, харьяалалгүй хүн, гадаадын хуулийн этгээд</a:t>
              </a:r>
              <a:endParaRPr lang="en-US" sz="1200" kern="1200">
                <a:latin typeface="Arial" panose="020B0604020202020204" pitchFamily="34" charset="0"/>
                <a:cs typeface="Arial" panose="020B0604020202020204" pitchFamily="34" charset="0"/>
              </a:endParaRPr>
            </a:p>
          </p:txBody>
        </p:sp>
        <p:sp>
          <p:nvSpPr>
            <p:cNvPr id="9" name="Freeform: Shape 8">
              <a:extLst>
                <a:ext uri="{FF2B5EF4-FFF2-40B4-BE49-F238E27FC236}">
                  <a16:creationId xmlns:a16="http://schemas.microsoft.com/office/drawing/2014/main" xmlns="" id="{94A059B5-796E-29C7-E80B-8CB89D96B390}"/>
                </a:ext>
              </a:extLst>
            </p:cNvPr>
            <p:cNvSpPr/>
            <p:nvPr/>
          </p:nvSpPr>
          <p:spPr>
            <a:xfrm>
              <a:off x="1855979" y="4546119"/>
              <a:ext cx="1817772" cy="327313"/>
            </a:xfrm>
            <a:custGeom>
              <a:avLst/>
              <a:gdLst>
                <a:gd name="connsiteX0" fmla="*/ 0 w 1817772"/>
                <a:gd name="connsiteY0" fmla="*/ 54553 h 327313"/>
                <a:gd name="connsiteX1" fmla="*/ 54553 w 1817772"/>
                <a:gd name="connsiteY1" fmla="*/ 0 h 327313"/>
                <a:gd name="connsiteX2" fmla="*/ 1763219 w 1817772"/>
                <a:gd name="connsiteY2" fmla="*/ 0 h 327313"/>
                <a:gd name="connsiteX3" fmla="*/ 1817772 w 1817772"/>
                <a:gd name="connsiteY3" fmla="*/ 54553 h 327313"/>
                <a:gd name="connsiteX4" fmla="*/ 1817772 w 1817772"/>
                <a:gd name="connsiteY4" fmla="*/ 272760 h 327313"/>
                <a:gd name="connsiteX5" fmla="*/ 1763219 w 1817772"/>
                <a:gd name="connsiteY5" fmla="*/ 327313 h 327313"/>
                <a:gd name="connsiteX6" fmla="*/ 54553 w 1817772"/>
                <a:gd name="connsiteY6" fmla="*/ 327313 h 327313"/>
                <a:gd name="connsiteX7" fmla="*/ 0 w 1817772"/>
                <a:gd name="connsiteY7" fmla="*/ 272760 h 327313"/>
                <a:gd name="connsiteX8" fmla="*/ 0 w 1817772"/>
                <a:gd name="connsiteY8" fmla="*/ 54553 h 3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772" h="327313">
                  <a:moveTo>
                    <a:pt x="0" y="54553"/>
                  </a:moveTo>
                  <a:cubicBezTo>
                    <a:pt x="0" y="24424"/>
                    <a:pt x="24424" y="0"/>
                    <a:pt x="54553" y="0"/>
                  </a:cubicBezTo>
                  <a:lnTo>
                    <a:pt x="1763219" y="0"/>
                  </a:lnTo>
                  <a:cubicBezTo>
                    <a:pt x="1793348" y="0"/>
                    <a:pt x="1817772" y="24424"/>
                    <a:pt x="1817772" y="54553"/>
                  </a:cubicBezTo>
                  <a:lnTo>
                    <a:pt x="1817772" y="272760"/>
                  </a:lnTo>
                  <a:cubicBezTo>
                    <a:pt x="1817772" y="302889"/>
                    <a:pt x="1793348" y="327313"/>
                    <a:pt x="1763219" y="327313"/>
                  </a:cubicBezTo>
                  <a:lnTo>
                    <a:pt x="54553" y="327313"/>
                  </a:lnTo>
                  <a:cubicBezTo>
                    <a:pt x="24424" y="327313"/>
                    <a:pt x="0" y="302889"/>
                    <a:pt x="0" y="272760"/>
                  </a:cubicBezTo>
                  <a:lnTo>
                    <a:pt x="0" y="5455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838" tIns="27408" rIns="38838" bIns="27408" numCol="1" spcCol="1270" anchor="ctr" anchorCtr="0">
              <a:noAutofit/>
            </a:bodyPr>
            <a:lstStyle/>
            <a:p>
              <a:pPr marL="0" lvl="0" indent="0" algn="ctr" defTabSz="2667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гадаад улсын дипломат төлөөлөгчийн газар, консулын газар, олон улсын байгууллага, түүний төлөөлөгчийн газар</a:t>
              </a:r>
              <a:endParaRPr lang="en-US" sz="1200" kern="1200" dirty="0">
                <a:latin typeface="Arial" panose="020B0604020202020204" pitchFamily="34" charset="0"/>
                <a:cs typeface="Arial" panose="020B0604020202020204" pitchFamily="34" charset="0"/>
              </a:endParaRPr>
            </a:p>
          </p:txBody>
        </p:sp>
      </p:grpSp>
      <p:pic>
        <p:nvPicPr>
          <p:cNvPr id="10" name="Graphic 9" descr="Contract with solid fill">
            <a:extLst>
              <a:ext uri="{FF2B5EF4-FFF2-40B4-BE49-F238E27FC236}">
                <a16:creationId xmlns:a16="http://schemas.microsoft.com/office/drawing/2014/main" xmlns="" id="{2A12DC07-840B-0B51-ACFA-979C8BEDCF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878334" y="3033458"/>
            <a:ext cx="640080" cy="640080"/>
          </a:xfrm>
          <a:prstGeom prst="rect">
            <a:avLst/>
          </a:prstGeom>
        </p:spPr>
      </p:pic>
      <p:sp>
        <p:nvSpPr>
          <p:cNvPr id="11" name="TextBox 10">
            <a:extLst>
              <a:ext uri="{FF2B5EF4-FFF2-40B4-BE49-F238E27FC236}">
                <a16:creationId xmlns:a16="http://schemas.microsoft.com/office/drawing/2014/main" xmlns="" id="{9D2D2F30-0969-23D0-AA3F-66CDEB9F7370}"/>
              </a:ext>
            </a:extLst>
          </p:cNvPr>
          <p:cNvSpPr txBox="1"/>
          <p:nvPr/>
        </p:nvSpPr>
        <p:spPr>
          <a:xfrm>
            <a:off x="2181426" y="1035965"/>
            <a:ext cx="785157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400" b="1" cap="all" dirty="0">
                <a:solidFill>
                  <a:srgbClr val="FFC000"/>
                </a:solidFill>
                <a:latin typeface="Arial" panose="020B0604020202020204" pitchFamily="34" charset="0"/>
                <a:cs typeface="Arial" panose="020B0604020202020204" pitchFamily="34" charset="0"/>
              </a:rPr>
              <a:t>Төрийн өмчийн газрыг бусдад ашиглуулах </a:t>
            </a:r>
          </a:p>
        </p:txBody>
      </p:sp>
      <p:sp>
        <p:nvSpPr>
          <p:cNvPr id="14" name="TextBox 13">
            <a:extLst>
              <a:ext uri="{FF2B5EF4-FFF2-40B4-BE49-F238E27FC236}">
                <a16:creationId xmlns:a16="http://schemas.microsoft.com/office/drawing/2014/main" xmlns="" id="{BC097DAE-395D-3D81-2056-2EF2FC0CE0A1}"/>
              </a:ext>
            </a:extLst>
          </p:cNvPr>
          <p:cNvSpPr txBox="1"/>
          <p:nvPr/>
        </p:nvSpPr>
        <p:spPr>
          <a:xfrm>
            <a:off x="4621416" y="2183749"/>
            <a:ext cx="4963879" cy="338554"/>
          </a:xfrm>
          <a:prstGeom prst="rect">
            <a:avLst/>
          </a:prstGeom>
          <a:noFill/>
        </p:spPr>
        <p:txBody>
          <a:bodyPr wrap="square">
            <a:spAutoFit/>
          </a:bodyPr>
          <a:lstStyle/>
          <a:p>
            <a:pPr algn="ctr"/>
            <a:r>
              <a:rPr lang="mn-MN" sz="1600" b="1" dirty="0">
                <a:solidFill>
                  <a:schemeClr val="bg1"/>
                </a:solidFill>
                <a:latin typeface="Arial" panose="020B0604020202020204" pitchFamily="34" charset="0"/>
                <a:cs typeface="Arial" panose="020B0604020202020204" pitchFamily="34" charset="0"/>
              </a:rPr>
              <a:t>АШИГЛАЛТЫН </a:t>
            </a:r>
            <a:r>
              <a:rPr lang="en-US" sz="1600" b="1" dirty="0">
                <a:solidFill>
                  <a:schemeClr val="bg1"/>
                </a:solidFill>
                <a:latin typeface="Arial" panose="020B0604020202020204" pitchFamily="34" charset="0"/>
                <a:cs typeface="Arial" panose="020B0604020202020204" pitchFamily="34" charset="0"/>
              </a:rPr>
              <a:t>ЗОРИУЛАЛТ</a:t>
            </a:r>
          </a:p>
        </p:txBody>
      </p:sp>
      <p:sp>
        <p:nvSpPr>
          <p:cNvPr id="15" name="TextBox 14">
            <a:extLst>
              <a:ext uri="{FF2B5EF4-FFF2-40B4-BE49-F238E27FC236}">
                <a16:creationId xmlns:a16="http://schemas.microsoft.com/office/drawing/2014/main" xmlns="" id="{E3614D0A-2F19-0C7D-67C3-DFF512005F96}"/>
              </a:ext>
            </a:extLst>
          </p:cNvPr>
          <p:cNvSpPr txBox="1"/>
          <p:nvPr/>
        </p:nvSpPr>
        <p:spPr>
          <a:xfrm>
            <a:off x="9681384" y="5879185"/>
            <a:ext cx="2330902" cy="738664"/>
          </a:xfrm>
          <a:prstGeom prst="rect">
            <a:avLst/>
          </a:prstGeom>
          <a:noFill/>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Барьцаалах, </a:t>
            </a:r>
            <a:endParaRPr lang="mn-MN" sz="1400" dirty="0">
              <a:solidFill>
                <a:schemeClr val="bg1"/>
              </a:solidFill>
              <a:latin typeface="Arial" panose="020B0604020202020204" pitchFamily="34" charset="0"/>
              <a:cs typeface="Arial" panose="020B0604020202020204" pitchFamily="34" charset="0"/>
            </a:endParaRPr>
          </a:p>
          <a:p>
            <a:pPr algn="ctr"/>
            <a:r>
              <a:rPr lang="en-US" sz="1400" dirty="0" err="1">
                <a:solidFill>
                  <a:schemeClr val="bg1"/>
                </a:solidFill>
                <a:latin typeface="Arial" panose="020B0604020202020204" pitchFamily="34" charset="0"/>
                <a:cs typeface="Arial" panose="020B0604020202020204" pitchFamily="34" charset="0"/>
              </a:rPr>
              <a:t>бусдад</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шилжүүлэх</a:t>
            </a:r>
            <a:r>
              <a:rPr lang="mn-MN"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хориглоно</a:t>
            </a:r>
            <a:r>
              <a:rPr lang="en-US" sz="1400" dirty="0">
                <a:solidFill>
                  <a:schemeClr val="bg1"/>
                </a:solidFill>
                <a:latin typeface="Arial" panose="020B0604020202020204" pitchFamily="34" charset="0"/>
                <a:cs typeface="Arial" panose="020B0604020202020204" pitchFamily="34" charset="0"/>
              </a:rPr>
              <a:t>.</a:t>
            </a:r>
          </a:p>
        </p:txBody>
      </p:sp>
      <p:pic>
        <p:nvPicPr>
          <p:cNvPr id="19" name="Graphic 18" descr="Checkbox Crossed with solid fill">
            <a:extLst>
              <a:ext uri="{FF2B5EF4-FFF2-40B4-BE49-F238E27FC236}">
                <a16:creationId xmlns:a16="http://schemas.microsoft.com/office/drawing/2014/main" xmlns="" id="{B9621051-826F-1D1E-10A9-01A620F742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10509969" y="4020347"/>
            <a:ext cx="640080" cy="640080"/>
          </a:xfrm>
          <a:prstGeom prst="rect">
            <a:avLst/>
          </a:prstGeom>
        </p:spPr>
      </p:pic>
      <p:sp>
        <p:nvSpPr>
          <p:cNvPr id="20" name="TextBox 19">
            <a:extLst>
              <a:ext uri="{FF2B5EF4-FFF2-40B4-BE49-F238E27FC236}">
                <a16:creationId xmlns:a16="http://schemas.microsoft.com/office/drawing/2014/main" xmlns="" id="{97F7267C-640D-F965-266F-80E161D4CA9B}"/>
              </a:ext>
            </a:extLst>
          </p:cNvPr>
          <p:cNvSpPr txBox="1"/>
          <p:nvPr/>
        </p:nvSpPr>
        <p:spPr>
          <a:xfrm>
            <a:off x="9656753" y="3389809"/>
            <a:ext cx="2330902" cy="523220"/>
          </a:xfrm>
          <a:prstGeom prst="rect">
            <a:avLst/>
          </a:prstGeom>
          <a:noFill/>
        </p:spPr>
        <p:txBody>
          <a:bodyPr wrap="square">
            <a:spAutoFit/>
          </a:bodyPr>
          <a:lstStyle/>
          <a:p>
            <a:pPr algn="ctr"/>
            <a:r>
              <a:rPr lang="mn-MN" sz="1400" dirty="0">
                <a:solidFill>
                  <a:schemeClr val="bg1"/>
                </a:solidFill>
                <a:latin typeface="Arial" panose="020B0604020202020204" pitchFamily="34" charset="0"/>
                <a:cs typeface="Arial" panose="020B0604020202020204" pitchFamily="34" charset="0"/>
              </a:rPr>
              <a:t>Хугацаатай</a:t>
            </a:r>
          </a:p>
          <a:p>
            <a:pPr algn="ctr"/>
            <a:r>
              <a:rPr lang="mn-MN" sz="1400" dirty="0">
                <a:solidFill>
                  <a:schemeClr val="bg1"/>
                </a:solidFill>
                <a:latin typeface="Arial" panose="020B0604020202020204" pitchFamily="34" charset="0"/>
                <a:cs typeface="Arial" panose="020B0604020202020204" pitchFamily="34" charset="0"/>
              </a:rPr>
              <a:t>хугацаагүй</a:t>
            </a:r>
          </a:p>
        </p:txBody>
      </p:sp>
      <p:pic>
        <p:nvPicPr>
          <p:cNvPr id="24" name="Graphic 23" descr="Stopwatch 33% with solid fill">
            <a:extLst>
              <a:ext uri="{FF2B5EF4-FFF2-40B4-BE49-F238E27FC236}">
                <a16:creationId xmlns:a16="http://schemas.microsoft.com/office/drawing/2014/main" xmlns="" id="{11948283-FEA7-E951-0FCF-0B81125BE9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10555689" y="2792310"/>
            <a:ext cx="548640" cy="548640"/>
          </a:xfrm>
          <a:prstGeom prst="rect">
            <a:avLst/>
          </a:prstGeom>
        </p:spPr>
      </p:pic>
      <p:pic>
        <p:nvPicPr>
          <p:cNvPr id="26" name="Graphic 25" descr="Clipboard Mixed with solid fill">
            <a:extLst>
              <a:ext uri="{FF2B5EF4-FFF2-40B4-BE49-F238E27FC236}">
                <a16:creationId xmlns:a16="http://schemas.microsoft.com/office/drawing/2014/main" xmlns="" id="{A0D055F4-4707-2BBD-D99A-E1A7E99DA96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904914" y="1377278"/>
            <a:ext cx="420334" cy="420334"/>
          </a:xfrm>
          <a:prstGeom prst="rect">
            <a:avLst/>
          </a:prstGeom>
        </p:spPr>
      </p:pic>
      <p:sp>
        <p:nvSpPr>
          <p:cNvPr id="29" name="Google Shape;1047;p36">
            <a:extLst>
              <a:ext uri="{FF2B5EF4-FFF2-40B4-BE49-F238E27FC236}">
                <a16:creationId xmlns:a16="http://schemas.microsoft.com/office/drawing/2014/main" xmlns="" id="{AD0EA0E9-1B69-476E-F7D5-6E4784BFE52D}"/>
              </a:ext>
            </a:extLst>
          </p:cNvPr>
          <p:cNvSpPr/>
          <p:nvPr/>
        </p:nvSpPr>
        <p:spPr>
          <a:xfrm>
            <a:off x="691070" y="2292378"/>
            <a:ext cx="2955312" cy="759567"/>
          </a:xfrm>
          <a:custGeom>
            <a:avLst/>
            <a:gdLst/>
            <a:ahLst/>
            <a:cxnLst/>
            <a:rect l="l" t="t" r="r" b="b"/>
            <a:pathLst>
              <a:path w="87298" h="26243" extrusionOk="0">
                <a:moveTo>
                  <a:pt x="14979" y="1"/>
                </a:moveTo>
                <a:cubicBezTo>
                  <a:pt x="6704" y="1"/>
                  <a:pt x="1" y="6704"/>
                  <a:pt x="1" y="14979"/>
                </a:cubicBezTo>
                <a:lnTo>
                  <a:pt x="1" y="26242"/>
                </a:lnTo>
                <a:lnTo>
                  <a:pt x="78356" y="26242"/>
                </a:lnTo>
                <a:lnTo>
                  <a:pt x="87297" y="13407"/>
                </a:lnTo>
                <a:lnTo>
                  <a:pt x="78356" y="1"/>
                </a:lnTo>
                <a:close/>
              </a:path>
            </a:pathLst>
          </a:custGeom>
          <a:noFill/>
          <a:ln>
            <a:noFill/>
          </a:ln>
        </p:spPr>
        <p:txBody>
          <a:bodyPr spcFirstLastPara="1" wrap="square" lIns="121900" tIns="121900" rIns="365733" bIns="182867" anchor="ctr" anchorCtr="0">
            <a:noAutofit/>
          </a:bodyPr>
          <a:lstStyle/>
          <a:p>
            <a:pPr algn="ctr"/>
            <a:r>
              <a:rPr lang="mn-MN" sz="1400" dirty="0">
                <a:solidFill>
                  <a:schemeClr val="bg1"/>
                </a:solidFill>
                <a:latin typeface="Arial" panose="020B0604020202020204" pitchFamily="34" charset="0"/>
                <a:ea typeface="Roboto"/>
                <a:cs typeface="Arial" panose="020B0604020202020204" pitchFamily="34" charset="0"/>
                <a:sym typeface="Roboto"/>
              </a:rPr>
              <a:t>6,607 иргэн, хуулийн этгээдэд </a:t>
            </a:r>
            <a:r>
              <a:rPr lang="mn-MN" sz="1400" b="1" dirty="0">
                <a:solidFill>
                  <a:schemeClr val="bg1"/>
                </a:solidFill>
                <a:latin typeface="Arial" panose="020B0604020202020204" pitchFamily="34" charset="0"/>
                <a:ea typeface="Roboto"/>
                <a:cs typeface="Arial" panose="020B0604020202020204" pitchFamily="34" charset="0"/>
                <a:sym typeface="Roboto"/>
              </a:rPr>
              <a:t>8,122 мянган.га </a:t>
            </a:r>
            <a:r>
              <a:rPr lang="mn-MN" sz="1400" dirty="0">
                <a:solidFill>
                  <a:schemeClr val="bg1"/>
                </a:solidFill>
                <a:latin typeface="Arial" panose="020B0604020202020204" pitchFamily="34" charset="0"/>
                <a:ea typeface="Roboto"/>
                <a:cs typeface="Arial" panose="020B0604020202020204" pitchFamily="34" charset="0"/>
                <a:sym typeface="Roboto"/>
              </a:rPr>
              <a:t>талбай</a:t>
            </a:r>
          </a:p>
        </p:txBody>
      </p:sp>
      <p:sp>
        <p:nvSpPr>
          <p:cNvPr id="30" name="Google Shape;1046;p36">
            <a:extLst>
              <a:ext uri="{FF2B5EF4-FFF2-40B4-BE49-F238E27FC236}">
                <a16:creationId xmlns:a16="http://schemas.microsoft.com/office/drawing/2014/main" xmlns="" id="{7C71E714-4EB4-FA41-8556-FCEE1365C4D8}"/>
              </a:ext>
            </a:extLst>
          </p:cNvPr>
          <p:cNvSpPr txBox="1"/>
          <p:nvPr/>
        </p:nvSpPr>
        <p:spPr>
          <a:xfrm>
            <a:off x="547111" y="1831148"/>
            <a:ext cx="2963030" cy="620497"/>
          </a:xfrm>
          <a:prstGeom prst="rect">
            <a:avLst/>
          </a:prstGeom>
          <a:noFill/>
          <a:ln>
            <a:noFill/>
          </a:ln>
        </p:spPr>
        <p:txBody>
          <a:bodyPr spcFirstLastPara="1" wrap="square" lIns="121900" tIns="121900" rIns="121900" bIns="121900" anchor="ctr" anchorCtr="0">
            <a:noAutofit/>
          </a:bodyPr>
          <a:lstStyle/>
          <a:p>
            <a:pPr algn="ctr"/>
            <a:r>
              <a:rPr lang="mn-MN" sz="1400" b="1" dirty="0">
                <a:solidFill>
                  <a:schemeClr val="bg1"/>
                </a:solidFill>
                <a:latin typeface="Arial" panose="020B0604020202020204" pitchFamily="34" charset="0"/>
                <a:ea typeface="Fira Sans Extra Condensed Medium"/>
                <a:cs typeface="Arial" panose="020B0604020202020204" pitchFamily="34" charset="0"/>
                <a:sym typeface="Fira Sans Extra Condensed Medium"/>
              </a:rPr>
              <a:t>Гэрээгээр газар ашиглуулж буй байдал</a:t>
            </a:r>
            <a:endParaRPr sz="1400" b="1" dirty="0">
              <a:solidFill>
                <a:schemeClr val="bg1"/>
              </a:solidFill>
              <a:latin typeface="Arial" panose="020B0604020202020204" pitchFamily="34" charset="0"/>
              <a:ea typeface="Fira Sans Extra Condensed Medium"/>
              <a:cs typeface="Arial" panose="020B0604020202020204" pitchFamily="34" charset="0"/>
              <a:sym typeface="Fira Sans Extra Condensed Medium"/>
            </a:endParaRPr>
          </a:p>
        </p:txBody>
      </p:sp>
      <p:sp>
        <p:nvSpPr>
          <p:cNvPr id="32" name="Title 1">
            <a:extLst>
              <a:ext uri="{FF2B5EF4-FFF2-40B4-BE49-F238E27FC236}">
                <a16:creationId xmlns:a16="http://schemas.microsoft.com/office/drawing/2014/main" xmlns="" id="{18026151-CAAB-BFF0-3C22-6D473CA3C59D}"/>
              </a:ext>
            </a:extLst>
          </p:cNvPr>
          <p:cNvSpPr txBox="1">
            <a:spLocks/>
          </p:cNvSpPr>
          <p:nvPr/>
        </p:nvSpPr>
        <p:spPr>
          <a:xfrm>
            <a:off x="9446590" y="2160911"/>
            <a:ext cx="2751228" cy="473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1400" b="1" dirty="0">
                <a:solidFill>
                  <a:schemeClr val="bg1"/>
                </a:solidFill>
                <a:latin typeface="Arial" panose="020B0604020202020204" pitchFamily="34" charset="0"/>
                <a:cs typeface="Arial" panose="020B0604020202020204" pitchFamily="34" charset="0"/>
              </a:rPr>
              <a:t>ГАЗРЫГ ГЭРЭЭГЭЭР АШИГЛУУЛАХ НӨХЦӨЛ</a:t>
            </a:r>
            <a:endParaRPr lang="en-US"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BA3B3AA7-8EC9-8BAD-7A33-AB2B4C1EBE83}"/>
              </a:ext>
            </a:extLst>
          </p:cNvPr>
          <p:cNvSpPr txBox="1"/>
          <p:nvPr/>
        </p:nvSpPr>
        <p:spPr>
          <a:xfrm>
            <a:off x="9991278" y="4596911"/>
            <a:ext cx="1661852" cy="523220"/>
          </a:xfrm>
          <a:prstGeom prst="rect">
            <a:avLst/>
          </a:prstGeom>
          <a:noFill/>
        </p:spPr>
        <p:txBody>
          <a:bodyPr wrap="square">
            <a:spAutoFit/>
          </a:bodyPr>
          <a:lstStyle/>
          <a:p>
            <a:pPr algn="ctr"/>
            <a:r>
              <a:rPr lang="en-US" sz="1400" dirty="0" err="1">
                <a:solidFill>
                  <a:schemeClr val="bg1"/>
                </a:solidFill>
                <a:latin typeface="Arial" panose="020B0604020202020204" pitchFamily="34" charset="0"/>
                <a:cs typeface="Arial" panose="020B0604020202020204" pitchFamily="34" charset="0"/>
              </a:rPr>
              <a:t>захиран</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зарцуула</a:t>
            </a:r>
            <a:r>
              <a:rPr lang="mn-MN" sz="1400" dirty="0">
                <a:solidFill>
                  <a:schemeClr val="bg1"/>
                </a:solidFill>
                <a:latin typeface="Arial" panose="020B0604020202020204" pitchFamily="34" charset="0"/>
                <a:cs typeface="Arial" panose="020B0604020202020204" pitchFamily="34" charset="0"/>
              </a:rPr>
              <a:t>х эрхгүй</a:t>
            </a:r>
            <a:endParaRPr lang="en-US" sz="1400" dirty="0">
              <a:solidFill>
                <a:schemeClr val="bg1"/>
              </a:solidFill>
              <a:latin typeface="Arial" panose="020B0604020202020204" pitchFamily="34" charset="0"/>
              <a:cs typeface="Arial" panose="020B0604020202020204" pitchFamily="34" charset="0"/>
            </a:endParaRPr>
          </a:p>
        </p:txBody>
      </p:sp>
      <p:pic>
        <p:nvPicPr>
          <p:cNvPr id="35" name="Graphic 34" descr="No Touch with solid fill">
            <a:extLst>
              <a:ext uri="{FF2B5EF4-FFF2-40B4-BE49-F238E27FC236}">
                <a16:creationId xmlns:a16="http://schemas.microsoft.com/office/drawing/2014/main" xmlns="" id="{0B7FE890-5D2D-3E9C-5731-A7E877CAF10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p:blipFill>
        <p:spPr>
          <a:xfrm>
            <a:off x="10547884" y="5344309"/>
            <a:ext cx="548640" cy="548640"/>
          </a:xfrm>
          <a:prstGeom prst="rect">
            <a:avLst/>
          </a:prstGeom>
        </p:spPr>
      </p:pic>
      <p:sp>
        <p:nvSpPr>
          <p:cNvPr id="28" name="Freeform: Shape 27">
            <a:extLst>
              <a:ext uri="{FF2B5EF4-FFF2-40B4-BE49-F238E27FC236}">
                <a16:creationId xmlns:a16="http://schemas.microsoft.com/office/drawing/2014/main" xmlns="" id="{24CDF1F2-036C-4C51-3E4C-455224A8CA42}"/>
              </a:ext>
            </a:extLst>
          </p:cNvPr>
          <p:cNvSpPr/>
          <p:nvPr/>
        </p:nvSpPr>
        <p:spPr>
          <a:xfrm>
            <a:off x="4778207" y="5644845"/>
            <a:ext cx="4650296" cy="505440"/>
          </a:xfrm>
          <a:custGeom>
            <a:avLst/>
            <a:gdLst>
              <a:gd name="connsiteX0" fmla="*/ 0 w 4650296"/>
              <a:gd name="connsiteY0" fmla="*/ 84242 h 505440"/>
              <a:gd name="connsiteX1" fmla="*/ 84242 w 4650296"/>
              <a:gd name="connsiteY1" fmla="*/ 0 h 505440"/>
              <a:gd name="connsiteX2" fmla="*/ 4566054 w 4650296"/>
              <a:gd name="connsiteY2" fmla="*/ 0 h 505440"/>
              <a:gd name="connsiteX3" fmla="*/ 4650296 w 4650296"/>
              <a:gd name="connsiteY3" fmla="*/ 84242 h 505440"/>
              <a:gd name="connsiteX4" fmla="*/ 4650296 w 4650296"/>
              <a:gd name="connsiteY4" fmla="*/ 421198 h 505440"/>
              <a:gd name="connsiteX5" fmla="*/ 4566054 w 4650296"/>
              <a:gd name="connsiteY5" fmla="*/ 505440 h 505440"/>
              <a:gd name="connsiteX6" fmla="*/ 84242 w 4650296"/>
              <a:gd name="connsiteY6" fmla="*/ 505440 h 505440"/>
              <a:gd name="connsiteX7" fmla="*/ 0 w 4650296"/>
              <a:gd name="connsiteY7" fmla="*/ 421198 h 505440"/>
              <a:gd name="connsiteX8" fmla="*/ 0 w 4650296"/>
              <a:gd name="connsiteY8" fmla="*/ 84242 h 50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0296" h="505440">
                <a:moveTo>
                  <a:pt x="0" y="84242"/>
                </a:moveTo>
                <a:cubicBezTo>
                  <a:pt x="0" y="37716"/>
                  <a:pt x="37716" y="0"/>
                  <a:pt x="84242" y="0"/>
                </a:cubicBezTo>
                <a:lnTo>
                  <a:pt x="4566054" y="0"/>
                </a:lnTo>
                <a:cubicBezTo>
                  <a:pt x="4612580" y="0"/>
                  <a:pt x="4650296" y="37716"/>
                  <a:pt x="4650296" y="84242"/>
                </a:cubicBezTo>
                <a:lnTo>
                  <a:pt x="4650296" y="421198"/>
                </a:lnTo>
                <a:cubicBezTo>
                  <a:pt x="4650296" y="467724"/>
                  <a:pt x="4612580" y="505440"/>
                  <a:pt x="4566054" y="505440"/>
                </a:cubicBezTo>
                <a:lnTo>
                  <a:pt x="84242" y="505440"/>
                </a:lnTo>
                <a:cubicBezTo>
                  <a:pt x="37716" y="505440"/>
                  <a:pt x="0" y="467724"/>
                  <a:pt x="0" y="421198"/>
                </a:cubicBezTo>
                <a:lnTo>
                  <a:pt x="0" y="84242"/>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394" tIns="70394" rIns="70394" bIns="70394" numCol="1" spcCol="1270" anchor="ctr" anchorCtr="0">
            <a:noAutofit/>
          </a:bodyPr>
          <a:lstStyle/>
          <a:p>
            <a:pPr marL="0" lvl="0" indent="0" algn="l"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гадаад улсын дипломат төлөөлөгчийн газрын үндсэн үйл ажиллагаа</a:t>
            </a:r>
            <a:endParaRPr lang="en-US" sz="1200" kern="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04EAE309-B3F6-B5D4-95E8-CDCC39A6DCFB}"/>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
        <p:nvSpPr>
          <p:cNvPr id="33" name="Freeform: Shape 32">
            <a:extLst>
              <a:ext uri="{FF2B5EF4-FFF2-40B4-BE49-F238E27FC236}">
                <a16:creationId xmlns:a16="http://schemas.microsoft.com/office/drawing/2014/main" xmlns="" id="{5D906635-8CF8-0E79-FC35-FA93AFE09E28}"/>
              </a:ext>
            </a:extLst>
          </p:cNvPr>
          <p:cNvSpPr/>
          <p:nvPr/>
        </p:nvSpPr>
        <p:spPr>
          <a:xfrm>
            <a:off x="4789933" y="6209227"/>
            <a:ext cx="4650296" cy="505440"/>
          </a:xfrm>
          <a:custGeom>
            <a:avLst/>
            <a:gdLst>
              <a:gd name="connsiteX0" fmla="*/ 0 w 4650296"/>
              <a:gd name="connsiteY0" fmla="*/ 84242 h 505440"/>
              <a:gd name="connsiteX1" fmla="*/ 84242 w 4650296"/>
              <a:gd name="connsiteY1" fmla="*/ 0 h 505440"/>
              <a:gd name="connsiteX2" fmla="*/ 4566054 w 4650296"/>
              <a:gd name="connsiteY2" fmla="*/ 0 h 505440"/>
              <a:gd name="connsiteX3" fmla="*/ 4650296 w 4650296"/>
              <a:gd name="connsiteY3" fmla="*/ 84242 h 505440"/>
              <a:gd name="connsiteX4" fmla="*/ 4650296 w 4650296"/>
              <a:gd name="connsiteY4" fmla="*/ 421198 h 505440"/>
              <a:gd name="connsiteX5" fmla="*/ 4566054 w 4650296"/>
              <a:gd name="connsiteY5" fmla="*/ 505440 h 505440"/>
              <a:gd name="connsiteX6" fmla="*/ 84242 w 4650296"/>
              <a:gd name="connsiteY6" fmla="*/ 505440 h 505440"/>
              <a:gd name="connsiteX7" fmla="*/ 0 w 4650296"/>
              <a:gd name="connsiteY7" fmla="*/ 421198 h 505440"/>
              <a:gd name="connsiteX8" fmla="*/ 0 w 4650296"/>
              <a:gd name="connsiteY8" fmla="*/ 84242 h 50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0296" h="505440">
                <a:moveTo>
                  <a:pt x="0" y="84242"/>
                </a:moveTo>
                <a:cubicBezTo>
                  <a:pt x="0" y="37716"/>
                  <a:pt x="37716" y="0"/>
                  <a:pt x="84242" y="0"/>
                </a:cubicBezTo>
                <a:lnTo>
                  <a:pt x="4566054" y="0"/>
                </a:lnTo>
                <a:cubicBezTo>
                  <a:pt x="4612580" y="0"/>
                  <a:pt x="4650296" y="37716"/>
                  <a:pt x="4650296" y="84242"/>
                </a:cubicBezTo>
                <a:lnTo>
                  <a:pt x="4650296" y="421198"/>
                </a:lnTo>
                <a:cubicBezTo>
                  <a:pt x="4650296" y="467724"/>
                  <a:pt x="4612580" y="505440"/>
                  <a:pt x="4566054" y="505440"/>
                </a:cubicBezTo>
                <a:lnTo>
                  <a:pt x="84242" y="505440"/>
                </a:lnTo>
                <a:cubicBezTo>
                  <a:pt x="37716" y="505440"/>
                  <a:pt x="0" y="467724"/>
                  <a:pt x="0" y="421198"/>
                </a:cubicBezTo>
                <a:lnTo>
                  <a:pt x="0" y="84242"/>
                </a:ln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394" tIns="70394" rIns="70394" bIns="70394" numCol="1" spcCol="1270" anchor="ctr" anchorCtr="0">
            <a:noAutofit/>
          </a:bodyPr>
          <a:lstStyle/>
          <a:p>
            <a:pPr marL="0" lvl="0" indent="0" algn="l"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Мод тарих, үржүүлэх, ойжуулах зориулалтаар Монгол Улсын иргэн, хуулийн этгээдэд</a:t>
            </a:r>
            <a:endParaRPr lang="en-US" sz="12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47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Rounded Corners 107">
            <a:extLst>
              <a:ext uri="{FF2B5EF4-FFF2-40B4-BE49-F238E27FC236}">
                <a16:creationId xmlns:a16="http://schemas.microsoft.com/office/drawing/2014/main" xmlns="" id="{8D9B0C5D-8800-CACD-C941-48419C730B07}"/>
              </a:ext>
            </a:extLst>
          </p:cNvPr>
          <p:cNvSpPr/>
          <p:nvPr/>
        </p:nvSpPr>
        <p:spPr>
          <a:xfrm>
            <a:off x="8393000" y="5259524"/>
            <a:ext cx="3600523" cy="620366"/>
          </a:xfrm>
          <a:prstGeom prst="roundRect">
            <a:avLst>
              <a:gd name="adj" fmla="val 43085"/>
            </a:avLst>
          </a:prstGeom>
          <a:solidFill>
            <a:srgbClr val="1A3675"/>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57150" algn="ctr"/>
            <a:r>
              <a:rPr lang="mn-MN" sz="900" b="1" cap="all">
                <a:solidFill>
                  <a:schemeClr val="bg1"/>
                </a:solidFill>
                <a:latin typeface="Arial" panose="020B0604020202020204" pitchFamily="34" charset="0"/>
                <a:cs typeface="Arial" panose="020B0604020202020204" pitchFamily="34" charset="0"/>
              </a:rPr>
              <a:t>Газрын дуудлага худалдааны анхны үнэээр олгохоор зааснаас бусад </a:t>
            </a:r>
          </a:p>
        </p:txBody>
      </p:sp>
      <p:sp>
        <p:nvSpPr>
          <p:cNvPr id="109" name="Rectangle: Rounded Corners 108">
            <a:extLst>
              <a:ext uri="{FF2B5EF4-FFF2-40B4-BE49-F238E27FC236}">
                <a16:creationId xmlns:a16="http://schemas.microsoft.com/office/drawing/2014/main" xmlns="" id="{C2584112-9B81-953A-5CB2-E8140608F535}"/>
              </a:ext>
            </a:extLst>
          </p:cNvPr>
          <p:cNvSpPr/>
          <p:nvPr/>
        </p:nvSpPr>
        <p:spPr>
          <a:xfrm>
            <a:off x="8418822" y="6044684"/>
            <a:ext cx="3571977" cy="620366"/>
          </a:xfrm>
          <a:prstGeom prst="roundRect">
            <a:avLst>
              <a:gd name="adj" fmla="val 43085"/>
            </a:avLst>
          </a:prstGeom>
          <a:solidFill>
            <a:srgbClr val="1A367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57150" algn="ctr"/>
            <a:r>
              <a:rPr lang="ru-RU" sz="900" b="1" cap="all">
                <a:solidFill>
                  <a:schemeClr val="bg1"/>
                </a:solidFill>
                <a:latin typeface="Arial" panose="020B0604020202020204" pitchFamily="34" charset="0"/>
                <a:cs typeface="Arial" panose="020B0604020202020204" pitchFamily="34" charset="0"/>
              </a:rPr>
              <a:t>Төсөл сонгон шалгаруулалтаар олгохоор зааснаа</a:t>
            </a:r>
            <a:r>
              <a:rPr lang="mn-MN" sz="900" b="1" cap="all">
                <a:solidFill>
                  <a:schemeClr val="bg1"/>
                </a:solidFill>
                <a:latin typeface="Arial" panose="020B0604020202020204" pitchFamily="34" charset="0"/>
                <a:cs typeface="Arial" panose="020B0604020202020204" pitchFamily="34" charset="0"/>
              </a:rPr>
              <a:t>с</a:t>
            </a:r>
            <a:r>
              <a:rPr lang="ru-RU" sz="900" b="1" cap="all">
                <a:solidFill>
                  <a:schemeClr val="bg1"/>
                </a:solidFill>
                <a:latin typeface="Arial" panose="020B0604020202020204" pitchFamily="34" charset="0"/>
                <a:cs typeface="Arial" panose="020B0604020202020204" pitchFamily="34" charset="0"/>
              </a:rPr>
              <a:t> бусад газар</a:t>
            </a:r>
          </a:p>
        </p:txBody>
      </p:sp>
      <p:sp>
        <p:nvSpPr>
          <p:cNvPr id="110" name="Rectangle: Rounded Corners 109">
            <a:extLst>
              <a:ext uri="{FF2B5EF4-FFF2-40B4-BE49-F238E27FC236}">
                <a16:creationId xmlns:a16="http://schemas.microsoft.com/office/drawing/2014/main" xmlns="" id="{FFB76754-36F1-E2E0-587B-543B74DD94CB}"/>
              </a:ext>
            </a:extLst>
          </p:cNvPr>
          <p:cNvSpPr/>
          <p:nvPr/>
        </p:nvSpPr>
        <p:spPr>
          <a:xfrm>
            <a:off x="8411471" y="4504136"/>
            <a:ext cx="3600524" cy="620366"/>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marL="57150" algn="ctr"/>
            <a:r>
              <a:rPr lang="mn-MN" sz="900" b="1" cap="all">
                <a:solidFill>
                  <a:schemeClr val="bg1"/>
                </a:solidFill>
                <a:latin typeface="Arial" panose="020B0604020202020204" pitchFamily="34" charset="0"/>
                <a:cs typeface="Arial" panose="020B0604020202020204" pitchFamily="34" charset="0"/>
              </a:rPr>
              <a:t>Хүсэлтийн дагуу олгохоор зааснаас бусад</a:t>
            </a:r>
          </a:p>
        </p:txBody>
      </p:sp>
      <p:sp>
        <p:nvSpPr>
          <p:cNvPr id="111" name="Oval 110">
            <a:extLst>
              <a:ext uri="{FF2B5EF4-FFF2-40B4-BE49-F238E27FC236}">
                <a16:creationId xmlns:a16="http://schemas.microsoft.com/office/drawing/2014/main" xmlns="" id="{C618B8F1-CDF5-B859-57C0-CC8A68DEFA00}"/>
              </a:ext>
            </a:extLst>
          </p:cNvPr>
          <p:cNvSpPr>
            <a:spLocks noChangeAspect="1"/>
          </p:cNvSpPr>
          <p:nvPr/>
        </p:nvSpPr>
        <p:spPr>
          <a:xfrm>
            <a:off x="7974576" y="4564836"/>
            <a:ext cx="565572" cy="5307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2" name="Oval 111">
            <a:extLst>
              <a:ext uri="{FF2B5EF4-FFF2-40B4-BE49-F238E27FC236}">
                <a16:creationId xmlns:a16="http://schemas.microsoft.com/office/drawing/2014/main" xmlns="" id="{369607AF-DDFE-D603-609C-398D9D0B2271}"/>
              </a:ext>
            </a:extLst>
          </p:cNvPr>
          <p:cNvSpPr>
            <a:spLocks noChangeAspect="1"/>
          </p:cNvSpPr>
          <p:nvPr/>
        </p:nvSpPr>
        <p:spPr>
          <a:xfrm>
            <a:off x="7974576" y="5317685"/>
            <a:ext cx="565572" cy="5307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3" name="Oval 112">
            <a:extLst>
              <a:ext uri="{FF2B5EF4-FFF2-40B4-BE49-F238E27FC236}">
                <a16:creationId xmlns:a16="http://schemas.microsoft.com/office/drawing/2014/main" xmlns="" id="{7EE7A9D5-02AC-5E8D-20B8-BC91B76802C6}"/>
              </a:ext>
            </a:extLst>
          </p:cNvPr>
          <p:cNvSpPr>
            <a:spLocks noChangeAspect="1"/>
          </p:cNvSpPr>
          <p:nvPr/>
        </p:nvSpPr>
        <p:spPr>
          <a:xfrm>
            <a:off x="7974576" y="6102843"/>
            <a:ext cx="565572" cy="53072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114" name="Connector: Elbow 113">
            <a:extLst>
              <a:ext uri="{FF2B5EF4-FFF2-40B4-BE49-F238E27FC236}">
                <a16:creationId xmlns:a16="http://schemas.microsoft.com/office/drawing/2014/main" xmlns="" id="{D898BEA3-48D6-257D-E104-718C156E240E}"/>
              </a:ext>
            </a:extLst>
          </p:cNvPr>
          <p:cNvCxnSpPr>
            <a:cxnSpLocks/>
            <a:stCxn id="117" idx="6"/>
            <a:endCxn id="111" idx="2"/>
          </p:cNvCxnSpPr>
          <p:nvPr/>
        </p:nvCxnSpPr>
        <p:spPr>
          <a:xfrm flipV="1">
            <a:off x="7646956" y="4830200"/>
            <a:ext cx="327621" cy="491629"/>
          </a:xfrm>
          <a:prstGeom prst="bentConnector3">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xmlns="" id="{5A852CF8-940B-46E9-0E10-820ADC523E70}"/>
              </a:ext>
            </a:extLst>
          </p:cNvPr>
          <p:cNvCxnSpPr>
            <a:cxnSpLocks/>
            <a:stCxn id="117" idx="6"/>
            <a:endCxn id="112" idx="2"/>
          </p:cNvCxnSpPr>
          <p:nvPr/>
        </p:nvCxnSpPr>
        <p:spPr>
          <a:xfrm>
            <a:off x="7646956" y="5321830"/>
            <a:ext cx="327621" cy="261220"/>
          </a:xfrm>
          <a:prstGeom prst="bentConnector3">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xmlns="" id="{D22F88EA-8142-6B43-3D7A-8975C0470886}"/>
              </a:ext>
            </a:extLst>
          </p:cNvPr>
          <p:cNvCxnSpPr>
            <a:cxnSpLocks/>
            <a:stCxn id="117" idx="6"/>
            <a:endCxn id="113" idx="2"/>
          </p:cNvCxnSpPr>
          <p:nvPr/>
        </p:nvCxnSpPr>
        <p:spPr>
          <a:xfrm>
            <a:off x="7646956" y="5321830"/>
            <a:ext cx="327621" cy="1046378"/>
          </a:xfrm>
          <a:prstGeom prst="bentConnector3">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xmlns="" id="{1561AE53-4C3A-6C3D-D177-973262359080}"/>
              </a:ext>
            </a:extLst>
          </p:cNvPr>
          <p:cNvSpPr>
            <a:spLocks noChangeAspect="1"/>
          </p:cNvSpPr>
          <p:nvPr/>
        </p:nvSpPr>
        <p:spPr>
          <a:xfrm>
            <a:off x="6302011" y="4638850"/>
            <a:ext cx="1344945" cy="1365957"/>
          </a:xfrm>
          <a:prstGeom prst="ellipse">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mn-MN" sz="1200" b="1">
                <a:latin typeface="Arial" panose="020B0604020202020204" pitchFamily="34" charset="0"/>
                <a:ea typeface="Lato Black" charset="0"/>
                <a:cs typeface="Arial" panose="020B0604020202020204" pitchFamily="34" charset="0"/>
              </a:rPr>
              <a:t>ДУУДЛАГА ХУДАЛДАА</a:t>
            </a:r>
            <a:endParaRPr lang="en-US" sz="1200" b="1">
              <a:latin typeface="Arial" panose="020B0604020202020204" pitchFamily="34" charset="0"/>
              <a:ea typeface="Lato Black" charset="0"/>
              <a:cs typeface="Arial" panose="020B0604020202020204" pitchFamily="34" charset="0"/>
            </a:endParaRPr>
          </a:p>
        </p:txBody>
      </p:sp>
      <p:pic>
        <p:nvPicPr>
          <p:cNvPr id="119" name="Graphic 118" descr="Man">
            <a:extLst>
              <a:ext uri="{FF2B5EF4-FFF2-40B4-BE49-F238E27FC236}">
                <a16:creationId xmlns:a16="http://schemas.microsoft.com/office/drawing/2014/main" xmlns="" id="{32B562D7-FF37-B13B-563A-CAA18704ED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68416" y="4633357"/>
            <a:ext cx="371941" cy="360515"/>
          </a:xfrm>
          <a:prstGeom prst="rect">
            <a:avLst/>
          </a:prstGeom>
        </p:spPr>
      </p:pic>
      <p:pic>
        <p:nvPicPr>
          <p:cNvPr id="120" name="Graphic 119" descr="Gavel">
            <a:extLst>
              <a:ext uri="{FF2B5EF4-FFF2-40B4-BE49-F238E27FC236}">
                <a16:creationId xmlns:a16="http://schemas.microsoft.com/office/drawing/2014/main" xmlns="" id="{D686B18A-9192-5E0B-93FA-4D376C92A0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66974" y="5378933"/>
            <a:ext cx="403727" cy="391324"/>
          </a:xfrm>
          <a:prstGeom prst="rect">
            <a:avLst/>
          </a:prstGeom>
        </p:spPr>
      </p:pic>
      <p:pic>
        <p:nvPicPr>
          <p:cNvPr id="121" name="Graphic 120" descr="List RTL">
            <a:extLst>
              <a:ext uri="{FF2B5EF4-FFF2-40B4-BE49-F238E27FC236}">
                <a16:creationId xmlns:a16="http://schemas.microsoft.com/office/drawing/2014/main" xmlns="" id="{B853E61A-C6CD-6ACA-2067-FF41C9482EC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112249" y="6238298"/>
            <a:ext cx="323261" cy="313330"/>
          </a:xfrm>
          <a:prstGeom prst="rect">
            <a:avLst/>
          </a:prstGeom>
        </p:spPr>
      </p:pic>
      <p:sp>
        <p:nvSpPr>
          <p:cNvPr id="139" name="Rectangle: Rounded Corners 138">
            <a:extLst>
              <a:ext uri="{FF2B5EF4-FFF2-40B4-BE49-F238E27FC236}">
                <a16:creationId xmlns:a16="http://schemas.microsoft.com/office/drawing/2014/main" xmlns="" id="{77092F5C-3348-CF03-3C99-5D6BDA7C8A97}"/>
              </a:ext>
            </a:extLst>
          </p:cNvPr>
          <p:cNvSpPr/>
          <p:nvPr/>
        </p:nvSpPr>
        <p:spPr>
          <a:xfrm flipH="1">
            <a:off x="239562" y="6066694"/>
            <a:ext cx="3694136" cy="651436"/>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mn-MN" sz="900" b="1" dirty="0">
                <a:solidFill>
                  <a:schemeClr val="bg1"/>
                </a:solidFill>
                <a:latin typeface="Arial" panose="020B0604020202020204" pitchFamily="34" charset="0"/>
                <a:cs typeface="Arial" panose="020B0604020202020204" pitchFamily="34" charset="0"/>
              </a:rPr>
              <a:t>ТӨСӨЛ СОНГОН ШАЛГАРУУЛАЛТЫН ЯЛАГЧ БОЛСОН ЭТГЭЭД НЬ ТУХАЙН ГАЗРЫН</a:t>
            </a:r>
          </a:p>
        </p:txBody>
      </p:sp>
      <p:sp>
        <p:nvSpPr>
          <p:cNvPr id="138" name="Rectangle: Rounded Corners 137">
            <a:extLst>
              <a:ext uri="{FF2B5EF4-FFF2-40B4-BE49-F238E27FC236}">
                <a16:creationId xmlns:a16="http://schemas.microsoft.com/office/drawing/2014/main" xmlns="" id="{D17D4B0D-9370-530F-A035-01B412C07B42}"/>
              </a:ext>
            </a:extLst>
          </p:cNvPr>
          <p:cNvSpPr/>
          <p:nvPr/>
        </p:nvSpPr>
        <p:spPr>
          <a:xfrm flipH="1">
            <a:off x="239562" y="5147160"/>
            <a:ext cx="3753693" cy="778098"/>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mn-MN" sz="900" b="1" dirty="0">
                <a:solidFill>
                  <a:schemeClr val="bg1"/>
                </a:solidFill>
                <a:latin typeface="Arial" panose="020B0604020202020204" pitchFamily="34" charset="0"/>
                <a:cs typeface="Arial" panose="020B0604020202020204" pitchFamily="34" charset="0"/>
              </a:rPr>
              <a:t>АШИГТ МАЛТМАЛ, ГАЗРЫН ТОС, УЛАМЖЛАЛТ БУС ГАЗРЫН ТОС АШИГЛАХ ТУСГАЙ ЗӨВШӨӨРӨЛ ЭЗЭМШИГЧ ЭТГЭЭДЭД ТУСГАЙ ЗӨВШӨӨРЛИЙН ҮЙЛ АЖИЛЛАГААГ ХЭРЭГЖҮҮЛЭХЭД ЗАЙЛШГҮЙ ХЭРЭГЦЭЭТ ГАЗРЫН</a:t>
            </a:r>
          </a:p>
        </p:txBody>
      </p:sp>
      <p:sp>
        <p:nvSpPr>
          <p:cNvPr id="125" name="Rectangle: Rounded Corners 124">
            <a:extLst>
              <a:ext uri="{FF2B5EF4-FFF2-40B4-BE49-F238E27FC236}">
                <a16:creationId xmlns:a16="http://schemas.microsoft.com/office/drawing/2014/main" xmlns="" id="{6DCAF3EA-5827-7647-1D3F-96E20AE23EDC}"/>
              </a:ext>
            </a:extLst>
          </p:cNvPr>
          <p:cNvSpPr/>
          <p:nvPr/>
        </p:nvSpPr>
        <p:spPr>
          <a:xfrm flipH="1">
            <a:off x="226494" y="4281386"/>
            <a:ext cx="3753692" cy="705927"/>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mn-MN" sz="900" b="1" dirty="0">
                <a:solidFill>
                  <a:schemeClr val="bg1"/>
                </a:solidFill>
                <a:latin typeface="Arial" panose="020B0604020202020204" pitchFamily="34" charset="0"/>
                <a:cs typeface="Arial" panose="020B0604020202020204" pitchFamily="34" charset="0"/>
              </a:rPr>
              <a:t>МОНГОЛ УЛСАД БАЙНГА ОРШИН СУУГАА ГАДААДЫН ИРГЭН, ХАРЬЯАЛАЛГҮЙ ХҮНД АМИНЫ ОРОН СУУЦНЫ БАЙШИН, ГЭР, СУУЦ БАРИХ ЗОРИУЛАЛТААР 0.05 ГА-ААС ИЛҮҮГҮЙ ГАЗРЫГ </a:t>
            </a:r>
          </a:p>
        </p:txBody>
      </p:sp>
      <p:sp>
        <p:nvSpPr>
          <p:cNvPr id="126" name="Oval 125">
            <a:extLst>
              <a:ext uri="{FF2B5EF4-FFF2-40B4-BE49-F238E27FC236}">
                <a16:creationId xmlns:a16="http://schemas.microsoft.com/office/drawing/2014/main" xmlns="" id="{7B7E9BA6-ADA8-F46A-5D51-ABA945E5F211}"/>
              </a:ext>
            </a:extLst>
          </p:cNvPr>
          <p:cNvSpPr>
            <a:spLocks noChangeAspect="1"/>
          </p:cNvSpPr>
          <p:nvPr/>
        </p:nvSpPr>
        <p:spPr>
          <a:xfrm flipH="1">
            <a:off x="3837172" y="4395628"/>
            <a:ext cx="581767" cy="557308"/>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7" name="Oval 126">
            <a:extLst>
              <a:ext uri="{FF2B5EF4-FFF2-40B4-BE49-F238E27FC236}">
                <a16:creationId xmlns:a16="http://schemas.microsoft.com/office/drawing/2014/main" xmlns="" id="{27BA74F3-108D-961A-9712-DE8B7ADC9D63}"/>
              </a:ext>
            </a:extLst>
          </p:cNvPr>
          <p:cNvSpPr>
            <a:spLocks noChangeAspect="1"/>
          </p:cNvSpPr>
          <p:nvPr/>
        </p:nvSpPr>
        <p:spPr>
          <a:xfrm flipH="1">
            <a:off x="3837172" y="5186181"/>
            <a:ext cx="581767" cy="557308"/>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8" name="Oval 127">
            <a:extLst>
              <a:ext uri="{FF2B5EF4-FFF2-40B4-BE49-F238E27FC236}">
                <a16:creationId xmlns:a16="http://schemas.microsoft.com/office/drawing/2014/main" xmlns="" id="{B2FDE5DF-B023-ADA3-2688-507D330A1744}"/>
              </a:ext>
            </a:extLst>
          </p:cNvPr>
          <p:cNvSpPr>
            <a:spLocks noChangeAspect="1"/>
          </p:cNvSpPr>
          <p:nvPr/>
        </p:nvSpPr>
        <p:spPr>
          <a:xfrm flipH="1">
            <a:off x="3837172" y="6010664"/>
            <a:ext cx="581767" cy="557308"/>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129" name="Connector: Elbow 128">
            <a:extLst>
              <a:ext uri="{FF2B5EF4-FFF2-40B4-BE49-F238E27FC236}">
                <a16:creationId xmlns:a16="http://schemas.microsoft.com/office/drawing/2014/main" xmlns="" id="{017F3500-8037-023F-8F24-4BD72BB47DED}"/>
              </a:ext>
            </a:extLst>
          </p:cNvPr>
          <p:cNvCxnSpPr>
            <a:cxnSpLocks/>
            <a:stCxn id="132" idx="6"/>
            <a:endCxn id="126" idx="2"/>
          </p:cNvCxnSpPr>
          <p:nvPr/>
        </p:nvCxnSpPr>
        <p:spPr>
          <a:xfrm rot="10800000">
            <a:off x="4418938" y="4674283"/>
            <a:ext cx="359733" cy="704155"/>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xmlns="" id="{39FC9347-83E4-7587-EE98-438BABA9BD51}"/>
              </a:ext>
            </a:extLst>
          </p:cNvPr>
          <p:cNvCxnSpPr>
            <a:cxnSpLocks/>
            <a:stCxn id="132" idx="6"/>
            <a:endCxn id="127" idx="2"/>
          </p:cNvCxnSpPr>
          <p:nvPr/>
        </p:nvCxnSpPr>
        <p:spPr>
          <a:xfrm rot="10800000" flipV="1">
            <a:off x="4418938" y="5378437"/>
            <a:ext cx="359733" cy="86398"/>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xmlns="" id="{BC607C0E-1724-4736-941D-0B8999F8938C}"/>
              </a:ext>
            </a:extLst>
          </p:cNvPr>
          <p:cNvCxnSpPr>
            <a:cxnSpLocks/>
            <a:stCxn id="132" idx="6"/>
            <a:endCxn id="128" idx="2"/>
          </p:cNvCxnSpPr>
          <p:nvPr/>
        </p:nvCxnSpPr>
        <p:spPr>
          <a:xfrm rot="10800000" flipV="1">
            <a:off x="4418938" y="5378436"/>
            <a:ext cx="359733" cy="910881"/>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xmlns="" id="{F724CA6B-E8CC-5AF6-C77F-B10C940233A3}"/>
              </a:ext>
            </a:extLst>
          </p:cNvPr>
          <p:cNvSpPr>
            <a:spLocks noChangeAspect="1"/>
          </p:cNvSpPr>
          <p:nvPr/>
        </p:nvSpPr>
        <p:spPr>
          <a:xfrm flipH="1">
            <a:off x="4778673" y="4715183"/>
            <a:ext cx="1340595" cy="1326508"/>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mn-MN" sz="1000" b="1" dirty="0">
                <a:latin typeface="Arial" panose="020B0604020202020204" pitchFamily="34" charset="0"/>
                <a:ea typeface="Lato Black" charset="0"/>
                <a:cs typeface="Arial" panose="020B0604020202020204" pitchFamily="34" charset="0"/>
              </a:rPr>
              <a:t>ДУУДЛАГА ХУДАЛДААНЫ АНХНЫ ҮНЭЭР</a:t>
            </a:r>
            <a:endParaRPr lang="en-US" sz="1000" b="1" dirty="0">
              <a:latin typeface="Arial" panose="020B0604020202020204" pitchFamily="34" charset="0"/>
              <a:ea typeface="Lato Black" charset="0"/>
              <a:cs typeface="Arial" panose="020B0604020202020204" pitchFamily="34" charset="0"/>
            </a:endParaRPr>
          </a:p>
        </p:txBody>
      </p:sp>
      <p:pic>
        <p:nvPicPr>
          <p:cNvPr id="134" name="Graphic 133" descr="Factory">
            <a:extLst>
              <a:ext uri="{FF2B5EF4-FFF2-40B4-BE49-F238E27FC236}">
                <a16:creationId xmlns:a16="http://schemas.microsoft.com/office/drawing/2014/main" xmlns="" id="{BB7E5652-9ECA-DF0A-2A2B-B2F424A52C7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flipH="1">
            <a:off x="3927368" y="4451829"/>
            <a:ext cx="418806" cy="414406"/>
          </a:xfrm>
          <a:prstGeom prst="rect">
            <a:avLst/>
          </a:prstGeom>
        </p:spPr>
      </p:pic>
      <p:pic>
        <p:nvPicPr>
          <p:cNvPr id="135" name="Graphic 134" descr="Target">
            <a:extLst>
              <a:ext uri="{FF2B5EF4-FFF2-40B4-BE49-F238E27FC236}">
                <a16:creationId xmlns:a16="http://schemas.microsoft.com/office/drawing/2014/main" xmlns="" id="{66FC9795-AC4B-4301-C0EE-8B33406E8F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flipH="1">
            <a:off x="3923493" y="5269835"/>
            <a:ext cx="409128" cy="404828"/>
          </a:xfrm>
          <a:prstGeom prst="rect">
            <a:avLst/>
          </a:prstGeom>
        </p:spPr>
      </p:pic>
      <p:pic>
        <p:nvPicPr>
          <p:cNvPr id="136" name="Graphic 135" descr="City">
            <a:extLst>
              <a:ext uri="{FF2B5EF4-FFF2-40B4-BE49-F238E27FC236}">
                <a16:creationId xmlns:a16="http://schemas.microsoft.com/office/drawing/2014/main" xmlns="" id="{6BB18330-64B5-03E0-3AD7-90C19B61E96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H="1">
            <a:off x="3927368" y="6111716"/>
            <a:ext cx="389903" cy="385806"/>
          </a:xfrm>
          <a:prstGeom prst="rect">
            <a:avLst/>
          </a:prstGeom>
        </p:spPr>
      </p:pic>
      <p:sp>
        <p:nvSpPr>
          <p:cNvPr id="141" name="Rectangle: Rounded Corners 140">
            <a:extLst>
              <a:ext uri="{FF2B5EF4-FFF2-40B4-BE49-F238E27FC236}">
                <a16:creationId xmlns:a16="http://schemas.microsoft.com/office/drawing/2014/main" xmlns="" id="{8699E186-2AA7-9EDA-BEF5-2AABA763CD0D}"/>
              </a:ext>
            </a:extLst>
          </p:cNvPr>
          <p:cNvSpPr/>
          <p:nvPr/>
        </p:nvSpPr>
        <p:spPr>
          <a:xfrm flipH="1">
            <a:off x="239562" y="3508688"/>
            <a:ext cx="3747284" cy="651436"/>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mn-MN" sz="900" b="1" dirty="0">
                <a:solidFill>
                  <a:schemeClr val="bg1"/>
                </a:solidFill>
                <a:latin typeface="Arial" panose="020B0604020202020204" pitchFamily="34" charset="0"/>
                <a:cs typeface="Arial" panose="020B0604020202020204" pitchFamily="34" charset="0"/>
              </a:rPr>
              <a:t>БАРИЛГА БАЙГУУЛАМЖ БАРИХ ГАЗРЫН ЭРХИЙГ ӨВӨЛЖӨӨ, ХАВАРЖААНЫ БАРИЛГА БАЙГУУЛАМЖ БАРИХ ЗОРИУЛАЛТААР</a:t>
            </a:r>
            <a:r>
              <a:rPr lang="en-US" sz="900" b="1" dirty="0">
                <a:solidFill>
                  <a:schemeClr val="bg1"/>
                </a:solidFill>
                <a:latin typeface="Arial" panose="020B0604020202020204" pitchFamily="34" charset="0"/>
                <a:cs typeface="Arial" panose="020B0604020202020204" pitchFamily="34" charset="0"/>
              </a:rPr>
              <a:t> </a:t>
            </a:r>
            <a:r>
              <a:rPr lang="mn-MN" sz="900" b="1" dirty="0">
                <a:solidFill>
                  <a:schemeClr val="bg1"/>
                </a:solidFill>
                <a:latin typeface="Arial" panose="020B0604020202020204" pitchFamily="34" charset="0"/>
                <a:cs typeface="Arial" panose="020B0604020202020204" pitchFamily="34" charset="0"/>
              </a:rPr>
              <a:t>ИРГЭНД 1 ГА-ААС ИХГҮЙ.</a:t>
            </a:r>
            <a:endParaRPr lang="en-US" sz="900" b="1" dirty="0">
              <a:solidFill>
                <a:schemeClr val="bg1"/>
              </a:solidFill>
              <a:latin typeface="Arial" panose="020B0604020202020204" pitchFamily="34" charset="0"/>
              <a:cs typeface="Arial" panose="020B0604020202020204" pitchFamily="34" charset="0"/>
            </a:endParaRPr>
          </a:p>
        </p:txBody>
      </p:sp>
      <p:sp>
        <p:nvSpPr>
          <p:cNvPr id="142" name="Rectangle: Rounded Corners 141">
            <a:extLst>
              <a:ext uri="{FF2B5EF4-FFF2-40B4-BE49-F238E27FC236}">
                <a16:creationId xmlns:a16="http://schemas.microsoft.com/office/drawing/2014/main" xmlns="" id="{6704D314-CFED-9C84-69C5-A37A2317BA21}"/>
              </a:ext>
            </a:extLst>
          </p:cNvPr>
          <p:cNvSpPr/>
          <p:nvPr/>
        </p:nvSpPr>
        <p:spPr>
          <a:xfrm flipH="1">
            <a:off x="229431" y="2390072"/>
            <a:ext cx="3774106" cy="1049094"/>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800" b="1" dirty="0">
                <a:solidFill>
                  <a:schemeClr val="bg1"/>
                </a:solidFill>
                <a:latin typeface="Arial" panose="020B0604020202020204" pitchFamily="34" charset="0"/>
                <a:cs typeface="Arial" panose="020B0604020202020204" pitchFamily="34" charset="0"/>
              </a:rPr>
              <a:t>- </a:t>
            </a:r>
            <a:r>
              <a:rPr lang="mn-MN" sz="800" b="1" dirty="0">
                <a:solidFill>
                  <a:schemeClr val="bg1"/>
                </a:solidFill>
                <a:latin typeface="Arial" panose="020B0604020202020204" pitchFamily="34" charset="0"/>
                <a:cs typeface="Arial" panose="020B0604020202020204" pitchFamily="34" charset="0"/>
              </a:rPr>
              <a:t>БАРИЛГА БАЙГУУЛАМЖ БАРИХ ГАЗРЫН ЭРХИЙГ АМИНЫ ОРОН СУУЦНЫ БАЙШИН, ГЭР, СУУЦ БАРИХ ЗОРИУЛАЛТААР ИРГЭНД НИЙСЛЭЛД </a:t>
            </a:r>
            <a:r>
              <a:rPr lang="en-US" sz="800" b="1" dirty="0">
                <a:solidFill>
                  <a:schemeClr val="bg1"/>
                </a:solidFill>
                <a:latin typeface="Arial" panose="020B0604020202020204" pitchFamily="34" charset="0"/>
                <a:cs typeface="Arial" panose="020B0604020202020204" pitchFamily="34" charset="0"/>
              </a:rPr>
              <a:t>0</a:t>
            </a:r>
            <a:r>
              <a:rPr lang="mn-MN" sz="800" b="1" dirty="0">
                <a:solidFill>
                  <a:schemeClr val="bg1"/>
                </a:solidFill>
                <a:latin typeface="Arial" panose="020B0604020202020204" pitchFamily="34" charset="0"/>
                <a:cs typeface="Arial" panose="020B0604020202020204" pitchFamily="34" charset="0"/>
              </a:rPr>
              <a:t>.07 ГА, АЙМГИЙН ТӨВД 0.35, СУМЫН ТӨВД 0.5 ГА ГАЗРЫГ</a:t>
            </a:r>
            <a:r>
              <a:rPr lang="en-US" sz="800" b="1" dirty="0">
                <a:solidFill>
                  <a:schemeClr val="bg1"/>
                </a:solidFill>
                <a:latin typeface="Arial" panose="020B0604020202020204" pitchFamily="34" charset="0"/>
                <a:cs typeface="Arial" panose="020B0604020202020204" pitchFamily="34" charset="0"/>
              </a:rPr>
              <a:t>, </a:t>
            </a:r>
          </a:p>
          <a:p>
            <a:pPr algn="just"/>
            <a:r>
              <a:rPr lang="en-US" sz="800" b="1" dirty="0">
                <a:solidFill>
                  <a:schemeClr val="bg1"/>
                </a:solidFill>
                <a:latin typeface="Arial" panose="020B0604020202020204" pitchFamily="34" charset="0"/>
                <a:cs typeface="Arial" panose="020B0604020202020204" pitchFamily="34" charset="0"/>
              </a:rPr>
              <a:t>- </a:t>
            </a:r>
            <a:r>
              <a:rPr lang="mn-MN" sz="800" b="1" dirty="0">
                <a:solidFill>
                  <a:schemeClr val="bg1"/>
                </a:solidFill>
                <a:latin typeface="Arial" panose="020B0604020202020204" pitchFamily="34" charset="0"/>
                <a:cs typeface="Arial" panose="020B0604020202020204" pitchFamily="34" charset="0"/>
              </a:rPr>
              <a:t>ТӨРИЙН БОЛОН ОРОН НУТГИЙН ӨМЧИТ ХУУЛИЙН ЭТГЭЭДИЙН ҮНДСЭН ЧИГ ҮҮРГЭЭ ХЭРЭГЖҮҮЛЭХЭД ШААРДЛАГАТАЙ ХЭМЖЭЭНИЙ ГАЗРЫГ</a:t>
            </a:r>
            <a:r>
              <a:rPr lang="en-US" sz="800" b="1" dirty="0">
                <a:solidFill>
                  <a:schemeClr val="bg1"/>
                </a:solidFill>
                <a:latin typeface="Arial" panose="020B0604020202020204" pitchFamily="34" charset="0"/>
                <a:cs typeface="Arial" panose="020B0604020202020204" pitchFamily="34" charset="0"/>
              </a:rPr>
              <a:t>;</a:t>
            </a:r>
          </a:p>
        </p:txBody>
      </p:sp>
      <p:sp>
        <p:nvSpPr>
          <p:cNvPr id="144" name="Rectangle: Rounded Corners 143">
            <a:extLst>
              <a:ext uri="{FF2B5EF4-FFF2-40B4-BE49-F238E27FC236}">
                <a16:creationId xmlns:a16="http://schemas.microsoft.com/office/drawing/2014/main" xmlns="" id="{0D009441-E583-7617-9724-FAF9902498A1}"/>
              </a:ext>
            </a:extLst>
          </p:cNvPr>
          <p:cNvSpPr/>
          <p:nvPr/>
        </p:nvSpPr>
        <p:spPr>
          <a:xfrm flipH="1">
            <a:off x="226494" y="1655286"/>
            <a:ext cx="3760352" cy="651436"/>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indent="114300" algn="just">
              <a:buFont typeface="Arial" panose="020B0604020202020204" pitchFamily="34" charset="0"/>
              <a:buChar char="•"/>
            </a:pPr>
            <a:endParaRPr lang="mn-MN" sz="800" b="1" dirty="0">
              <a:solidFill>
                <a:schemeClr val="bg1"/>
              </a:solidFill>
              <a:latin typeface="Arial" panose="020B0604020202020204" pitchFamily="34" charset="0"/>
              <a:cs typeface="Arial" panose="020B0604020202020204" pitchFamily="34" charset="0"/>
            </a:endParaRPr>
          </a:p>
          <a:p>
            <a:pPr indent="114300" algn="just">
              <a:buFont typeface="Arial" panose="020B0604020202020204" pitchFamily="34" charset="0"/>
              <a:buChar char="•"/>
            </a:pPr>
            <a:r>
              <a:rPr lang="mn-MN" sz="800" b="1" dirty="0">
                <a:solidFill>
                  <a:schemeClr val="bg1"/>
                </a:solidFill>
                <a:latin typeface="Arial" panose="020B0604020202020204" pitchFamily="34" charset="0"/>
                <a:cs typeface="Arial" panose="020B0604020202020204" pitchFamily="34" charset="0"/>
              </a:rPr>
              <a:t>Газрын узуфрукт эрхээр төмс, хүнсний ногоо, жимс, жимсгэнэ, таримал ургамал тарих зориулалтаар</a:t>
            </a:r>
            <a:r>
              <a:rPr lang="en-US" sz="800" b="1" dirty="0">
                <a:solidFill>
                  <a:schemeClr val="bg1"/>
                </a:solidFill>
                <a:latin typeface="Arial" panose="020B0604020202020204" pitchFamily="34" charset="0"/>
                <a:cs typeface="Arial" panose="020B0604020202020204" pitchFamily="34" charset="0"/>
              </a:rPr>
              <a:t> 0.</a:t>
            </a:r>
            <a:r>
              <a:rPr lang="mn-MN" sz="800" b="1" dirty="0">
                <a:solidFill>
                  <a:schemeClr val="bg1"/>
                </a:solidFill>
                <a:latin typeface="Arial" panose="020B0604020202020204" pitchFamily="34" charset="0"/>
                <a:cs typeface="Arial" panose="020B0604020202020204" pitchFamily="34" charset="0"/>
              </a:rPr>
              <a:t>1 га газрыг;</a:t>
            </a:r>
          </a:p>
          <a:p>
            <a:pPr indent="114300" algn="just">
              <a:buFont typeface="Arial" panose="020B0604020202020204" pitchFamily="34" charset="0"/>
              <a:buChar char="•"/>
            </a:pPr>
            <a:r>
              <a:rPr lang="mn-MN" sz="800" b="1" dirty="0">
                <a:solidFill>
                  <a:schemeClr val="bg1"/>
                </a:solidFill>
                <a:latin typeface="Arial" panose="020B0604020202020204" pitchFamily="34" charset="0"/>
                <a:cs typeface="Arial" panose="020B0604020202020204" pitchFamily="34" charset="0"/>
              </a:rPr>
              <a:t>Мод тарих, үржүүлэх, ойжуулах зориулалтаар Монгол Улсын иргэн, хуулийн этгээдэд 5 га хүртэлх газрыг, 10 жилээр</a:t>
            </a:r>
          </a:p>
          <a:p>
            <a:pPr indent="114300" algn="just">
              <a:buFont typeface="Arial" panose="020B0604020202020204" pitchFamily="34" charset="0"/>
              <a:buChar char="•"/>
            </a:pPr>
            <a:endParaRPr lang="mn-MN" sz="800" b="1" dirty="0">
              <a:solidFill>
                <a:schemeClr val="bg1"/>
              </a:solidFill>
              <a:latin typeface="Arial" panose="020B0604020202020204" pitchFamily="34" charset="0"/>
              <a:cs typeface="Arial" panose="020B0604020202020204" pitchFamily="34" charset="0"/>
            </a:endParaRPr>
          </a:p>
        </p:txBody>
      </p:sp>
      <p:sp>
        <p:nvSpPr>
          <p:cNvPr id="145" name="Oval 144">
            <a:extLst>
              <a:ext uri="{FF2B5EF4-FFF2-40B4-BE49-F238E27FC236}">
                <a16:creationId xmlns:a16="http://schemas.microsoft.com/office/drawing/2014/main" xmlns="" id="{C8AE421B-C10A-C80E-89F6-BF0892E93545}"/>
              </a:ext>
            </a:extLst>
          </p:cNvPr>
          <p:cNvSpPr>
            <a:spLocks noChangeAspect="1"/>
          </p:cNvSpPr>
          <p:nvPr/>
        </p:nvSpPr>
        <p:spPr>
          <a:xfrm flipH="1">
            <a:off x="3842565" y="1752628"/>
            <a:ext cx="586920" cy="557308"/>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6" name="Oval 145">
            <a:extLst>
              <a:ext uri="{FF2B5EF4-FFF2-40B4-BE49-F238E27FC236}">
                <a16:creationId xmlns:a16="http://schemas.microsoft.com/office/drawing/2014/main" xmlns="" id="{524E48BF-5228-A099-3EFD-E190A26193F4}"/>
              </a:ext>
            </a:extLst>
          </p:cNvPr>
          <p:cNvSpPr>
            <a:spLocks noChangeAspect="1"/>
          </p:cNvSpPr>
          <p:nvPr/>
        </p:nvSpPr>
        <p:spPr>
          <a:xfrm flipH="1">
            <a:off x="3842565" y="2644782"/>
            <a:ext cx="586920" cy="557308"/>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7" name="Oval 146">
            <a:extLst>
              <a:ext uri="{FF2B5EF4-FFF2-40B4-BE49-F238E27FC236}">
                <a16:creationId xmlns:a16="http://schemas.microsoft.com/office/drawing/2014/main" xmlns="" id="{EDBB5638-E727-1AB9-0BFF-66DD05CC12DF}"/>
              </a:ext>
            </a:extLst>
          </p:cNvPr>
          <p:cNvSpPr>
            <a:spLocks noChangeAspect="1"/>
          </p:cNvSpPr>
          <p:nvPr/>
        </p:nvSpPr>
        <p:spPr>
          <a:xfrm flipH="1">
            <a:off x="3842565" y="3543847"/>
            <a:ext cx="586920" cy="557308"/>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148" name="Connector: Elbow 147">
            <a:extLst>
              <a:ext uri="{FF2B5EF4-FFF2-40B4-BE49-F238E27FC236}">
                <a16:creationId xmlns:a16="http://schemas.microsoft.com/office/drawing/2014/main" xmlns="" id="{348F3F24-3936-0443-8AAE-B9D498C70C5B}"/>
              </a:ext>
            </a:extLst>
          </p:cNvPr>
          <p:cNvCxnSpPr>
            <a:cxnSpLocks/>
            <a:stCxn id="151" idx="6"/>
            <a:endCxn id="145" idx="2"/>
          </p:cNvCxnSpPr>
          <p:nvPr/>
        </p:nvCxnSpPr>
        <p:spPr>
          <a:xfrm rot="10800000">
            <a:off x="4429484" y="2031282"/>
            <a:ext cx="362919" cy="113585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9" name="Connector: Elbow 148">
            <a:extLst>
              <a:ext uri="{FF2B5EF4-FFF2-40B4-BE49-F238E27FC236}">
                <a16:creationId xmlns:a16="http://schemas.microsoft.com/office/drawing/2014/main" xmlns="" id="{ABC39F50-D360-5604-52AC-211503791082}"/>
              </a:ext>
            </a:extLst>
          </p:cNvPr>
          <p:cNvCxnSpPr>
            <a:cxnSpLocks/>
            <a:stCxn id="151" idx="6"/>
            <a:endCxn id="146" idx="2"/>
          </p:cNvCxnSpPr>
          <p:nvPr/>
        </p:nvCxnSpPr>
        <p:spPr>
          <a:xfrm rot="10800000">
            <a:off x="4429484" y="2923436"/>
            <a:ext cx="362919" cy="2437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xmlns="" id="{80952F35-6B0C-C6D7-A12B-E6CF270CE3AB}"/>
              </a:ext>
            </a:extLst>
          </p:cNvPr>
          <p:cNvCxnSpPr>
            <a:cxnSpLocks/>
            <a:stCxn id="151" idx="6"/>
            <a:endCxn id="147" idx="2"/>
          </p:cNvCxnSpPr>
          <p:nvPr/>
        </p:nvCxnSpPr>
        <p:spPr>
          <a:xfrm rot="10800000" flipV="1">
            <a:off x="4429484" y="3167136"/>
            <a:ext cx="362919" cy="65536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xmlns="" id="{44422C08-D111-CA54-2432-C3D93AA2E6FE}"/>
              </a:ext>
            </a:extLst>
          </p:cNvPr>
          <p:cNvSpPr>
            <a:spLocks noChangeAspect="1"/>
          </p:cNvSpPr>
          <p:nvPr/>
        </p:nvSpPr>
        <p:spPr>
          <a:xfrm flipH="1">
            <a:off x="4792403" y="2501771"/>
            <a:ext cx="1356773" cy="1330730"/>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mn-MN" sz="1200" b="1">
                <a:latin typeface="Arial" panose="020B0604020202020204" pitchFamily="34" charset="0"/>
                <a:ea typeface="Lato Black" charset="0"/>
                <a:cs typeface="Arial" panose="020B0604020202020204" pitchFamily="34" charset="0"/>
              </a:rPr>
              <a:t>ХҮСЭЛТЭЭР</a:t>
            </a:r>
            <a:endParaRPr lang="en-US" sz="1200" b="1">
              <a:latin typeface="Arial" panose="020B0604020202020204" pitchFamily="34" charset="0"/>
              <a:ea typeface="Lato Black" charset="0"/>
              <a:cs typeface="Arial" panose="020B0604020202020204" pitchFamily="34" charset="0"/>
            </a:endParaRPr>
          </a:p>
        </p:txBody>
      </p:sp>
      <p:pic>
        <p:nvPicPr>
          <p:cNvPr id="153" name="Graphic 152" descr="Factory">
            <a:extLst>
              <a:ext uri="{FF2B5EF4-FFF2-40B4-BE49-F238E27FC236}">
                <a16:creationId xmlns:a16="http://schemas.microsoft.com/office/drawing/2014/main" xmlns="" id="{55F6E1E4-145D-7A47-456A-D4105E6F5A8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flipH="1">
            <a:off x="3933559" y="1770132"/>
            <a:ext cx="422515" cy="414407"/>
          </a:xfrm>
          <a:prstGeom prst="rect">
            <a:avLst/>
          </a:prstGeom>
        </p:spPr>
      </p:pic>
      <p:pic>
        <p:nvPicPr>
          <p:cNvPr id="154" name="Graphic 153" descr="Target">
            <a:extLst>
              <a:ext uri="{FF2B5EF4-FFF2-40B4-BE49-F238E27FC236}">
                <a16:creationId xmlns:a16="http://schemas.microsoft.com/office/drawing/2014/main" xmlns="" id="{500BEB3D-4D47-6158-A75A-FEDAB4221B4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flipH="1">
            <a:off x="3929649" y="2728435"/>
            <a:ext cx="412751" cy="404828"/>
          </a:xfrm>
          <a:prstGeom prst="rect">
            <a:avLst/>
          </a:prstGeom>
        </p:spPr>
      </p:pic>
      <p:pic>
        <p:nvPicPr>
          <p:cNvPr id="155" name="Graphic 154" descr="City">
            <a:extLst>
              <a:ext uri="{FF2B5EF4-FFF2-40B4-BE49-F238E27FC236}">
                <a16:creationId xmlns:a16="http://schemas.microsoft.com/office/drawing/2014/main" xmlns="" id="{484184FE-1871-77F7-223D-620D30B2299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H="1">
            <a:off x="3933559" y="3570317"/>
            <a:ext cx="393356" cy="385806"/>
          </a:xfrm>
          <a:prstGeom prst="rect">
            <a:avLst/>
          </a:prstGeom>
        </p:spPr>
      </p:pic>
      <p:sp>
        <p:nvSpPr>
          <p:cNvPr id="20" name="TextBox 19">
            <a:extLst>
              <a:ext uri="{FF2B5EF4-FFF2-40B4-BE49-F238E27FC236}">
                <a16:creationId xmlns:a16="http://schemas.microsoft.com/office/drawing/2014/main" xmlns="" id="{A08E232A-EC8A-ECF0-8724-D45D3D2E94C8}"/>
              </a:ext>
            </a:extLst>
          </p:cNvPr>
          <p:cNvSpPr txBox="1"/>
          <p:nvPr/>
        </p:nvSpPr>
        <p:spPr>
          <a:xfrm>
            <a:off x="4020243" y="1158435"/>
            <a:ext cx="4223289" cy="461665"/>
          </a:xfrm>
          <a:prstGeom prst="rect">
            <a:avLst/>
          </a:prstGeom>
          <a:noFill/>
        </p:spPr>
        <p:txBody>
          <a:bodyPr wrap="square" rtlCol="0">
            <a:spAutoFit/>
          </a:bodyPr>
          <a:lstStyle/>
          <a:p>
            <a:pPr algn="ctr"/>
            <a:r>
              <a:rPr lang="mn-MN" sz="1200" b="1" cap="all">
                <a:solidFill>
                  <a:srgbClr val="FFC000"/>
                </a:solidFill>
                <a:effectLst/>
                <a:latin typeface="Arial" panose="020B0604020202020204" pitchFamily="34" charset="0"/>
                <a:ea typeface="Arial" panose="020B0604020202020204" pitchFamily="34" charset="0"/>
              </a:rPr>
              <a:t>Газрын хязгаарлагдмал эрх олгох болон газрыг гэрээгээр ашиглуулах</a:t>
            </a:r>
            <a:endParaRPr lang="en-US" sz="1200" b="1" cap="all">
              <a:solidFill>
                <a:srgbClr val="FFC000"/>
              </a:solidFill>
            </a:endParaRPr>
          </a:p>
        </p:txBody>
      </p:sp>
      <p:sp>
        <p:nvSpPr>
          <p:cNvPr id="93" name="Rectangle: Rounded Corners 92">
            <a:extLst>
              <a:ext uri="{FF2B5EF4-FFF2-40B4-BE49-F238E27FC236}">
                <a16:creationId xmlns:a16="http://schemas.microsoft.com/office/drawing/2014/main" xmlns="" id="{FF9928CE-22B4-2213-43C0-BDF29E31D945}"/>
              </a:ext>
            </a:extLst>
          </p:cNvPr>
          <p:cNvSpPr/>
          <p:nvPr/>
        </p:nvSpPr>
        <p:spPr>
          <a:xfrm>
            <a:off x="8385633" y="2559076"/>
            <a:ext cx="3575456" cy="651435"/>
          </a:xfrm>
          <a:prstGeom prst="roundRect">
            <a:avLst>
              <a:gd name="adj" fmla="val 43085"/>
            </a:avLst>
          </a:prstGeom>
          <a:solidFill>
            <a:srgbClr val="1A3675"/>
          </a:solid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171450" algn="ctr"/>
            <a:r>
              <a:rPr lang="mn-MN" sz="900" b="1" cap="all">
                <a:solidFill>
                  <a:schemeClr val="bg1"/>
                </a:solidFill>
                <a:latin typeface="Arial" panose="020B0604020202020204" pitchFamily="34" charset="0"/>
                <a:cs typeface="Arial" panose="020B0604020202020204" pitchFamily="34" charset="0"/>
              </a:rPr>
              <a:t>бүтээн байгуулалтын томоохон төсөл, арга хэмжээ,</a:t>
            </a:r>
          </a:p>
        </p:txBody>
      </p:sp>
      <p:sp>
        <p:nvSpPr>
          <p:cNvPr id="94" name="Rectangle: Rounded Corners 93">
            <a:extLst>
              <a:ext uri="{FF2B5EF4-FFF2-40B4-BE49-F238E27FC236}">
                <a16:creationId xmlns:a16="http://schemas.microsoft.com/office/drawing/2014/main" xmlns="" id="{2A53DC6E-29F6-CCB6-53CB-9B038944E873}"/>
              </a:ext>
            </a:extLst>
          </p:cNvPr>
          <p:cNvSpPr/>
          <p:nvPr/>
        </p:nvSpPr>
        <p:spPr>
          <a:xfrm>
            <a:off x="8411040" y="3383560"/>
            <a:ext cx="3547781" cy="651435"/>
          </a:xfrm>
          <a:prstGeom prst="roundRect">
            <a:avLst>
              <a:gd name="adj" fmla="val 43085"/>
            </a:avLst>
          </a:prstGeom>
          <a:solidFill>
            <a:srgbClr val="1A367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171450" algn="ctr"/>
            <a:r>
              <a:rPr lang="ru-RU" sz="900" b="1" cap="all">
                <a:solidFill>
                  <a:schemeClr val="bg1"/>
                </a:solidFill>
                <a:latin typeface="Arial" panose="020B0604020202020204" pitchFamily="34" charset="0"/>
                <a:cs typeface="Arial" panose="020B0604020202020204" pitchFamily="34" charset="0"/>
              </a:rPr>
              <a:t>орон сууцны хотхон, хороолол барих газрыг</a:t>
            </a:r>
          </a:p>
        </p:txBody>
      </p:sp>
      <p:sp>
        <p:nvSpPr>
          <p:cNvPr id="95" name="Rectangle: Rounded Corners 94">
            <a:extLst>
              <a:ext uri="{FF2B5EF4-FFF2-40B4-BE49-F238E27FC236}">
                <a16:creationId xmlns:a16="http://schemas.microsoft.com/office/drawing/2014/main" xmlns="" id="{61CB692A-5FB8-6850-3F1C-A20CD05FEBAD}"/>
              </a:ext>
            </a:extLst>
          </p:cNvPr>
          <p:cNvSpPr/>
          <p:nvPr/>
        </p:nvSpPr>
        <p:spPr>
          <a:xfrm>
            <a:off x="8403805" y="1765855"/>
            <a:ext cx="3575456" cy="651435"/>
          </a:xfrm>
          <a:prstGeom prst="roundRect">
            <a:avLst>
              <a:gd name="adj" fmla="val 43085"/>
            </a:avLst>
          </a:prstGeom>
          <a:solidFill>
            <a:srgbClr val="1A3675"/>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marL="171450" algn="ctr"/>
            <a:r>
              <a:rPr lang="mn-MN" sz="900" b="1" cap="all">
                <a:solidFill>
                  <a:schemeClr val="bg1"/>
                </a:solidFill>
                <a:latin typeface="Arial" panose="020B0604020202020204" pitchFamily="34" charset="0"/>
                <a:cs typeface="Arial" panose="020B0604020202020204" pitchFamily="34" charset="0"/>
              </a:rPr>
              <a:t>Тэргүүлэх чиглэлийн үйлдвэр, </a:t>
            </a:r>
          </a:p>
        </p:txBody>
      </p:sp>
      <p:sp>
        <p:nvSpPr>
          <p:cNvPr id="96" name="Oval 95">
            <a:extLst>
              <a:ext uri="{FF2B5EF4-FFF2-40B4-BE49-F238E27FC236}">
                <a16:creationId xmlns:a16="http://schemas.microsoft.com/office/drawing/2014/main" xmlns="" id="{985E9303-8A9E-0979-6FEA-B919B5E58ECA}"/>
              </a:ext>
            </a:extLst>
          </p:cNvPr>
          <p:cNvSpPr>
            <a:spLocks noChangeAspect="1"/>
          </p:cNvSpPr>
          <p:nvPr/>
        </p:nvSpPr>
        <p:spPr>
          <a:xfrm>
            <a:off x="7985959" y="1829596"/>
            <a:ext cx="556470" cy="55730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7" name="Oval 96">
            <a:extLst>
              <a:ext uri="{FF2B5EF4-FFF2-40B4-BE49-F238E27FC236}">
                <a16:creationId xmlns:a16="http://schemas.microsoft.com/office/drawing/2014/main" xmlns="" id="{67F9162A-A26D-CF56-656D-606B2AD33460}"/>
              </a:ext>
            </a:extLst>
          </p:cNvPr>
          <p:cNvSpPr>
            <a:spLocks noChangeAspect="1"/>
          </p:cNvSpPr>
          <p:nvPr/>
        </p:nvSpPr>
        <p:spPr>
          <a:xfrm>
            <a:off x="7985959" y="2620149"/>
            <a:ext cx="556470" cy="55730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8" name="Oval 97">
            <a:extLst>
              <a:ext uri="{FF2B5EF4-FFF2-40B4-BE49-F238E27FC236}">
                <a16:creationId xmlns:a16="http://schemas.microsoft.com/office/drawing/2014/main" xmlns="" id="{192CD8B0-4749-44BA-12DB-F6978C43511E}"/>
              </a:ext>
            </a:extLst>
          </p:cNvPr>
          <p:cNvSpPr>
            <a:spLocks noChangeAspect="1"/>
          </p:cNvSpPr>
          <p:nvPr/>
        </p:nvSpPr>
        <p:spPr>
          <a:xfrm>
            <a:off x="7985959" y="3444632"/>
            <a:ext cx="556470" cy="55730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99" name="Connector: Elbow 98">
            <a:extLst>
              <a:ext uri="{FF2B5EF4-FFF2-40B4-BE49-F238E27FC236}">
                <a16:creationId xmlns:a16="http://schemas.microsoft.com/office/drawing/2014/main" xmlns="" id="{16B50C03-5677-059E-633A-AD2CB8B89767}"/>
              </a:ext>
            </a:extLst>
          </p:cNvPr>
          <p:cNvCxnSpPr>
            <a:cxnSpLocks/>
            <a:stCxn id="102" idx="6"/>
            <a:endCxn id="96" idx="2"/>
          </p:cNvCxnSpPr>
          <p:nvPr/>
        </p:nvCxnSpPr>
        <p:spPr>
          <a:xfrm flipV="1">
            <a:off x="7733923" y="2108250"/>
            <a:ext cx="252036" cy="1042348"/>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xmlns="" id="{7735F742-BEE6-BD9A-8EB2-AF3E9EDD55A8}"/>
              </a:ext>
            </a:extLst>
          </p:cNvPr>
          <p:cNvCxnSpPr>
            <a:cxnSpLocks/>
            <a:stCxn id="102" idx="6"/>
            <a:endCxn id="97" idx="2"/>
          </p:cNvCxnSpPr>
          <p:nvPr/>
        </p:nvCxnSpPr>
        <p:spPr>
          <a:xfrm flipV="1">
            <a:off x="7733923" y="2898802"/>
            <a:ext cx="252036" cy="251795"/>
          </a:xfrm>
          <a:prstGeom prst="bentConnector3">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Connector: Elbow 100">
            <a:extLst>
              <a:ext uri="{FF2B5EF4-FFF2-40B4-BE49-F238E27FC236}">
                <a16:creationId xmlns:a16="http://schemas.microsoft.com/office/drawing/2014/main" xmlns="" id="{9788DC62-E7A8-7B2E-274F-3A5066E242EA}"/>
              </a:ext>
            </a:extLst>
          </p:cNvPr>
          <p:cNvCxnSpPr>
            <a:cxnSpLocks/>
            <a:stCxn id="102" idx="6"/>
            <a:endCxn id="98" idx="2"/>
          </p:cNvCxnSpPr>
          <p:nvPr/>
        </p:nvCxnSpPr>
        <p:spPr>
          <a:xfrm>
            <a:off x="7733923" y="3150598"/>
            <a:ext cx="252036" cy="572688"/>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xmlns="" id="{8AA77FDB-AF3C-90FE-1042-E6950D6FCC32}"/>
              </a:ext>
            </a:extLst>
          </p:cNvPr>
          <p:cNvSpPr>
            <a:spLocks noChangeAspect="1"/>
          </p:cNvSpPr>
          <p:nvPr/>
        </p:nvSpPr>
        <p:spPr>
          <a:xfrm>
            <a:off x="6313092" y="2460557"/>
            <a:ext cx="1420831" cy="1380081"/>
          </a:xfrm>
          <a:prstGeom prst="ellipse">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mn-MN" sz="900" b="1" dirty="0">
                <a:solidFill>
                  <a:srgbClr val="FFFFFF"/>
                </a:solidFill>
                <a:latin typeface="Arial" panose="020B0604020202020204" pitchFamily="34" charset="0"/>
                <a:ea typeface="Lato Black" charset="0"/>
                <a:cs typeface="Arial" panose="020B0604020202020204" pitchFamily="34" charset="0"/>
              </a:rPr>
              <a:t>ТӨСӨЛ СОНГОН ШАЛГАРУУЛАЛТ</a:t>
            </a:r>
            <a:endParaRPr lang="en-US" sz="900" b="1" dirty="0">
              <a:solidFill>
                <a:srgbClr val="FFFFFF"/>
              </a:solidFill>
              <a:latin typeface="Arial" panose="020B0604020202020204" pitchFamily="34" charset="0"/>
              <a:ea typeface="Lato Black" charset="0"/>
              <a:cs typeface="Arial" panose="020B0604020202020204" pitchFamily="34" charset="0"/>
            </a:endParaRPr>
          </a:p>
        </p:txBody>
      </p:sp>
      <p:pic>
        <p:nvPicPr>
          <p:cNvPr id="104" name="Graphic 103" descr="Factory">
            <a:extLst>
              <a:ext uri="{FF2B5EF4-FFF2-40B4-BE49-F238E27FC236}">
                <a16:creationId xmlns:a16="http://schemas.microsoft.com/office/drawing/2014/main" xmlns="" id="{1994F99D-D3B5-9285-54DE-6E630F8A97F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8055560" y="1885796"/>
            <a:ext cx="400596" cy="414406"/>
          </a:xfrm>
          <a:prstGeom prst="rect">
            <a:avLst/>
          </a:prstGeom>
        </p:spPr>
      </p:pic>
      <p:pic>
        <p:nvPicPr>
          <p:cNvPr id="105" name="Graphic 104" descr="Target">
            <a:extLst>
              <a:ext uri="{FF2B5EF4-FFF2-40B4-BE49-F238E27FC236}">
                <a16:creationId xmlns:a16="http://schemas.microsoft.com/office/drawing/2014/main" xmlns="" id="{AB9C21FB-1804-9740-15A2-8EEF1CA6CCD3}"/>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8068524" y="2703802"/>
            <a:ext cx="391338" cy="404828"/>
          </a:xfrm>
          <a:prstGeom prst="rect">
            <a:avLst/>
          </a:prstGeom>
        </p:spPr>
      </p:pic>
      <p:pic>
        <p:nvPicPr>
          <p:cNvPr id="106" name="Graphic 105" descr="City">
            <a:extLst>
              <a:ext uri="{FF2B5EF4-FFF2-40B4-BE49-F238E27FC236}">
                <a16:creationId xmlns:a16="http://schemas.microsoft.com/office/drawing/2014/main" xmlns="" id="{0C9A4E8A-D3FD-F3C5-D5EB-614904421D92}"/>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8083207" y="3545683"/>
            <a:ext cx="372950" cy="385806"/>
          </a:xfrm>
          <a:prstGeom prst="rect">
            <a:avLst/>
          </a:prstGeom>
        </p:spPr>
      </p:pic>
      <p:sp>
        <p:nvSpPr>
          <p:cNvPr id="4" name="TextBox 3">
            <a:extLst>
              <a:ext uri="{FF2B5EF4-FFF2-40B4-BE49-F238E27FC236}">
                <a16:creationId xmlns:a16="http://schemas.microsoft.com/office/drawing/2014/main" xmlns="" id="{A10402E4-B0CA-7979-1735-06D9377D560C}"/>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Tree>
    <p:extLst>
      <p:ext uri="{BB962C8B-B14F-4D97-AF65-F5344CB8AC3E}">
        <p14:creationId xmlns:p14="http://schemas.microsoft.com/office/powerpoint/2010/main" val="229353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18AB1C5-1144-FEE4-FFAD-AF514AE3AAA7}"/>
              </a:ext>
            </a:extLst>
          </p:cNvPr>
          <p:cNvGrpSpPr/>
          <p:nvPr/>
        </p:nvGrpSpPr>
        <p:grpSpPr>
          <a:xfrm>
            <a:off x="1063225" y="2259172"/>
            <a:ext cx="10735550" cy="4598828"/>
            <a:chOff x="1724092" y="1715670"/>
            <a:chExt cx="10085660" cy="5124819"/>
          </a:xfrm>
        </p:grpSpPr>
        <p:sp>
          <p:nvSpPr>
            <p:cNvPr id="29" name="Rectangle: Rounded Corners 28">
              <a:extLst>
                <a:ext uri="{FF2B5EF4-FFF2-40B4-BE49-F238E27FC236}">
                  <a16:creationId xmlns:a16="http://schemas.microsoft.com/office/drawing/2014/main" xmlns="" id="{1CFD1062-D2AD-4120-A7BC-C9190CBB9F24}"/>
                </a:ext>
              </a:extLst>
            </p:cNvPr>
            <p:cNvSpPr/>
            <p:nvPr/>
          </p:nvSpPr>
          <p:spPr>
            <a:xfrm>
              <a:off x="5260299" y="1715670"/>
              <a:ext cx="2803200" cy="636092"/>
            </a:xfrm>
            <a:prstGeom prst="roundRect">
              <a:avLst>
                <a:gd name="adj" fmla="val 43085"/>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200" b="1" kern="1400">
                  <a:solidFill>
                    <a:schemeClr val="bg1"/>
                  </a:solidFill>
                  <a:latin typeface="Arial" panose="020B0604020202020204" pitchFamily="34" charset="0"/>
                </a:rPr>
                <a:t>ГАЗРЫН ТӨЛӨВ БАЙДАЛ</a:t>
              </a:r>
              <a:r>
                <a:rPr lang="en-US" sz="1200" b="1" kern="1400">
                  <a:solidFill>
                    <a:schemeClr val="bg1"/>
                  </a:solidFill>
                  <a:latin typeface="Arial" panose="020B0604020202020204" pitchFamily="34" charset="0"/>
                </a:rPr>
                <a:t>Д</a:t>
              </a:r>
              <a:r>
                <a:rPr lang="ru-RU" sz="1200" b="1" kern="1400">
                  <a:solidFill>
                    <a:schemeClr val="bg1"/>
                  </a:solidFill>
                  <a:latin typeface="Arial" panose="020B0604020202020204" pitchFamily="34" charset="0"/>
                </a:rPr>
                <a:t> ХЯНАЛТ</a:t>
              </a:r>
              <a:r>
                <a:rPr lang="mn-MN" sz="1200" b="1" kern="1400">
                  <a:solidFill>
                    <a:schemeClr val="bg1"/>
                  </a:solidFill>
                  <a:latin typeface="Arial" panose="020B0604020202020204" pitchFamily="34" charset="0"/>
                </a:rPr>
                <a:t> ТАВИХ ҮЙЛ АЖИЛЛАГАА</a:t>
              </a:r>
              <a:endParaRPr lang="ru-RU" sz="1200" b="1" kern="1400">
                <a:solidFill>
                  <a:schemeClr val="bg1"/>
                </a:solidFill>
                <a:latin typeface="Arial" panose="020B0604020202020204" pitchFamily="34" charset="0"/>
              </a:endParaRPr>
            </a:p>
          </p:txBody>
        </p:sp>
        <p:cxnSp>
          <p:nvCxnSpPr>
            <p:cNvPr id="34" name="Connector: Elbow 33">
              <a:extLst>
                <a:ext uri="{FF2B5EF4-FFF2-40B4-BE49-F238E27FC236}">
                  <a16:creationId xmlns:a16="http://schemas.microsoft.com/office/drawing/2014/main" xmlns="" id="{1ADE9207-FF68-494A-95A7-424713A87EF2}"/>
                </a:ext>
              </a:extLst>
            </p:cNvPr>
            <p:cNvCxnSpPr>
              <a:cxnSpLocks/>
              <a:stCxn id="39" idx="0"/>
              <a:endCxn id="29" idx="2"/>
            </p:cNvCxnSpPr>
            <p:nvPr/>
          </p:nvCxnSpPr>
          <p:spPr>
            <a:xfrm rot="5400000" flipH="1" flipV="1">
              <a:off x="4793249" y="785910"/>
              <a:ext cx="302797" cy="3434504"/>
            </a:xfrm>
            <a:prstGeom prst="bentConnector3">
              <a:avLst>
                <a:gd name="adj1" fmla="val 50000"/>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xmlns="" id="{67115DE1-C5BB-46F3-9BDF-7A7DB17AE84C}"/>
                </a:ext>
              </a:extLst>
            </p:cNvPr>
            <p:cNvSpPr/>
            <p:nvPr/>
          </p:nvSpPr>
          <p:spPr>
            <a:xfrm>
              <a:off x="1833832" y="2654559"/>
              <a:ext cx="2787127" cy="522697"/>
            </a:xfrm>
            <a:prstGeom prst="roundRect">
              <a:avLst>
                <a:gd name="adj" fmla="val 43085"/>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200" b="1" kern="1400">
                  <a:solidFill>
                    <a:schemeClr val="bg1"/>
                  </a:solidFill>
                  <a:latin typeface="Arial" panose="020B0604020202020204" pitchFamily="34" charset="0"/>
                </a:rPr>
                <a:t>ГАЗРЫН МОНИТОРИНГИЙН</a:t>
              </a:r>
            </a:p>
          </p:txBody>
        </p:sp>
        <p:sp>
          <p:nvSpPr>
            <p:cNvPr id="40" name="Rectangle: Rounded Corners 39">
              <a:extLst>
                <a:ext uri="{FF2B5EF4-FFF2-40B4-BE49-F238E27FC236}">
                  <a16:creationId xmlns:a16="http://schemas.microsoft.com/office/drawing/2014/main" xmlns="" id="{D85A34BC-B850-4B6F-BA1B-D4CDCC0CAB01}"/>
                </a:ext>
              </a:extLst>
            </p:cNvPr>
            <p:cNvSpPr/>
            <p:nvPr/>
          </p:nvSpPr>
          <p:spPr>
            <a:xfrm>
              <a:off x="6833179" y="2654041"/>
              <a:ext cx="3558596" cy="506967"/>
            </a:xfrm>
            <a:prstGeom prst="roundRect">
              <a:avLst>
                <a:gd name="adj" fmla="val 43085"/>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1200" b="1" kern="1400">
                  <a:solidFill>
                    <a:schemeClr val="bg1"/>
                  </a:solidFill>
                  <a:latin typeface="Arial" panose="020B0604020202020204" pitchFamily="34" charset="0"/>
                </a:rPr>
                <a:t>ГАЗРЫН ХЯНАН БАТАЛГААНЫ</a:t>
              </a:r>
            </a:p>
          </p:txBody>
        </p:sp>
        <p:cxnSp>
          <p:nvCxnSpPr>
            <p:cNvPr id="43" name="Connector: Elbow 42">
              <a:extLst>
                <a:ext uri="{FF2B5EF4-FFF2-40B4-BE49-F238E27FC236}">
                  <a16:creationId xmlns:a16="http://schemas.microsoft.com/office/drawing/2014/main" xmlns="" id="{C45A1224-D7B5-4540-8B67-03C4EEDCF972}"/>
                </a:ext>
              </a:extLst>
            </p:cNvPr>
            <p:cNvCxnSpPr>
              <a:cxnSpLocks/>
              <a:stCxn id="40" idx="0"/>
              <a:endCxn id="29" idx="2"/>
            </p:cNvCxnSpPr>
            <p:nvPr/>
          </p:nvCxnSpPr>
          <p:spPr>
            <a:xfrm rot="16200000" flipV="1">
              <a:off x="7486049" y="1527612"/>
              <a:ext cx="302279" cy="1950578"/>
            </a:xfrm>
            <a:prstGeom prst="bentConnector3">
              <a:avLst>
                <a:gd name="adj1" fmla="val 50000"/>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xmlns="" id="{4AE6A848-FB06-47DE-9573-4CDE98B7F7DC}"/>
                </a:ext>
              </a:extLst>
            </p:cNvPr>
            <p:cNvSpPr/>
            <p:nvPr/>
          </p:nvSpPr>
          <p:spPr>
            <a:xfrm>
              <a:off x="6795079" y="3362320"/>
              <a:ext cx="3637890" cy="798146"/>
            </a:xfrm>
            <a:prstGeom prst="roundRect">
              <a:avLst>
                <a:gd name="adj" fmla="val 43085"/>
              </a:avLst>
            </a:prstGeom>
            <a:solidFill>
              <a:srgbClr val="1A3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mn-MN" sz="1400" kern="1400">
                  <a:solidFill>
                    <a:schemeClr val="bg1"/>
                  </a:solidFill>
                  <a:latin typeface="Arial" panose="020B0604020202020204" pitchFamily="34" charset="0"/>
                </a:rPr>
                <a:t>Өмчилсөн газар, иргэн, хуулийн этгээдэд хязгаарлагдмал эрх болон гэрээгээр ашиглаж буй газарт</a:t>
              </a:r>
              <a:endParaRPr lang="en-US" sz="1400" kern="1400">
                <a:solidFill>
                  <a:schemeClr val="bg1"/>
                </a:solidFill>
                <a:latin typeface="Arial" panose="020B0604020202020204" pitchFamily="34" charset="0"/>
              </a:endParaRPr>
            </a:p>
          </p:txBody>
        </p:sp>
        <p:sp>
          <p:nvSpPr>
            <p:cNvPr id="53" name="Rectangle: Rounded Corners 52">
              <a:extLst>
                <a:ext uri="{FF2B5EF4-FFF2-40B4-BE49-F238E27FC236}">
                  <a16:creationId xmlns:a16="http://schemas.microsoft.com/office/drawing/2014/main" xmlns="" id="{7E7CDD7E-443E-4307-92F2-03D7D045AEC6}"/>
                </a:ext>
              </a:extLst>
            </p:cNvPr>
            <p:cNvSpPr/>
            <p:nvPr/>
          </p:nvSpPr>
          <p:spPr>
            <a:xfrm>
              <a:off x="1833832" y="3432264"/>
              <a:ext cx="2788161" cy="673455"/>
            </a:xfrm>
            <a:prstGeom prst="roundRect">
              <a:avLst>
                <a:gd name="adj" fmla="val 43085"/>
              </a:avLst>
            </a:prstGeom>
            <a:solidFill>
              <a:srgbClr val="1A3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mn-MN" sz="1400" kern="1400">
                  <a:solidFill>
                    <a:schemeClr val="bg1"/>
                  </a:solidFill>
                  <a:latin typeface="Arial" panose="020B0604020202020204" pitchFamily="34" charset="0"/>
                </a:rPr>
                <a:t>Хүн, хуулийн этгээдэд олгогдоогүй төрийн өмчийн газарт</a:t>
              </a:r>
              <a:endParaRPr lang="en-US" sz="1400" kern="1400">
                <a:solidFill>
                  <a:schemeClr val="bg1"/>
                </a:solidFill>
                <a:latin typeface="Arial" panose="020B0604020202020204" pitchFamily="34" charset="0"/>
              </a:endParaRPr>
            </a:p>
          </p:txBody>
        </p:sp>
        <p:cxnSp>
          <p:nvCxnSpPr>
            <p:cNvPr id="58" name="Connector: Elbow 57">
              <a:extLst>
                <a:ext uri="{FF2B5EF4-FFF2-40B4-BE49-F238E27FC236}">
                  <a16:creationId xmlns:a16="http://schemas.microsoft.com/office/drawing/2014/main" xmlns="" id="{91E763CA-465C-44F7-B86E-6264660AD59A}"/>
                </a:ext>
              </a:extLst>
            </p:cNvPr>
            <p:cNvCxnSpPr>
              <a:cxnSpLocks/>
              <a:stCxn id="48" idx="0"/>
              <a:endCxn id="40" idx="2"/>
            </p:cNvCxnSpPr>
            <p:nvPr/>
          </p:nvCxnSpPr>
          <p:spPr>
            <a:xfrm rot="16200000" flipV="1">
              <a:off x="8512595" y="3260890"/>
              <a:ext cx="201312" cy="1547"/>
            </a:xfrm>
            <a:prstGeom prst="bentConnector3">
              <a:avLst>
                <a:gd name="adj1" fmla="val 50000"/>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xmlns="" id="{166DD109-F8FB-417A-BFC5-A1F0982EFFAA}"/>
                </a:ext>
              </a:extLst>
            </p:cNvPr>
            <p:cNvCxnSpPr>
              <a:cxnSpLocks/>
              <a:stCxn id="39" idx="2"/>
              <a:endCxn id="53" idx="0"/>
            </p:cNvCxnSpPr>
            <p:nvPr/>
          </p:nvCxnSpPr>
          <p:spPr>
            <a:xfrm rot="16200000" flipH="1">
              <a:off x="3100150" y="3304501"/>
              <a:ext cx="255008" cy="517"/>
            </a:xfrm>
            <a:prstGeom prst="bentConnector3">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xmlns="" id="{CC236849-0D1A-29F4-0888-DA34980DEE32}"/>
                </a:ext>
              </a:extLst>
            </p:cNvPr>
            <p:cNvCxnSpPr>
              <a:cxnSpLocks/>
              <a:stCxn id="48" idx="2"/>
              <a:endCxn id="27" idx="0"/>
            </p:cNvCxnSpPr>
            <p:nvPr/>
          </p:nvCxnSpPr>
          <p:spPr>
            <a:xfrm rot="5400000">
              <a:off x="7462757" y="3516163"/>
              <a:ext cx="506965" cy="1795570"/>
            </a:xfrm>
            <a:prstGeom prst="bentConnector3">
              <a:avLst>
                <a:gd name="adj1" fmla="val 50000"/>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xmlns="" id="{B3EBC0EE-CC7D-87F0-E3FA-309D5491A65D}"/>
                </a:ext>
              </a:extLst>
            </p:cNvPr>
            <p:cNvCxnSpPr>
              <a:cxnSpLocks/>
              <a:stCxn id="48" idx="2"/>
              <a:endCxn id="31" idx="0"/>
            </p:cNvCxnSpPr>
            <p:nvPr/>
          </p:nvCxnSpPr>
          <p:spPr>
            <a:xfrm rot="16200000" flipH="1">
              <a:off x="9229792" y="3544698"/>
              <a:ext cx="506965" cy="1738500"/>
            </a:xfrm>
            <a:prstGeom prst="bentConnector3">
              <a:avLst>
                <a:gd name="adj1" fmla="val 50000"/>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xmlns="" id="{B1C704C4-A81A-2114-9569-25060FDBD635}"/>
                </a:ext>
              </a:extLst>
            </p:cNvPr>
            <p:cNvSpPr/>
            <p:nvPr/>
          </p:nvSpPr>
          <p:spPr>
            <a:xfrm>
              <a:off x="5271264" y="4667431"/>
              <a:ext cx="3094380" cy="561792"/>
            </a:xfrm>
            <a:prstGeom prst="roundRect">
              <a:avLst>
                <a:gd name="adj" fmla="val 50000"/>
              </a:avLst>
            </a:prstGeom>
            <a:solidFill>
              <a:srgbClr val="1A3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mn-MN" sz="1400" kern="1400">
                  <a:solidFill>
                    <a:schemeClr val="bg1"/>
                  </a:solidFill>
                  <a:latin typeface="Arial" panose="020B0604020202020204" pitchFamily="34" charset="0"/>
                </a:rPr>
                <a:t>5 жил тутам Улсын төсвийн хөрөнгөөр</a:t>
              </a:r>
            </a:p>
          </p:txBody>
        </p:sp>
        <p:sp>
          <p:nvSpPr>
            <p:cNvPr id="28" name="TextBox 27">
              <a:extLst>
                <a:ext uri="{FF2B5EF4-FFF2-40B4-BE49-F238E27FC236}">
                  <a16:creationId xmlns:a16="http://schemas.microsoft.com/office/drawing/2014/main" xmlns="" id="{BC8120D1-3215-CBBC-7AE6-6B7B328D67CB}"/>
                </a:ext>
              </a:extLst>
            </p:cNvPr>
            <p:cNvSpPr txBox="1"/>
            <p:nvPr/>
          </p:nvSpPr>
          <p:spPr>
            <a:xfrm>
              <a:off x="8895296" y="5311854"/>
              <a:ext cx="2914456" cy="955248"/>
            </a:xfrm>
            <a:prstGeom prst="rect">
              <a:avLst/>
            </a:prstGeom>
            <a:noFill/>
          </p:spPr>
          <p:txBody>
            <a:bodyPr wrap="square">
              <a:spAutoFit/>
            </a:bodyPr>
            <a:lstStyle>
              <a:defPPr>
                <a:defRPr lang="en-US"/>
              </a:defPPr>
              <a:lvl1pPr algn="just">
                <a:defRPr sz="1200">
                  <a:solidFill>
                    <a:schemeClr val="bg1"/>
                  </a:solidFill>
                  <a:latin typeface="Arial" panose="020B0604020202020204" pitchFamily="34" charset="0"/>
                </a:defRPr>
              </a:lvl1pPr>
            </a:lstStyle>
            <a:p>
              <a:r>
                <a:rPr lang="mn-MN" sz="1400"/>
                <a:t>А</a:t>
              </a:r>
              <a:r>
                <a:rPr lang="en-US" sz="1400" err="1"/>
                <a:t>мины</a:t>
              </a:r>
              <a:r>
                <a:rPr lang="en-US" sz="1400"/>
                <a:t> </a:t>
              </a:r>
              <a:r>
                <a:rPr lang="en-US" sz="1400" err="1"/>
                <a:t>орон</a:t>
              </a:r>
              <a:r>
                <a:rPr lang="en-US" sz="1400"/>
                <a:t> </a:t>
              </a:r>
              <a:r>
                <a:rPr lang="en-US" sz="1400" err="1"/>
                <a:t>сууцны</a:t>
              </a:r>
              <a:r>
                <a:rPr lang="en-US" sz="1400"/>
                <a:t> </a:t>
              </a:r>
              <a:r>
                <a:rPr lang="en-US" sz="1400" err="1"/>
                <a:t>байшин</a:t>
              </a:r>
              <a:r>
                <a:rPr lang="en-US" sz="1400"/>
                <a:t>, </a:t>
              </a:r>
              <a:r>
                <a:rPr lang="en-US" sz="1400" err="1"/>
                <a:t>гэр</a:t>
              </a:r>
              <a:r>
                <a:rPr lang="en-US" sz="1400"/>
                <a:t>, </a:t>
              </a:r>
              <a:r>
                <a:rPr lang="en-US" sz="1400" err="1"/>
                <a:t>сууц</a:t>
              </a:r>
              <a:r>
                <a:rPr lang="en-US" sz="1400"/>
                <a:t> </a:t>
              </a:r>
              <a:r>
                <a:rPr lang="en-US" sz="1400" err="1"/>
                <a:t>барих</a:t>
              </a:r>
              <a:r>
                <a:rPr lang="en-US" sz="1400"/>
                <a:t> </a:t>
              </a:r>
              <a:r>
                <a:rPr lang="en-US" sz="1400" err="1"/>
                <a:t>зориулалтаар</a:t>
              </a:r>
              <a:r>
                <a:rPr lang="mn-MN" sz="1400"/>
                <a:t> олгосоноос бусад тохиолдолд</a:t>
              </a:r>
            </a:p>
          </p:txBody>
        </p:sp>
        <p:sp>
          <p:nvSpPr>
            <p:cNvPr id="30" name="TextBox 29">
              <a:extLst>
                <a:ext uri="{FF2B5EF4-FFF2-40B4-BE49-F238E27FC236}">
                  <a16:creationId xmlns:a16="http://schemas.microsoft.com/office/drawing/2014/main" xmlns="" id="{E1A478B3-0CB0-725F-6DF6-F1E0FA1C5B5D}"/>
                </a:ext>
              </a:extLst>
            </p:cNvPr>
            <p:cNvSpPr txBox="1"/>
            <p:nvPr/>
          </p:nvSpPr>
          <p:spPr>
            <a:xfrm>
              <a:off x="5235140" y="5328014"/>
              <a:ext cx="3130504" cy="1512475"/>
            </a:xfrm>
            <a:prstGeom prst="rect">
              <a:avLst/>
            </a:prstGeom>
            <a:noFill/>
          </p:spPr>
          <p:txBody>
            <a:bodyPr wrap="square">
              <a:spAutoFit/>
            </a:bodyPr>
            <a:lstStyle>
              <a:defPPr>
                <a:defRPr lang="en-US"/>
              </a:defPPr>
              <a:lvl1pPr algn="just">
                <a:defRPr sz="1200">
                  <a:solidFill>
                    <a:schemeClr val="bg1"/>
                  </a:solidFill>
                  <a:latin typeface="Arial" panose="020B0604020202020204" pitchFamily="34" charset="0"/>
                </a:defRPr>
              </a:lvl1pPr>
            </a:lstStyle>
            <a:p>
              <a:r>
                <a:rPr lang="mn-MN" sz="1400"/>
                <a:t>А</a:t>
              </a:r>
              <a:r>
                <a:rPr lang="en-US" sz="1400" err="1"/>
                <a:t>мины</a:t>
              </a:r>
              <a:r>
                <a:rPr lang="en-US" sz="1400"/>
                <a:t> </a:t>
              </a:r>
              <a:r>
                <a:rPr lang="en-US" sz="1400" err="1"/>
                <a:t>орон</a:t>
              </a:r>
              <a:r>
                <a:rPr lang="en-US" sz="1400"/>
                <a:t> </a:t>
              </a:r>
              <a:r>
                <a:rPr lang="en-US" sz="1400" err="1"/>
                <a:t>сууцны</a:t>
              </a:r>
              <a:r>
                <a:rPr lang="en-US" sz="1400"/>
                <a:t> </a:t>
              </a:r>
              <a:r>
                <a:rPr lang="en-US" sz="1400" err="1"/>
                <a:t>байшин</a:t>
              </a:r>
              <a:r>
                <a:rPr lang="en-US" sz="1400"/>
                <a:t>, </a:t>
              </a:r>
              <a:r>
                <a:rPr lang="en-US" sz="1400" err="1"/>
                <a:t>гэр</a:t>
              </a:r>
              <a:r>
                <a:rPr lang="en-US" sz="1400"/>
                <a:t>, </a:t>
              </a:r>
              <a:r>
                <a:rPr lang="en-US" sz="1400" err="1"/>
                <a:t>сууц</a:t>
              </a:r>
              <a:r>
                <a:rPr lang="en-US" sz="1400"/>
                <a:t> </a:t>
              </a:r>
              <a:r>
                <a:rPr lang="en-US" sz="1400" err="1"/>
                <a:t>барих</a:t>
              </a:r>
              <a:r>
                <a:rPr lang="en-US" sz="1400"/>
                <a:t> </a:t>
              </a:r>
              <a:r>
                <a:rPr lang="en-US" sz="1400" err="1"/>
                <a:t>зориулалтаар</a:t>
              </a:r>
              <a:r>
                <a:rPr lang="mn-MN" sz="1400"/>
                <a:t> олгосон газар өмчлөх эрх, газрын хязгаарлагдмал эрхтэй Монгол улсын иргэний газарт</a:t>
              </a:r>
              <a:endParaRPr lang="en-US" sz="1400"/>
            </a:p>
          </p:txBody>
        </p:sp>
        <p:sp>
          <p:nvSpPr>
            <p:cNvPr id="31" name="Rectangle: Rounded Corners 30">
              <a:extLst>
                <a:ext uri="{FF2B5EF4-FFF2-40B4-BE49-F238E27FC236}">
                  <a16:creationId xmlns:a16="http://schemas.microsoft.com/office/drawing/2014/main" xmlns="" id="{E6689A1D-D10E-7816-601C-1B527C475C57}"/>
                </a:ext>
              </a:extLst>
            </p:cNvPr>
            <p:cNvSpPr/>
            <p:nvPr/>
          </p:nvSpPr>
          <p:spPr>
            <a:xfrm>
              <a:off x="8895296" y="4667431"/>
              <a:ext cx="2914456" cy="561792"/>
            </a:xfrm>
            <a:prstGeom prst="roundRect">
              <a:avLst>
                <a:gd name="adj" fmla="val 43085"/>
              </a:avLst>
            </a:prstGeom>
            <a:solidFill>
              <a:srgbClr val="1A367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a:r>
                <a:rPr lang="mn-MN" sz="1400" kern="1400">
                  <a:solidFill>
                    <a:schemeClr val="bg1"/>
                  </a:solidFill>
                  <a:latin typeface="Arial" panose="020B0604020202020204" pitchFamily="34" charset="0"/>
                </a:rPr>
                <a:t>5 жил тутам өөрийн хөрөнгөөр</a:t>
              </a:r>
            </a:p>
          </p:txBody>
        </p:sp>
        <p:sp>
          <p:nvSpPr>
            <p:cNvPr id="32" name="TextBox 31">
              <a:extLst>
                <a:ext uri="{FF2B5EF4-FFF2-40B4-BE49-F238E27FC236}">
                  <a16:creationId xmlns:a16="http://schemas.microsoft.com/office/drawing/2014/main" xmlns="" id="{91CC17C5-8611-EA5E-59F9-9DB1096B9E07}"/>
                </a:ext>
              </a:extLst>
            </p:cNvPr>
            <p:cNvSpPr txBox="1"/>
            <p:nvPr/>
          </p:nvSpPr>
          <p:spPr>
            <a:xfrm>
              <a:off x="1724092" y="4424424"/>
              <a:ext cx="3017520" cy="955248"/>
            </a:xfrm>
            <a:prstGeom prst="rect">
              <a:avLst/>
            </a:prstGeom>
            <a:noFill/>
          </p:spPr>
          <p:txBody>
            <a:bodyPr wrap="square">
              <a:spAutoFit/>
            </a:bodyPr>
            <a:lstStyle/>
            <a:p>
              <a:pPr algn="just"/>
              <a:r>
                <a:rPr lang="mn-MN" sz="1400">
                  <a:solidFill>
                    <a:schemeClr val="bg1"/>
                  </a:solidFill>
                  <a:latin typeface="Arial" panose="020B0604020202020204" pitchFamily="34" charset="0"/>
                </a:rPr>
                <a:t>Б</a:t>
              </a:r>
              <a:r>
                <a:rPr lang="mn-MN" sz="1400" i="0" u="none" strike="noStrike">
                  <a:solidFill>
                    <a:schemeClr val="bg1"/>
                  </a:solidFill>
                  <a:effectLst/>
                  <a:latin typeface="Arial" panose="020B0604020202020204" pitchFamily="34" charset="0"/>
                </a:rPr>
                <a:t>айнгын ажиглалт, судалгаа хийх талбар, цэгийг сонгож, сүлжээг байгуулна.</a:t>
              </a:r>
              <a:endParaRPr lang="en-US" sz="1400">
                <a:solidFill>
                  <a:schemeClr val="bg1"/>
                </a:solidFill>
              </a:endParaRPr>
            </a:p>
          </p:txBody>
        </p:sp>
        <p:sp>
          <p:nvSpPr>
            <p:cNvPr id="33" name="Chevron 27">
              <a:extLst>
                <a:ext uri="{FF2B5EF4-FFF2-40B4-BE49-F238E27FC236}">
                  <a16:creationId xmlns:a16="http://schemas.microsoft.com/office/drawing/2014/main" xmlns="" id="{70AF7FA1-1D2D-E783-D862-FFE0AA67735E}"/>
                </a:ext>
              </a:extLst>
            </p:cNvPr>
            <p:cNvSpPr/>
            <p:nvPr/>
          </p:nvSpPr>
          <p:spPr>
            <a:xfrm rot="5400000">
              <a:off x="3172232" y="4161190"/>
              <a:ext cx="152051" cy="288761"/>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sp>
        <p:nvSpPr>
          <p:cNvPr id="35" name="TextBox 34">
            <a:extLst>
              <a:ext uri="{FF2B5EF4-FFF2-40B4-BE49-F238E27FC236}">
                <a16:creationId xmlns:a16="http://schemas.microsoft.com/office/drawing/2014/main" xmlns="" id="{09906C58-EFEE-AADE-8F9F-FACA6E7A1767}"/>
              </a:ext>
            </a:extLst>
          </p:cNvPr>
          <p:cNvSpPr txBox="1"/>
          <p:nvPr/>
        </p:nvSpPr>
        <p:spPr>
          <a:xfrm>
            <a:off x="3026986" y="1027970"/>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rgbClr val="FFC000"/>
                </a:solidFill>
                <a:latin typeface="Arial" panose="020B0604020202020204" pitchFamily="34" charset="0"/>
                <a:cs typeface="Arial" panose="020B0604020202020204" pitchFamily="34" charset="0"/>
              </a:rPr>
              <a:t>ГАЗРЫН ТӨЛӨВ БАЙДАЛ, ЧАНАРТ ХЯНАЛТ ТАВИХ</a:t>
            </a:r>
          </a:p>
        </p:txBody>
      </p:sp>
      <p:sp>
        <p:nvSpPr>
          <p:cNvPr id="3" name="TextBox 2">
            <a:extLst>
              <a:ext uri="{FF2B5EF4-FFF2-40B4-BE49-F238E27FC236}">
                <a16:creationId xmlns:a16="http://schemas.microsoft.com/office/drawing/2014/main" xmlns="" id="{2B9559D0-0A09-1431-9361-3C7A8816913D}"/>
              </a:ext>
            </a:extLst>
          </p:cNvPr>
          <p:cNvSpPr txBox="1"/>
          <p:nvPr/>
        </p:nvSpPr>
        <p:spPr>
          <a:xfrm>
            <a:off x="6262233" y="295845"/>
            <a:ext cx="6138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b="1" cap="all" dirty="0">
                <a:solidFill>
                  <a:schemeClr val="bg1"/>
                </a:solidFill>
                <a:latin typeface="Arial" panose="020B0604020202020204" pitchFamily="34" charset="0"/>
                <a:cs typeface="Arial" panose="020B0604020202020204" pitchFamily="34" charset="0"/>
              </a:rPr>
              <a:t>ГАЗРЫН БАГЦ ХУУЛИЙН ТӨСӨЛ </a:t>
            </a:r>
          </a:p>
        </p:txBody>
      </p:sp>
      <p:sp>
        <p:nvSpPr>
          <p:cNvPr id="5" name="TextBox 4">
            <a:extLst>
              <a:ext uri="{FF2B5EF4-FFF2-40B4-BE49-F238E27FC236}">
                <a16:creationId xmlns:a16="http://schemas.microsoft.com/office/drawing/2014/main" xmlns="" id="{226AFC5C-26EF-FF8F-7A9C-C5D2E2215CE4}"/>
              </a:ext>
            </a:extLst>
          </p:cNvPr>
          <p:cNvSpPr txBox="1"/>
          <p:nvPr/>
        </p:nvSpPr>
        <p:spPr>
          <a:xfrm>
            <a:off x="301451" y="1319290"/>
            <a:ext cx="10567832" cy="670120"/>
          </a:xfrm>
          <a:prstGeom prst="rect">
            <a:avLst/>
          </a:prstGeom>
          <a:noFill/>
        </p:spPr>
        <p:txBody>
          <a:bodyPr wrap="square">
            <a:spAutoFit/>
          </a:bodyPr>
          <a:lstStyle/>
          <a:p>
            <a:pPr lvl="1" algn="just">
              <a:lnSpc>
                <a:spcPct val="107000"/>
              </a:lnSpc>
              <a:spcAft>
                <a:spcPts val="800"/>
              </a:spcAft>
            </a:pPr>
            <a:r>
              <a:rPr lang="mn-MN"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Иргэний өмчилсөн газарт төлөв байдал, чанарын хянан баталгаа хийхтэй холбоотой иргэдэд тулгамдаж байсан төлбөрийн дарамтаас чөлөөлж, төр хариуцахаар тусгасан.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572009"/>
      </p:ext>
    </p:extLst>
  </p:cSld>
  <p:clrMapOvr>
    <a:masterClrMapping/>
  </p:clrMapOvr>
</p:sld>
</file>

<file path=ppt/theme/theme1.xml><?xml version="1.0" encoding="utf-8"?>
<a:theme xmlns:a="http://schemas.openxmlformats.org/drawingml/2006/main" name="ALMAGC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LMAGC1" id="{355FC626-6683-4B2C-BA31-30D4E8D3CBC8}" vid="{81115B91-1C4D-4B3C-A833-5F3A9147E7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A2EF7D16B55C4096A6DE8AA8C595CF" ma:contentTypeVersion="2" ma:contentTypeDescription="Create a new document." ma:contentTypeScope="" ma:versionID="7d3d5a1d616e2350a0edd374549bbd8c">
  <xsd:schema xmlns:xsd="http://www.w3.org/2001/XMLSchema" xmlns:xs="http://www.w3.org/2001/XMLSchema" xmlns:p="http://schemas.microsoft.com/office/2006/metadata/properties" xmlns:ns3="61e0119e-8deb-4144-a62d-71cc55dea16a" targetNamespace="http://schemas.microsoft.com/office/2006/metadata/properties" ma:root="true" ma:fieldsID="ab96c6a1b126a1e0d4b93c78ae005bb1" ns3:_="">
    <xsd:import namespace="61e0119e-8deb-4144-a62d-71cc55dea16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0119e-8deb-4144-a62d-71cc55dea1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05AB98-161A-4DFC-8E28-11C6AEED17EA}">
  <ds:schemaRefs>
    <ds:schemaRef ds:uri="http://schemas.microsoft.com/sharepoint/v3/contenttype/forms"/>
  </ds:schemaRefs>
</ds:datastoreItem>
</file>

<file path=customXml/itemProps2.xml><?xml version="1.0" encoding="utf-8"?>
<ds:datastoreItem xmlns:ds="http://schemas.openxmlformats.org/officeDocument/2006/customXml" ds:itemID="{3E4F8433-6E14-4E14-8039-96A6FEBB8435}">
  <ds:schemaRefs>
    <ds:schemaRef ds:uri="http://www.w3.org/XML/1998/namespace"/>
    <ds:schemaRef ds:uri="http://schemas.microsoft.com/office/infopath/2007/PartnerControls"/>
    <ds:schemaRef ds:uri="http://schemas.microsoft.com/office/2006/documentManagement/types"/>
    <ds:schemaRef ds:uri="61e0119e-8deb-4144-a62d-71cc55dea16a"/>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F23D9CE-F69B-4A97-9954-792898816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e0119e-8deb-4144-a62d-71cc55dea1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ALMAGC1</Template>
  <TotalTime>6919</TotalTime>
  <Words>3177</Words>
  <Application>Microsoft Office PowerPoint</Application>
  <PresentationFormat>Custom</PresentationFormat>
  <Paragraphs>460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ALMAGC1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НИЙГМИЙН ЗАЙЛШГҮЙ ХЭРЭГЦЭЭНД ЗОРИУЛАН ГАЗАР ЧӨЛӨӨЛӨХ ТУХАЙ ХУУЛИЙН ТӨСӨЛ</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Narantsatsral Tseren</dc:creator>
  <cp:lastModifiedBy>Windows User</cp:lastModifiedBy>
  <cp:revision>45</cp:revision>
  <cp:lastPrinted>2023-01-11T02:26:58Z</cp:lastPrinted>
  <dcterms:created xsi:type="dcterms:W3CDTF">2021-11-30T10:28:00Z</dcterms:created>
  <dcterms:modified xsi:type="dcterms:W3CDTF">2023-01-11T02:41:16Z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0x0101007AA2EF7D16B55C4096A6DE8AA8C595CF</vt:lpwstr>
  </property>
</Properties>
</file>