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72" r:id="rId2"/>
    <p:sldId id="386" r:id="rId3"/>
    <p:sldId id="384" r:id="rId4"/>
    <p:sldId id="385" r:id="rId5"/>
    <p:sldId id="387" r:id="rId6"/>
    <p:sldId id="273" r:id="rId7"/>
    <p:sldId id="275" r:id="rId8"/>
    <p:sldId id="292" r:id="rId9"/>
    <p:sldId id="394" r:id="rId10"/>
    <p:sldId id="392" r:id="rId11"/>
    <p:sldId id="391" r:id="rId12"/>
    <p:sldId id="293" r:id="rId13"/>
    <p:sldId id="276" r:id="rId14"/>
    <p:sldId id="295" r:id="rId15"/>
    <p:sldId id="294" r:id="rId16"/>
    <p:sldId id="296" r:id="rId17"/>
    <p:sldId id="291" r:id="rId18"/>
    <p:sldId id="290" r:id="rId19"/>
    <p:sldId id="319" r:id="rId20"/>
    <p:sldId id="337" r:id="rId21"/>
    <p:sldId id="270" r:id="rId22"/>
    <p:sldId id="269" r:id="rId23"/>
    <p:sldId id="267" r:id="rId24"/>
    <p:sldId id="400" r:id="rId25"/>
    <p:sldId id="399" r:id="rId26"/>
    <p:sldId id="398" r:id="rId27"/>
    <p:sldId id="397" r:id="rId28"/>
    <p:sldId id="396" r:id="rId29"/>
    <p:sldId id="395" r:id="rId30"/>
    <p:sldId id="401" r:id="rId31"/>
    <p:sldId id="324" r:id="rId32"/>
    <p:sldId id="259" r:id="rId33"/>
    <p:sldId id="339" r:id="rId34"/>
    <p:sldId id="338" r:id="rId35"/>
    <p:sldId id="297" r:id="rId36"/>
    <p:sldId id="260" r:id="rId37"/>
    <p:sldId id="307" r:id="rId38"/>
    <p:sldId id="306" r:id="rId39"/>
    <p:sldId id="305" r:id="rId40"/>
    <p:sldId id="308" r:id="rId41"/>
    <p:sldId id="283" r:id="rId42"/>
    <p:sldId id="285" r:id="rId43"/>
    <p:sldId id="325" r:id="rId44"/>
    <p:sldId id="389" r:id="rId45"/>
    <p:sldId id="390" r:id="rId46"/>
    <p:sldId id="334" r:id="rId47"/>
    <p:sldId id="402" r:id="rId48"/>
    <p:sldId id="340" r:id="rId49"/>
    <p:sldId id="326" r:id="rId50"/>
    <p:sldId id="341" r:id="rId51"/>
    <p:sldId id="342" r:id="rId52"/>
    <p:sldId id="407" r:id="rId53"/>
    <p:sldId id="408" r:id="rId54"/>
    <p:sldId id="410" r:id="rId55"/>
    <p:sldId id="409" r:id="rId56"/>
    <p:sldId id="406" r:id="rId57"/>
    <p:sldId id="343" r:id="rId58"/>
    <p:sldId id="344" r:id="rId59"/>
    <p:sldId id="345" r:id="rId60"/>
    <p:sldId id="412" r:id="rId61"/>
    <p:sldId id="320" r:id="rId62"/>
    <p:sldId id="442" r:id="rId63"/>
    <p:sldId id="446" r:id="rId64"/>
    <p:sldId id="445" r:id="rId65"/>
    <p:sldId id="444" r:id="rId66"/>
    <p:sldId id="443" r:id="rId67"/>
    <p:sldId id="346" r:id="rId68"/>
    <p:sldId id="441" r:id="rId69"/>
    <p:sldId id="302" r:id="rId70"/>
    <p:sldId id="425" r:id="rId71"/>
    <p:sldId id="424" r:id="rId72"/>
    <p:sldId id="350" r:id="rId73"/>
    <p:sldId id="431" r:id="rId74"/>
    <p:sldId id="430" r:id="rId75"/>
    <p:sldId id="429" r:id="rId76"/>
    <p:sldId id="428" r:id="rId77"/>
    <p:sldId id="427" r:id="rId78"/>
    <p:sldId id="426" r:id="rId79"/>
    <p:sldId id="351" r:id="rId80"/>
    <p:sldId id="349" r:id="rId81"/>
    <p:sldId id="298" r:id="rId82"/>
    <p:sldId id="353" r:id="rId83"/>
    <p:sldId id="354" r:id="rId84"/>
    <p:sldId id="352" r:id="rId85"/>
    <p:sldId id="360" r:id="rId86"/>
    <p:sldId id="413" r:id="rId87"/>
    <p:sldId id="414" r:id="rId88"/>
    <p:sldId id="361" r:id="rId89"/>
    <p:sldId id="356" r:id="rId90"/>
    <p:sldId id="423" r:id="rId91"/>
    <p:sldId id="422" r:id="rId92"/>
    <p:sldId id="365" r:id="rId93"/>
    <p:sldId id="366" r:id="rId94"/>
    <p:sldId id="364" r:id="rId95"/>
    <p:sldId id="363" r:id="rId96"/>
    <p:sldId id="367" r:id="rId97"/>
    <p:sldId id="355" r:id="rId98"/>
    <p:sldId id="419" r:id="rId99"/>
    <p:sldId id="418" r:id="rId100"/>
    <p:sldId id="417" r:id="rId101"/>
    <p:sldId id="416" r:id="rId102"/>
    <p:sldId id="415" r:id="rId103"/>
    <p:sldId id="369" r:id="rId104"/>
    <p:sldId id="370" r:id="rId105"/>
    <p:sldId id="368" r:id="rId106"/>
    <p:sldId id="287" r:id="rId107"/>
    <p:sldId id="288" r:id="rId108"/>
    <p:sldId id="348" r:id="rId109"/>
    <p:sldId id="347" r:id="rId110"/>
    <p:sldId id="318" r:id="rId111"/>
    <p:sldId id="316" r:id="rId112"/>
    <p:sldId id="315" r:id="rId113"/>
    <p:sldId id="371" r:id="rId114"/>
    <p:sldId id="439" r:id="rId115"/>
    <p:sldId id="440" r:id="rId116"/>
    <p:sldId id="421" r:id="rId117"/>
    <p:sldId id="420" r:id="rId118"/>
    <p:sldId id="311" r:id="rId119"/>
    <p:sldId id="372" r:id="rId120"/>
    <p:sldId id="373" r:id="rId121"/>
    <p:sldId id="377" r:id="rId122"/>
    <p:sldId id="375" r:id="rId123"/>
    <p:sldId id="378" r:id="rId124"/>
    <p:sldId id="379" r:id="rId125"/>
    <p:sldId id="380" r:id="rId126"/>
    <p:sldId id="381" r:id="rId127"/>
    <p:sldId id="382" r:id="rId128"/>
    <p:sldId id="383" r:id="rId129"/>
    <p:sldId id="433" r:id="rId130"/>
    <p:sldId id="437" r:id="rId131"/>
    <p:sldId id="436" r:id="rId132"/>
    <p:sldId id="435" r:id="rId133"/>
    <p:sldId id="438" r:id="rId134"/>
    <p:sldId id="289" r:id="rId135"/>
    <p:sldId id="309" r:id="rId136"/>
    <p:sldId id="432" r:id="rId1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5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D29621A-A15E-4FDD-99F7-4466D44358AA}" type="datetimeFigureOut">
              <a:rPr lang="en-US" smtClean="0"/>
              <a:t>11/22/2017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69442C6-1E99-49C8-A4A6-17CA6E61BA64}" type="slidenum">
              <a:rPr lang="en-US" smtClean="0"/>
              <a:t>‹#›</a:t>
            </a:fld>
            <a:endParaRPr lang="en-US"/>
          </a:p>
        </p:txBody>
      </p:sp>
    </p:spTree>
    <p:extLst>
      <p:ext uri="{BB962C8B-B14F-4D97-AF65-F5344CB8AC3E}">
        <p14:creationId xmlns:p14="http://schemas.microsoft.com/office/powerpoint/2010/main" val="1731610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442C6-1E99-49C8-A4A6-17CA6E61BA64}" type="slidenum">
              <a:rPr lang="en-US" smtClean="0"/>
              <a:t>5</a:t>
            </a:fld>
            <a:endParaRPr lang="en-US"/>
          </a:p>
        </p:txBody>
      </p:sp>
    </p:spTree>
    <p:extLst>
      <p:ext uri="{BB962C8B-B14F-4D97-AF65-F5344CB8AC3E}">
        <p14:creationId xmlns:p14="http://schemas.microsoft.com/office/powerpoint/2010/main" val="205179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C09477-6E3A-43EE-9BE9-03DA2EEC8FA7}" type="datetimeFigureOut">
              <a:rPr lang="en-US" smtClean="0"/>
              <a:t>11/22/2017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4277469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09477-6E3A-43EE-9BE9-03DA2EEC8FA7}" type="datetimeFigureOut">
              <a:rPr lang="en-US" smtClean="0"/>
              <a:t>11/22/2017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422762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09477-6E3A-43EE-9BE9-03DA2EEC8FA7}" type="datetimeFigureOut">
              <a:rPr lang="en-US" smtClean="0"/>
              <a:t>11/22/2017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210001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09477-6E3A-43EE-9BE9-03DA2EEC8FA7}" type="datetimeFigureOut">
              <a:rPr lang="en-US" smtClean="0"/>
              <a:t>11/22/2017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76677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C09477-6E3A-43EE-9BE9-03DA2EEC8FA7}" type="datetimeFigureOut">
              <a:rPr lang="en-US" smtClean="0"/>
              <a:t>11/22/2017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34858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C09477-6E3A-43EE-9BE9-03DA2EEC8FA7}" type="datetimeFigureOut">
              <a:rPr lang="en-US" smtClean="0"/>
              <a:t>11/22/2017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158574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C09477-6E3A-43EE-9BE9-03DA2EEC8FA7}" type="datetimeFigureOut">
              <a:rPr lang="en-US" smtClean="0"/>
              <a:t>11/22/2017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271662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C09477-6E3A-43EE-9BE9-03DA2EEC8FA7}" type="datetimeFigureOut">
              <a:rPr lang="en-US" smtClean="0"/>
              <a:t>11/22/2017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514569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09477-6E3A-43EE-9BE9-03DA2EEC8FA7}" type="datetimeFigureOut">
              <a:rPr lang="en-US" smtClean="0"/>
              <a:t>11/22/2017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189262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C09477-6E3A-43EE-9BE9-03DA2EEC8FA7}" type="datetimeFigureOut">
              <a:rPr lang="en-US" smtClean="0"/>
              <a:t>11/22/2017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78514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C09477-6E3A-43EE-9BE9-03DA2EEC8FA7}" type="datetimeFigureOut">
              <a:rPr lang="en-US" smtClean="0"/>
              <a:t>11/22/2017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909F69-EAEA-4D68-9494-C1D725368C19}" type="slidenum">
              <a:rPr lang="en-US" smtClean="0"/>
              <a:t>‹#›</a:t>
            </a:fld>
            <a:endParaRPr lang="en-US"/>
          </a:p>
        </p:txBody>
      </p:sp>
    </p:spTree>
    <p:extLst>
      <p:ext uri="{BB962C8B-B14F-4D97-AF65-F5344CB8AC3E}">
        <p14:creationId xmlns:p14="http://schemas.microsoft.com/office/powerpoint/2010/main" val="297538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09477-6E3A-43EE-9BE9-03DA2EEC8FA7}" type="datetimeFigureOut">
              <a:rPr lang="en-US" smtClean="0"/>
              <a:t>11/22/2017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09F69-EAEA-4D68-9494-C1D725368C19}" type="slidenum">
              <a:rPr lang="en-US" smtClean="0"/>
              <a:t>‹#›</a:t>
            </a:fld>
            <a:endParaRPr lang="en-US"/>
          </a:p>
        </p:txBody>
      </p:sp>
    </p:spTree>
    <p:extLst>
      <p:ext uri="{BB962C8B-B14F-4D97-AF65-F5344CB8AC3E}">
        <p14:creationId xmlns:p14="http://schemas.microsoft.com/office/powerpoint/2010/main" val="2774915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pc\Desktop\GZBTzur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4763"/>
            <a:ext cx="10277476" cy="68484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a:xfrm>
            <a:off x="762000" y="1600200"/>
            <a:ext cx="7696200" cy="2743199"/>
          </a:xfrm>
        </p:spPr>
        <p:txBody>
          <a:bodyPr>
            <a:normAutofit fontScale="90000"/>
          </a:bodyPr>
          <a:lstStyle/>
          <a:p>
            <a:r>
              <a:rPr lang="mn-MN" b="1" dirty="0" smtClean="0">
                <a:solidFill>
                  <a:srgbClr val="00B050"/>
                </a:solidFill>
                <a:latin typeface="Times New Roman" pitchFamily="18" charset="0"/>
                <a:cs typeface="Times New Roman" pitchFamily="18" charset="0"/>
              </a:rPr>
              <a:t>АЙМГИЙН ХЭМЖЭЭНД 2018 ОНД ИРГЭНД ӨМЧЛҮҮЛЭХ ГАЗРЫН ТӨЛӨВЛӨГӨӨНИЙ ЗУРАГЛАЛ </a:t>
            </a:r>
            <a:endParaRPr lang="en-US"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932860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pc\Desktop\Алтанбулаг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5638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descr="C:\Users\pc\Desktop\Зуунмод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178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descr="C:\Users\pc\Desktop\Зуунмод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1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descr="C:\Users\pc\Desktop\Зуунмод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9871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descr="C:\Users\pc\Desktop\Зуунмод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9216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43488265"/>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Лүн</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19,8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19,8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Лүн  сумын 1-р баг Айраг уул 198 иргэнд 19,8 га  Нийт 198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19,8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41445433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pc\Desktop\lun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57200"/>
            <a:ext cx="9748838"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4381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48443"/>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Мөнгөнморьт</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291,6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291,6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Мөнгөнморьт </a:t>
            </a:r>
            <a:r>
              <a:rPr lang="mn-MN" altLang="en-US" sz="2000" dirty="0">
                <a:solidFill>
                  <a:schemeClr val="tx1"/>
                </a:solidFill>
                <a:latin typeface="Arial" charset="0"/>
              </a:rPr>
              <a:t>сумын </a:t>
            </a:r>
            <a:r>
              <a:rPr lang="mn-MN" altLang="en-US" sz="2000" dirty="0" smtClean="0">
                <a:solidFill>
                  <a:schemeClr val="tx1"/>
                </a:solidFill>
                <a:latin typeface="Arial" charset="0"/>
              </a:rPr>
              <a:t>төв баруун бүрх 225 иргэнд 67,5 га, хошууны үзүүр, зүүн бүрх 697 иргэнд 209,1 га, Хөгшчүүлийн суурин 50 иргэнд 15 га </a:t>
            </a:r>
            <a:r>
              <a:rPr lang="mn-MN" altLang="en-US" sz="2000" b="1" dirty="0" smtClean="0">
                <a:solidFill>
                  <a:schemeClr val="tx1"/>
                </a:solidFill>
                <a:latin typeface="Arial" charset="0"/>
              </a:rPr>
              <a:t>Нийт 972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291,6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12646333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7106" name="Picture 2" descr="C:\Users\pc\Desktop\Мөнгөнморьт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220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descr="C:\Users\pc\Desktop\Мөнгөнморьт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5714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descr="C:\Users\pc\Desktop\Мөнгөнморьт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42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pc\Desktop\Алтанбулаг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1844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85794462"/>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Өндөрширээт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89,32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49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40,32 га </a:t>
                      </a: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Өндөрширээт </a:t>
            </a:r>
            <a:r>
              <a:rPr lang="mn-MN" altLang="en-US" sz="2000" dirty="0">
                <a:solidFill>
                  <a:schemeClr val="tx1"/>
                </a:solidFill>
                <a:latin typeface="Arial" charset="0"/>
              </a:rPr>
              <a:t>сумын </a:t>
            </a:r>
            <a:r>
              <a:rPr lang="mn-MN" altLang="en-US" sz="2000" dirty="0" smtClean="0">
                <a:solidFill>
                  <a:schemeClr val="tx1"/>
                </a:solidFill>
                <a:latin typeface="Arial" charset="0"/>
              </a:rPr>
              <a:t>Уянга 3-р га Салдаг толгойн баруун талд 700 иргэнд 49 га, Сант 4-р баг /сумын төвд/ 336 иргэнд 40,32 га  </a:t>
            </a:r>
            <a:r>
              <a:rPr lang="mn-MN" altLang="en-US" sz="2000" b="1" dirty="0" smtClean="0">
                <a:solidFill>
                  <a:schemeClr val="tx1"/>
                </a:solidFill>
                <a:latin typeface="Arial" charset="0"/>
              </a:rPr>
              <a:t>Нийт 1036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89,32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7625001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pc\Desktop\Undurshiree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452438"/>
            <a:ext cx="10029826" cy="776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239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pc\Desktop\undurshiree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352425"/>
            <a:ext cx="10696576"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2915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60975715"/>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Сэргэлэн</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142,09</a:t>
                      </a:r>
                      <a:r>
                        <a:rPr lang="mn-MN" sz="1600" b="1" baseline="0" dirty="0" smtClean="0">
                          <a:solidFill>
                            <a:schemeClr val="tx1"/>
                          </a:solidFill>
                          <a:latin typeface="Arial" pitchFamily="34" charset="0"/>
                          <a:cs typeface="Arial" pitchFamily="34" charset="0"/>
                        </a:rPr>
                        <a:t> </a:t>
                      </a:r>
                      <a:r>
                        <a:rPr lang="mn-MN" sz="1600" b="1"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smtClean="0">
                          <a:solidFill>
                            <a:schemeClr val="tx1"/>
                          </a:solidFill>
                          <a:latin typeface="Arial" pitchFamily="34" charset="0"/>
                          <a:cs typeface="Arial" pitchFamily="34" charset="0"/>
                        </a:rPr>
                        <a:t>15,79 га</a:t>
                      </a:r>
                    </a:p>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117,9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8,4 га </a:t>
                      </a: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Сэргэлэн сумын </a:t>
            </a:r>
            <a:r>
              <a:rPr lang="mn-MN" altLang="en-US" sz="2000" dirty="0">
                <a:solidFill>
                  <a:schemeClr val="tx1"/>
                </a:solidFill>
                <a:latin typeface="Arial" charset="0"/>
              </a:rPr>
              <a:t>Одоо эзэмшиж байгаа газраа давуу эрхээр өмчлөх </a:t>
            </a:r>
            <a:r>
              <a:rPr lang="mn-MN" altLang="en-US" sz="2000" dirty="0" smtClean="0">
                <a:solidFill>
                  <a:schemeClr val="tx1"/>
                </a:solidFill>
                <a:latin typeface="Arial" charset="0"/>
              </a:rPr>
              <a:t>хуучин нисэх 102 иргэнд 7,14 га, зүүндэлгэрийн адаг 173 иргэнд 8,65 га, сумын төвд 163 иргэнд 11,41 га, сумын оорцон 1447 иргэнд 101,29га, сумын төвд 10 иргэнд 5 га, 9-р зөрлөг 120 иргэнд 8,4 га, сумын төвд 2 иргэнд 0,2 га </a:t>
            </a:r>
            <a:r>
              <a:rPr lang="mn-MN" altLang="en-US" sz="2000" b="1" dirty="0" smtClean="0">
                <a:solidFill>
                  <a:schemeClr val="tx1"/>
                </a:solidFill>
                <a:latin typeface="Arial" charset="0"/>
              </a:rPr>
              <a:t>Нийт 2017 иргэнд 142,09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35030959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pc\Desktop\Сэргэлэн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1116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pc\Desktop\Сэргэлэн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4210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descr="C:\Users\pc\Desktop\Сэргэлэн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646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3730" name="Picture 2" descr="C:\Users\pc\Desktop\Сэргэлэн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285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descr="C:\Users\pc\Desktop\Сэргэлэн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6778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33861241"/>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Сүмбэр</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40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40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Сүмбэр сумын төвд 200 иргэнд 40 га Нийт 200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40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350309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60599259"/>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Аргалант</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58,5  </a:t>
                      </a:r>
                      <a:r>
                        <a:rPr lang="mn-MN" sz="1600" b="1" dirty="0" smtClean="0">
                          <a:solidFill>
                            <a:schemeClr val="tx1"/>
                          </a:solidFill>
                          <a:latin typeface="Arial" pitchFamily="34" charset="0"/>
                          <a:cs typeface="Arial" pitchFamily="34" charset="0"/>
                        </a:rPr>
                        <a:t>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en-US" sz="1600" b="1" dirty="0" smtClean="0">
                          <a:solidFill>
                            <a:schemeClr val="tx1"/>
                          </a:solidFill>
                          <a:latin typeface="Arial" pitchFamily="34" charset="0"/>
                          <a:cs typeface="Arial" pitchFamily="34" charset="0"/>
                        </a:rPr>
                        <a:t>2 </a:t>
                      </a:r>
                      <a:r>
                        <a:rPr lang="mn-MN" sz="1600" b="1" dirty="0" smtClean="0">
                          <a:solidFill>
                            <a:schemeClr val="tx1"/>
                          </a:solidFill>
                          <a:latin typeface="Arial" pitchFamily="34" charset="0"/>
                          <a:cs typeface="Arial" pitchFamily="34" charset="0"/>
                        </a:rPr>
                        <a:t>га</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46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en-US" sz="1600" b="1" dirty="0" smtClean="0">
                          <a:solidFill>
                            <a:schemeClr val="tx1"/>
                          </a:solidFill>
                          <a:latin typeface="Arial" pitchFamily="34" charset="0"/>
                          <a:cs typeface="Arial" pitchFamily="34" charset="0"/>
                        </a:rPr>
                        <a:t>10.5 </a:t>
                      </a:r>
                      <a:r>
                        <a:rPr lang="mn-MN" sz="1600" b="1" baseline="0" dirty="0" smtClean="0">
                          <a:solidFill>
                            <a:schemeClr val="tx1"/>
                          </a:solidFill>
                          <a:latin typeface="Arial" pitchFamily="34" charset="0"/>
                          <a:cs typeface="Arial" pitchFamily="34" charset="0"/>
                        </a:rPr>
                        <a:t> га</a:t>
                      </a: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Аргалант  </a:t>
            </a:r>
            <a:r>
              <a:rPr lang="mn-MN" altLang="en-US" sz="2000" dirty="0" smtClean="0">
                <a:solidFill>
                  <a:schemeClr val="tx1"/>
                </a:solidFill>
                <a:latin typeface="Arial" charset="0"/>
              </a:rPr>
              <a:t>сумын Аргалын-Уул баг сумын төв дээр эзэмшиж буй газраа өмчлөх 5 иргэнд 2 га, шинээр өмчлөх Аргалын уулын сумын төв дээр 50 иргэн 25 га, Хөшөөт баг Галзуу хар суурин 100 иргэнд 7 га, Хөшөөт баг Хиаман цех ацын урд 50 иргэнд 3,5 га, Хөшөөт багийн нутаг Цагаан хөтөл сууринд 300 иргэнд 21 га </a:t>
            </a:r>
            <a:r>
              <a:rPr lang="mn-MN" altLang="en-US" sz="2000" b="1" dirty="0" smtClean="0">
                <a:solidFill>
                  <a:schemeClr val="tx1"/>
                </a:solidFill>
                <a:latin typeface="Arial" charset="0"/>
              </a:rPr>
              <a:t>Нийт 505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58,5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6650827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descr="C:\Users\pc\Desktop\сүмбэр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16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89851113"/>
              </p:ext>
            </p:extLst>
          </p:nvPr>
        </p:nvGraphicFramePr>
        <p:xfrm>
          <a:off x="152400" y="457200"/>
          <a:ext cx="8686799" cy="3111880"/>
        </p:xfrm>
        <a:graphic>
          <a:graphicData uri="http://schemas.openxmlformats.org/drawingml/2006/table">
            <a:tbl>
              <a:tblPr firstRow="1" bandRow="1">
                <a:tableStyleId>{5C22544A-7EE6-4342-B048-85BDC9FD1C3A}</a:tableStyleId>
              </a:tblPr>
              <a:tblGrid>
                <a:gridCol w="1676400"/>
                <a:gridCol w="1348391"/>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Угтаалцайдам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178,41</a:t>
                      </a:r>
                      <a:r>
                        <a:rPr lang="mn-MN" sz="1600" b="1" baseline="0" dirty="0" smtClean="0">
                          <a:solidFill>
                            <a:schemeClr val="tx1"/>
                          </a:solidFill>
                          <a:latin typeface="Arial" pitchFamily="34" charset="0"/>
                          <a:cs typeface="Arial" pitchFamily="34" charset="0"/>
                        </a:rPr>
                        <a:t> </a:t>
                      </a:r>
                      <a:r>
                        <a:rPr lang="mn-MN" sz="1600" b="1" dirty="0" smtClean="0">
                          <a:solidFill>
                            <a:schemeClr val="tx1"/>
                          </a:solidFill>
                          <a:latin typeface="Arial" pitchFamily="34" charset="0"/>
                          <a:cs typeface="Arial" pitchFamily="34" charset="0"/>
                        </a:rPr>
                        <a:t>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2,1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176,31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Угтаалцайдам сумын </a:t>
            </a:r>
            <a:r>
              <a:rPr lang="mn-MN" altLang="en-US" sz="2000" dirty="0" smtClean="0">
                <a:solidFill>
                  <a:schemeClr val="tx1"/>
                </a:solidFill>
                <a:latin typeface="Arial" charset="0"/>
              </a:rPr>
              <a:t> Асгат 2-р баг Ирээдүйн залуус хороололд 215 иргэнд 43 га, Шинэ хороололд 80 иргэнд 16 га, Хар чулуут багт Атарчин хороололд 90 иргэнд 18 га, Хар чулуут баг Шанд хороололд 60 иргэнд 12 га, Шинэ шанд хороололд 853 иргэнд 59,71 га, Талын уул багийн Хөгжил хороололд 78 иргэнд 15,6 га, Хөшигт хороололд 60 иргэнд 12 га, Одоо эзэмшиж байгаа хашааны газраа өмчлөх 18 иргэнд 2,1га </a:t>
            </a:r>
            <a:r>
              <a:rPr lang="mn-MN" altLang="en-US" sz="2000" b="1" dirty="0" smtClean="0">
                <a:solidFill>
                  <a:schemeClr val="tx1"/>
                </a:solidFill>
                <a:latin typeface="Arial" charset="0"/>
              </a:rPr>
              <a:t>Нийт 1454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178,41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3503095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2" descr="C:\Users\pc\Desktop\Угтаал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5664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524196"/>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Цээл</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70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70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Цээл сумын Оргилын 1-р баг Дэлгэр хороололд 1000 иргэнд 70 га  Нийт 1000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70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17122666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2" descr="C:\Users\pc\Desktop\Цээл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1113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60207034"/>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Эрдэнэ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70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70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r>
              <a:rPr lang="mn-MN" altLang="en-US" sz="2000" b="1" dirty="0" smtClean="0">
                <a:solidFill>
                  <a:schemeClr val="tx1"/>
                </a:solidFill>
                <a:latin typeface="Arial" charset="0"/>
              </a:rPr>
              <a:t>Эрдэнэ </a:t>
            </a:r>
            <a:r>
              <a:rPr lang="mn-MN" altLang="en-US" sz="2000" b="1" dirty="0">
                <a:solidFill>
                  <a:schemeClr val="tx1"/>
                </a:solidFill>
                <a:latin typeface="Arial" charset="0"/>
              </a:rPr>
              <a:t>сумын </a:t>
            </a:r>
            <a:r>
              <a:rPr lang="mn-MN" altLang="en-US" sz="2000" dirty="0">
                <a:solidFill>
                  <a:schemeClr val="tx1"/>
                </a:solidFill>
                <a:latin typeface="Arial" charset="0"/>
              </a:rPr>
              <a:t>5-р баг сумын төвд одоо эзэмшиж байгаа газраа өмчлөх 120 иргэнд 16.8 га мөн сумын төв дээр Сэрвэнд 79 иргэнд 5.53га, 1-р баг Харзтай сууринд, Харзтайн хөндийд 1493 иргэнд 104.51га, 1-р баг Аржанчивлан суурингийн баруун хойно 240 иргэнд 16.8 га, 1-р баг Шохой цагаан булагт 147 иргэнд 10.29 га, 4-р баг Баянхангай сууринд 80 иргэнд 5.6га, 5-р баг Нуурын хороололд улсын чанартай авто замын урд талд 213 иргэнд 14.91га, 5-р баг Өвөржанчивлан суурингийн зүүн талд 269 иргэнд 18.83га, 5-р баг, Өлзийтийн хөндийд улсын чанартай авто замын урд талд 14 иргэнд 2,8га </a:t>
            </a:r>
            <a:r>
              <a:rPr lang="mn-MN" altLang="en-US" sz="2000" b="1" dirty="0">
                <a:solidFill>
                  <a:schemeClr val="tx1"/>
                </a:solidFill>
                <a:latin typeface="Arial" charset="0"/>
              </a:rPr>
              <a:t>Нийт 2655 иргэнд 198.87 га </a:t>
            </a:r>
            <a:r>
              <a:rPr lang="mn-MN" altLang="en-US" sz="2000" dirty="0">
                <a:solidFill>
                  <a:schemeClr val="tx1"/>
                </a:solidFill>
                <a:latin typeface="Arial" charset="0"/>
              </a:rPr>
              <a:t>газрыг өмчлүүлэхээр 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17122666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pc\Desktop\Erdene sumiin tov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2893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pc\Desktop\1-r bag arjanchivlan suur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509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pc\Desktop\1-r bag Harztai suur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864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pc\Desktop\1-r bag ovorjanchivlan suur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21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pc\Desktop\Argalan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705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9621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pc\Desktop\1-r bag shohoi tsagaan bu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321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pc\Desktop\4-r bag Baynhangai suur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347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pc\Desktop\5-r bag nuuriin horool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9738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pc\Desktop\2018 Umch zurag\5-r bag olziitiin hondi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930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19744107"/>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Эрдэнэсант </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28,06 га</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28,06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Эрдэнэсант  </a:t>
            </a:r>
            <a:r>
              <a:rPr lang="mn-MN" altLang="en-US" sz="2000" dirty="0">
                <a:solidFill>
                  <a:schemeClr val="tx1"/>
                </a:solidFill>
                <a:latin typeface="Arial" charset="0"/>
              </a:rPr>
              <a:t>сумын </a:t>
            </a:r>
            <a:r>
              <a:rPr lang="mn-MN" altLang="en-US" sz="2000" dirty="0" smtClean="0">
                <a:solidFill>
                  <a:schemeClr val="tx1"/>
                </a:solidFill>
                <a:latin typeface="Arial" charset="0"/>
              </a:rPr>
              <a:t>5-р баг Хорго шинэ хороололд 350 иргэнд 24,5 га, Жинст хороололд 25 иргэнд 2,16 га, Батхаан хороололд 15 иргэнд 1,05 га, 3-р баг Буянт 5 иргэнд 0,35 га </a:t>
            </a:r>
            <a:r>
              <a:rPr lang="mn-MN" altLang="en-US" sz="2000" b="1" dirty="0" smtClean="0">
                <a:solidFill>
                  <a:schemeClr val="tx1"/>
                </a:solidFill>
                <a:latin typeface="Arial" charset="0"/>
              </a:rPr>
              <a:t>Нийт 395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28,06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12646333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descr="C:\Users\pc\Desktop\Эрдэнэсант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2918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p:cNvPicPr>
            <a:picLocks noChangeAspect="1" noChangeArrowheads="1"/>
          </p:cNvPicPr>
          <p:nvPr/>
        </p:nvPicPr>
        <p:blipFill>
          <a:blip r:embed="rId2">
            <a:extLst>
              <a:ext uri="{28A0092B-C50C-407E-A947-70E740481C1C}">
                <a14:useLocalDpi xmlns:a14="http://schemas.microsoft.com/office/drawing/2010/main" val="0"/>
              </a:ext>
            </a:extLst>
          </a:blip>
          <a:srcRect l="20279" t="17892" r="7623" b="23358"/>
          <a:stretch>
            <a:fillRect/>
          </a:stretch>
        </p:blipFill>
        <p:spPr bwMode="auto">
          <a:xfrm>
            <a:off x="0" y="0"/>
            <a:ext cx="9144000" cy="6858000"/>
          </a:xfrm>
          <a:prstGeom prst="rect">
            <a:avLst/>
          </a:prstGeom>
          <a:noFill/>
          <a:ln w="9525">
            <a:solidFill>
              <a:schemeClr val="accent1">
                <a:alpha val="96861"/>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94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pc\Desktop\Argalan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705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6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pc\Desktop\Argalant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705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89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descr="C:\Users\pc\Desktop\Argalant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705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805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9784742"/>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Архуст</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60,75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60,75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Архуст </a:t>
            </a:r>
            <a:r>
              <a:rPr lang="mn-MN" altLang="en-US" sz="2000" dirty="0" smtClean="0">
                <a:solidFill>
                  <a:schemeClr val="tx1"/>
                </a:solidFill>
                <a:latin typeface="Arial" charset="0"/>
              </a:rPr>
              <a:t>сумын Нарст </a:t>
            </a:r>
            <a:r>
              <a:rPr lang="mn-MN" altLang="en-US" sz="2000" smtClean="0">
                <a:solidFill>
                  <a:schemeClr val="tx1"/>
                </a:solidFill>
                <a:latin typeface="Arial" charset="0"/>
              </a:rPr>
              <a:t>баг Тарганы энгэр 63 иргэнд 15,75 га, Ухаа 180 иргэнд 45 га </a:t>
            </a:r>
            <a:r>
              <a:rPr lang="mn-MN" altLang="en-US" sz="2000" b="1" smtClean="0">
                <a:solidFill>
                  <a:schemeClr val="tx1"/>
                </a:solidFill>
                <a:latin typeface="Arial" charset="0"/>
              </a:rPr>
              <a:t>Нийт 243 </a:t>
            </a:r>
            <a:r>
              <a:rPr lang="mn-MN" altLang="en-US" sz="2000" b="1">
                <a:solidFill>
                  <a:schemeClr val="tx1"/>
                </a:solidFill>
                <a:latin typeface="Arial" charset="0"/>
              </a:rPr>
              <a:t>иргэнд </a:t>
            </a:r>
            <a:r>
              <a:rPr lang="mn-MN" altLang="en-US" sz="2000" b="1" smtClean="0">
                <a:solidFill>
                  <a:schemeClr val="tx1"/>
                </a:solidFill>
                <a:latin typeface="Arial" charset="0"/>
              </a:rPr>
              <a:t>60,75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1275043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pc\Desktop\Архуст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27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pc\Desktop\Архуст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5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en-US" sz="2000" b="1" dirty="0" smtClean="0">
                <a:latin typeface="Times New Roman" panose="02020603050405020304" pitchFamily="18" charset="0"/>
                <a:cs typeface="Times New Roman" panose="02020603050405020304" pitchFamily="18" charset="0"/>
              </a:rPr>
              <a:t>2003-201</a:t>
            </a:r>
            <a:r>
              <a:rPr lang="en-US" sz="2000" b="1" dirty="0">
                <a:latin typeface="Times New Roman" panose="02020603050405020304" pitchFamily="18" charset="0"/>
                <a:cs typeface="Times New Roman" panose="02020603050405020304" pitchFamily="18" charset="0"/>
              </a:rPr>
              <a:t>7</a:t>
            </a:r>
            <a:r>
              <a:rPr lang="en-US" sz="2000" b="1" dirty="0" smtClean="0">
                <a:latin typeface="Times New Roman" panose="02020603050405020304" pitchFamily="18" charset="0"/>
                <a:cs typeface="Times New Roman" panose="02020603050405020304" pitchFamily="18" charset="0"/>
              </a:rPr>
              <a:t> </a:t>
            </a:r>
            <a:r>
              <a:rPr lang="mn-MN" sz="2000" b="1" dirty="0" smtClean="0">
                <a:latin typeface="Times New Roman" panose="02020603050405020304" pitchFamily="18" charset="0"/>
                <a:cs typeface="Times New Roman" panose="02020603050405020304" pitchFamily="18" charset="0"/>
              </a:rPr>
              <a:t>ОНЫ БАЙДЛААР </a:t>
            </a:r>
            <a:r>
              <a:rPr lang="mn-MN" sz="2000" b="1" dirty="0">
                <a:latin typeface="Times New Roman" panose="02020603050405020304" pitchFamily="18" charset="0"/>
                <a:cs typeface="Times New Roman" panose="02020603050405020304" pitchFamily="18" charset="0"/>
              </a:rPr>
              <a:t>ИРГЭНД ГАЗАР </a:t>
            </a:r>
            <a:r>
              <a:rPr lang="mn-MN" sz="2000" b="1" dirty="0" smtClean="0">
                <a:latin typeface="Times New Roman" panose="02020603050405020304" pitchFamily="18" charset="0"/>
                <a:cs typeface="Times New Roman" panose="02020603050405020304" pitchFamily="18" charset="0"/>
              </a:rPr>
              <a:t/>
            </a:r>
            <a:br>
              <a:rPr lang="mn-MN" sz="2000" b="1" dirty="0" smtClean="0">
                <a:latin typeface="Times New Roman" panose="02020603050405020304" pitchFamily="18" charset="0"/>
                <a:cs typeface="Times New Roman" panose="02020603050405020304" pitchFamily="18" charset="0"/>
              </a:rPr>
            </a:br>
            <a:r>
              <a:rPr lang="mn-MN" sz="2000" b="1" dirty="0" smtClean="0">
                <a:latin typeface="Times New Roman" panose="02020603050405020304" pitchFamily="18" charset="0"/>
                <a:cs typeface="Times New Roman" panose="02020603050405020304" pitchFamily="18" charset="0"/>
              </a:rPr>
              <a:t>ӨМЧЛҮҮЛСЭН </a:t>
            </a:r>
            <a:r>
              <a:rPr lang="mn-MN" sz="2000" b="1" dirty="0">
                <a:latin typeface="Times New Roman" panose="02020603050405020304" pitchFamily="18" charset="0"/>
                <a:cs typeface="Times New Roman" panose="02020603050405020304" pitchFamily="18" charset="0"/>
              </a:rPr>
              <a:t>МЭДЭЭ</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8482543"/>
              </p:ext>
            </p:extLst>
          </p:nvPr>
        </p:nvGraphicFramePr>
        <p:xfrm>
          <a:off x="457200" y="838204"/>
          <a:ext cx="8305800" cy="5059254"/>
        </p:xfrm>
        <a:graphic>
          <a:graphicData uri="http://schemas.openxmlformats.org/drawingml/2006/table">
            <a:tbl>
              <a:tblPr>
                <a:tableStyleId>{5940675A-B579-460E-94D1-54222C63F5DA}</a:tableStyleId>
              </a:tblPr>
              <a:tblGrid>
                <a:gridCol w="836856"/>
                <a:gridCol w="690407"/>
                <a:gridCol w="1305496"/>
                <a:gridCol w="1892955"/>
                <a:gridCol w="1575238"/>
                <a:gridCol w="2004848"/>
              </a:tblGrid>
              <a:tr h="314816">
                <a:tc rowSpan="2">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Д/д</a:t>
                      </a:r>
                      <a:endParaRPr lang="en-US" sz="1800" b="1" i="0" u="none" strike="noStrike" dirty="0">
                        <a:effectLst/>
                        <a:latin typeface="Times New Roman" panose="02020603050405020304" pitchFamily="18" charset="0"/>
                        <a:cs typeface="Times New Roman" panose="02020603050405020304" pitchFamily="18" charset="0"/>
                      </a:endParaRPr>
                    </a:p>
                  </a:txBody>
                  <a:tcPr marL="0" marR="0" marT="0" marB="0" anchor="ctr"/>
                </a:tc>
                <a:tc rowSpan="2">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Он</a:t>
                      </a:r>
                      <a:endParaRPr lang="en-US" sz="1800" b="1" i="0" u="none" strike="noStrike" dirty="0">
                        <a:effectLst/>
                        <a:latin typeface="Times New Roman" panose="02020603050405020304" pitchFamily="18" charset="0"/>
                        <a:cs typeface="Times New Roman" panose="02020603050405020304" pitchFamily="18" charset="0"/>
                      </a:endParaRPr>
                    </a:p>
                  </a:txBody>
                  <a:tcPr marL="0" marR="0" marT="0" marB="0" anchor="ctr"/>
                </a:tc>
                <a:tc gridSpan="2">
                  <a:txBody>
                    <a:bodyPr/>
                    <a:lstStyle/>
                    <a:p>
                      <a:pPr algn="ctr" fontAlgn="b"/>
                      <a:r>
                        <a:rPr kumimoji="0" lang="en-US" sz="1800" b="1" i="0" kern="1200" dirty="0" err="1" smtClean="0">
                          <a:effectLst/>
                          <a:latin typeface="Times New Roman" panose="02020603050405020304" pitchFamily="18" charset="0"/>
                          <a:cs typeface="Times New Roman" panose="02020603050405020304" pitchFamily="18" charset="0"/>
                        </a:rPr>
                        <a:t>Тухайн</a:t>
                      </a:r>
                      <a:r>
                        <a:rPr kumimoji="0" lang="en-US"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жилд</a:t>
                      </a:r>
                      <a:endParaRPr kumimoji="0" lang="en-US" sz="18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b"/>
                </a:tc>
                <a:tc hMerge="1">
                  <a:txBody>
                    <a:bodyPr/>
                    <a:lstStyle/>
                    <a:p>
                      <a:endParaRPr lang="en-US"/>
                    </a:p>
                  </a:txBody>
                  <a:tcPr/>
                </a:tc>
                <a:tc gridSpan="2">
                  <a:txBody>
                    <a:bodyPr/>
                    <a:lstStyle/>
                    <a:p>
                      <a:pPr algn="ctr" fontAlgn="b"/>
                      <a:r>
                        <a:rPr kumimoji="0" lang="en-US" sz="1800" b="1" i="0" kern="1200" dirty="0" err="1" smtClean="0">
                          <a:effectLst/>
                          <a:latin typeface="Times New Roman" panose="02020603050405020304" pitchFamily="18" charset="0"/>
                          <a:cs typeface="Times New Roman" panose="02020603050405020304" pitchFamily="18" charset="0"/>
                        </a:rPr>
                        <a:t>Өссөн</a:t>
                      </a:r>
                      <a:r>
                        <a:rPr kumimoji="0" lang="en-US"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дүнгээр</a:t>
                      </a:r>
                      <a:endParaRPr kumimoji="0" lang="en-US" sz="18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b"/>
                </a:tc>
                <a:tc hMerge="1">
                  <a:txBody>
                    <a:bodyPr/>
                    <a:lstStyle/>
                    <a:p>
                      <a:endParaRPr lang="en-US"/>
                    </a:p>
                  </a:txBody>
                  <a:tcPr/>
                </a:tc>
              </a:tr>
              <a:tr h="629638">
                <a:tc vMerge="1">
                  <a:txBody>
                    <a:bodyPr/>
                    <a:lstStyle/>
                    <a:p>
                      <a:endParaRPr lang="en-US"/>
                    </a:p>
                  </a:txBody>
                  <a:tcPr/>
                </a:tc>
                <a:tc vMerge="1">
                  <a:txBody>
                    <a:bodyPr/>
                    <a:lstStyle/>
                    <a:p>
                      <a:endParaRPr lang="en-US"/>
                    </a:p>
                  </a:txBody>
                  <a:tcPr/>
                </a:tc>
                <a:tc>
                  <a:txBody>
                    <a:bodyPr/>
                    <a:lstStyle/>
                    <a:p>
                      <a:pPr algn="ctr" fontAlgn="b"/>
                      <a:r>
                        <a:rPr kumimoji="0" lang="en-US" sz="1800" b="1" i="0" kern="1200" dirty="0" err="1" smtClean="0">
                          <a:effectLst/>
                          <a:latin typeface="Times New Roman" panose="02020603050405020304" pitchFamily="18" charset="0"/>
                          <a:cs typeface="Times New Roman" panose="02020603050405020304" pitchFamily="18" charset="0"/>
                        </a:rPr>
                        <a:t>Өрхийн</a:t>
                      </a:r>
                      <a:r>
                        <a:rPr kumimoji="0" lang="en-US"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тоо</a:t>
                      </a:r>
                      <a:endParaRPr kumimoji="0" lang="en-US" sz="18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algn="ctr" fontAlgn="b"/>
                      <a:r>
                        <a:rPr kumimoji="0" lang="en-US" sz="1800" b="1" i="0" kern="1200" dirty="0" err="1" smtClean="0">
                          <a:effectLst/>
                          <a:latin typeface="Times New Roman" panose="02020603050405020304" pitchFamily="18" charset="0"/>
                          <a:cs typeface="Times New Roman" panose="02020603050405020304" pitchFamily="18" charset="0"/>
                        </a:rPr>
                        <a:t>Газрын</a:t>
                      </a:r>
                      <a:r>
                        <a:rPr kumimoji="0" lang="en-US"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хэмжээ</a:t>
                      </a:r>
                      <a:r>
                        <a:rPr kumimoji="0" lang="en-US" sz="1800" b="1" i="0" kern="1200" dirty="0" smtClean="0">
                          <a:effectLst/>
                          <a:latin typeface="Times New Roman" panose="02020603050405020304" pitchFamily="18" charset="0"/>
                          <a:cs typeface="Times New Roman" panose="02020603050405020304" pitchFamily="18" charset="0"/>
                        </a:rPr>
                        <a:t> </a:t>
                      </a:r>
                      <a:r>
                        <a:rPr kumimoji="0" lang="mn-MN"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га-аар</a:t>
                      </a:r>
                      <a:endParaRPr kumimoji="0" lang="en-US" sz="18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algn="ctr" fontAlgn="b"/>
                      <a:r>
                        <a:rPr kumimoji="0" lang="en-US" sz="1800" b="1" i="0" kern="1200" dirty="0" err="1" smtClean="0">
                          <a:effectLst/>
                          <a:latin typeface="Times New Roman" panose="02020603050405020304" pitchFamily="18" charset="0"/>
                          <a:cs typeface="Times New Roman" panose="02020603050405020304" pitchFamily="18" charset="0"/>
                        </a:rPr>
                        <a:t>Өрхийн</a:t>
                      </a:r>
                      <a:r>
                        <a:rPr kumimoji="0" lang="en-US"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тоо</a:t>
                      </a:r>
                      <a:endParaRPr kumimoji="0" lang="en-US" sz="18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algn="ctr" fontAlgn="b"/>
                      <a:r>
                        <a:rPr kumimoji="0" lang="en-US" sz="1800" b="1" i="0" kern="1200" dirty="0" err="1" smtClean="0">
                          <a:effectLst/>
                          <a:latin typeface="Times New Roman" panose="02020603050405020304" pitchFamily="18" charset="0"/>
                          <a:cs typeface="Times New Roman" panose="02020603050405020304" pitchFamily="18" charset="0"/>
                        </a:rPr>
                        <a:t>Газрын</a:t>
                      </a:r>
                      <a:r>
                        <a:rPr kumimoji="0" lang="en-US"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хэмжээ</a:t>
                      </a:r>
                      <a:r>
                        <a:rPr kumimoji="0" lang="en-US" sz="1800" b="1" i="0" kern="1200" dirty="0" smtClean="0">
                          <a:effectLst/>
                          <a:latin typeface="Times New Roman" panose="02020603050405020304" pitchFamily="18" charset="0"/>
                          <a:cs typeface="Times New Roman" panose="02020603050405020304" pitchFamily="18" charset="0"/>
                        </a:rPr>
                        <a:t> </a:t>
                      </a:r>
                      <a:r>
                        <a:rPr kumimoji="0" lang="mn-MN" sz="1800" b="1" i="0" kern="1200" dirty="0" smtClean="0">
                          <a:effectLst/>
                          <a:latin typeface="Times New Roman" panose="02020603050405020304" pitchFamily="18" charset="0"/>
                          <a:cs typeface="Times New Roman" panose="02020603050405020304" pitchFamily="18" charset="0"/>
                        </a:rPr>
                        <a:t>      </a:t>
                      </a:r>
                      <a:r>
                        <a:rPr kumimoji="0" lang="en-US" sz="1800" b="1" i="0" kern="1200" dirty="0" err="1" smtClean="0">
                          <a:effectLst/>
                          <a:latin typeface="Times New Roman" panose="02020603050405020304" pitchFamily="18" charset="0"/>
                          <a:cs typeface="Times New Roman" panose="02020603050405020304" pitchFamily="18" charset="0"/>
                        </a:rPr>
                        <a:t>га-аар</a:t>
                      </a:r>
                      <a:endParaRPr kumimoji="0" lang="en-US" sz="1800" b="1" i="0" kern="1200" dirty="0">
                        <a:solidFill>
                          <a:schemeClr val="dk1"/>
                        </a:solidFill>
                        <a:effectLst/>
                        <a:latin typeface="Times New Roman" panose="02020603050405020304" pitchFamily="18" charset="0"/>
                        <a:ea typeface="+mn-ea"/>
                        <a:cs typeface="Times New Roman" panose="02020603050405020304" pitchFamily="18" charset="0"/>
                      </a:endParaRPr>
                    </a:p>
                  </a:txBody>
                  <a:tcPr marL="0" marR="0" marT="0" marB="0" anchor="ctr"/>
                </a:tc>
              </a:tr>
              <a:tr h="198542">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2003</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448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131.18</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448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131.18</a:t>
                      </a:r>
                    </a:p>
                  </a:txBody>
                  <a:tcPr marL="0" marR="0" marT="0" marB="0" anchor="b"/>
                </a:tc>
              </a:tr>
              <a:tr h="15282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2004</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1538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565.79</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1986</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696.97</a:t>
                      </a:r>
                    </a:p>
                  </a:txBody>
                  <a:tcPr marL="0" marR="0" marT="0" marB="0" anchor="b"/>
                </a:tc>
              </a:tr>
              <a:tr h="183302">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3</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2005</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3136</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720.28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5122</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1417.25</a:t>
                      </a:r>
                    </a:p>
                  </a:txBody>
                  <a:tcPr marL="0" marR="0" marT="0" marB="0" anchor="b"/>
                </a:tc>
              </a:tr>
              <a:tr h="13758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4</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2006</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2331</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791.09</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7453</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2208.34</a:t>
                      </a:r>
                    </a:p>
                  </a:txBody>
                  <a:tcPr marL="0" marR="0" marT="0" marB="0" anchor="b"/>
                </a:tc>
              </a:tr>
              <a:tr h="9186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5</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2007</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1109</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127.86</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8562</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2336.2</a:t>
                      </a:r>
                    </a:p>
                  </a:txBody>
                  <a:tcPr marL="0" marR="0" marT="0" marB="0" anchor="b"/>
                </a:tc>
              </a:tr>
              <a:tr h="19854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6</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2008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631</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174.713</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9193</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2510.913</a:t>
                      </a:r>
                    </a:p>
                  </a:txBody>
                  <a:tcPr marL="0" marR="0" marT="0" marB="0" anchor="b"/>
                </a:tc>
              </a:tr>
              <a:tr h="15282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7</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2009</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896</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262.407</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10089</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2773.32</a:t>
                      </a:r>
                    </a:p>
                  </a:txBody>
                  <a:tcPr marL="0" marR="0" marT="0" marB="0" anchor="b"/>
                </a:tc>
              </a:tr>
              <a:tr h="183302">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8</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2010</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1919</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501.81</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12008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3275.13</a:t>
                      </a:r>
                    </a:p>
                  </a:txBody>
                  <a:tcPr marL="0" marR="0" marT="0" marB="0" anchor="b"/>
                </a:tc>
              </a:tr>
              <a:tr h="13758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9</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2011</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3541</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564.7</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15549</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3839.83</a:t>
                      </a:r>
                    </a:p>
                  </a:txBody>
                  <a:tcPr marL="0" marR="0" marT="0" marB="0" anchor="b"/>
                </a:tc>
              </a:tr>
              <a:tr h="16806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10</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2012</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7988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1362.8</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23537</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5202.8</a:t>
                      </a:r>
                    </a:p>
                  </a:txBody>
                  <a:tcPr marL="0" marR="0" marT="0" marB="0" anchor="b"/>
                </a:tc>
              </a:tr>
              <a:tr h="19854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11</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2013</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4413</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524.4</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27950</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5727.1</a:t>
                      </a:r>
                    </a:p>
                  </a:txBody>
                  <a:tcPr marL="0" marR="0" marT="0" marB="0" anchor="b"/>
                </a:tc>
              </a:tr>
              <a:tr h="15282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12</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2014</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3968</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705.7</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31918</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6432.9</a:t>
                      </a:r>
                    </a:p>
                  </a:txBody>
                  <a:tcPr marL="0" marR="0" marT="0" marB="0" anchor="b"/>
                </a:tc>
              </a:tr>
              <a:tr h="183302">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13</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2015</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5861</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1022.1</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37779</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7455</a:t>
                      </a:r>
                    </a:p>
                  </a:txBody>
                  <a:tcPr marL="0" marR="0" marT="0" marB="0" anchor="b"/>
                </a:tc>
              </a:tr>
              <a:tr h="213782">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14</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2016</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3985</a:t>
                      </a:r>
                    </a:p>
                  </a:txBody>
                  <a:tcPr marL="0" marR="0" marT="0" marB="0" anchor="b"/>
                </a:tc>
                <a:tc>
                  <a:txBody>
                    <a:bodyPr/>
                    <a:lstStyle/>
                    <a:p>
                      <a:pPr algn="ctr" fontAlgn="b"/>
                      <a:r>
                        <a:rPr lang="en-US" sz="1800" b="1" i="0" u="none" strike="noStrike" dirty="0">
                          <a:effectLst/>
                          <a:latin typeface="Times New Roman" panose="02020603050405020304" pitchFamily="18" charset="0"/>
                          <a:cs typeface="Times New Roman" panose="02020603050405020304" pitchFamily="18" charset="0"/>
                        </a:rPr>
                        <a:t>559.28</a:t>
                      </a:r>
                    </a:p>
                  </a:txBody>
                  <a:tcPr marL="0" marR="0" marT="0" marB="0" anchor="b"/>
                </a:tc>
                <a:tc>
                  <a:txBody>
                    <a:bodyPr/>
                    <a:lstStyle/>
                    <a:p>
                      <a:pPr algn="ctr" fontAlgn="b"/>
                      <a:r>
                        <a:rPr lang="en-US" sz="1800" b="1" i="0" u="none" strike="noStrike">
                          <a:effectLst/>
                          <a:latin typeface="Times New Roman" panose="02020603050405020304" pitchFamily="18" charset="0"/>
                          <a:cs typeface="Times New Roman" panose="02020603050405020304" pitchFamily="18" charset="0"/>
                        </a:rPr>
                        <a:t>41771</a:t>
                      </a:r>
                    </a:p>
                  </a:txBody>
                  <a:tcPr marL="0" marR="0" marT="0" marB="0" anchor="b"/>
                </a:tc>
                <a:tc>
                  <a:txBody>
                    <a:bodyPr/>
                    <a:lstStyle/>
                    <a:p>
                      <a:pPr algn="ctr" fontAlgn="b"/>
                      <a:r>
                        <a:rPr lang="en-US" sz="1800" b="1" i="0" u="none" strike="noStrike" dirty="0" smtClean="0">
                          <a:effectLst/>
                          <a:latin typeface="Times New Roman" panose="02020603050405020304" pitchFamily="18" charset="0"/>
                          <a:cs typeface="Times New Roman" panose="02020603050405020304" pitchFamily="18" charset="0"/>
                        </a:rPr>
                        <a:t>8012.1</a:t>
                      </a:r>
                      <a:endParaRPr lang="mn-MN" sz="1800" b="1" i="0" u="none" strike="noStrike" dirty="0" smtClean="0">
                        <a:effectLst/>
                        <a:latin typeface="Times New Roman" panose="02020603050405020304" pitchFamily="18" charset="0"/>
                        <a:cs typeface="Times New Roman" panose="02020603050405020304" pitchFamily="18" charset="0"/>
                      </a:endParaRPr>
                    </a:p>
                  </a:txBody>
                  <a:tcPr marL="0" marR="0" marT="0" marB="0" anchor="b"/>
                </a:tc>
              </a:tr>
              <a:tr h="168062">
                <a:tc>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15</a:t>
                      </a:r>
                      <a:endParaRPr lang="en-US" sz="1800" b="1"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2017</a:t>
                      </a:r>
                      <a:endParaRPr lang="en-US" sz="1800" b="1"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29979</a:t>
                      </a:r>
                      <a:endParaRPr lang="en-US" sz="1800" b="1"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3292,2</a:t>
                      </a:r>
                      <a:endParaRPr lang="en-US" sz="1800" b="1"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54791</a:t>
                      </a:r>
                      <a:endParaRPr lang="en-US" sz="1800" b="1"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mn-MN" sz="1800" b="1" i="0" u="none" strike="noStrike" dirty="0" smtClean="0">
                          <a:effectLst/>
                          <a:latin typeface="Times New Roman" panose="02020603050405020304" pitchFamily="18" charset="0"/>
                          <a:cs typeface="Times New Roman" panose="02020603050405020304" pitchFamily="18" charset="0"/>
                        </a:rPr>
                        <a:t>9748,86</a:t>
                      </a:r>
                    </a:p>
                  </a:txBody>
                  <a:tcPr marL="0" marR="0" marT="0" marB="0" anchor="b"/>
                </a:tc>
              </a:tr>
            </a:tbl>
          </a:graphicData>
        </a:graphic>
      </p:graphicFrame>
    </p:spTree>
    <p:extLst>
      <p:ext uri="{BB962C8B-B14F-4D97-AF65-F5344CB8AC3E}">
        <p14:creationId xmlns:p14="http://schemas.microsoft.com/office/powerpoint/2010/main" val="719822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20446757"/>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Батсүмбэр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134,44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134,44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Батсүмбэр  </a:t>
            </a:r>
            <a:r>
              <a:rPr lang="mn-MN" altLang="en-US" sz="2000" dirty="0" smtClean="0">
                <a:solidFill>
                  <a:schemeClr val="tx1"/>
                </a:solidFill>
                <a:latin typeface="Arial" charset="0"/>
              </a:rPr>
              <a:t>сумын 284 точки 12 иргэнд 1,92 га, Улаан шороот 56 иргэнд 8,96 га, Хужрын тохой 38 иргэнд 7,56 га, Цехийн Ирээдүй хороололд 179 иргэнд 35,8 га, Сөгнөгөр 46 иргэнд 9,2 га, Хайрхан 114 иргэнд 22,8 га, Сэрүүн дэнж 128 иргэнд 22,3 га, Түшээ гүн 20 иргэнд 3,3 га, 324 точки 16 иргэнд 3,2 га, Хустай 97 иргэнд 19,4 га</a:t>
            </a:r>
            <a:r>
              <a:rPr lang="mn-MN" altLang="en-US" sz="2000" b="1" dirty="0" smtClean="0">
                <a:solidFill>
                  <a:schemeClr val="tx1"/>
                </a:solidFill>
                <a:latin typeface="Arial" charset="0"/>
              </a:rPr>
              <a:t> Нийт 706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134,44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1616667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pc\Desktop\Батсүмбэр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969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pc\Desktop\Батсүмбэр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925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pc\Desktop\Батсүмбэр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92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pc\Desktop\Батсүмбэр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03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pc\Desktop\Батсүмбэр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9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pc\Desktop\Батсүмбэр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79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pc\Desktop\Батсүмбэр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592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C:\Users\pc\Desktop\Батсүмбэр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7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Users\pc\Desktop\Батсүмбэр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38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457201"/>
            <a:ext cx="8534400" cy="5693866"/>
          </a:xfrm>
          <a:prstGeom prst="rect">
            <a:avLst/>
          </a:prstGeom>
        </p:spPr>
        <p:txBody>
          <a:bodyPr wrap="square">
            <a:spAutoFit/>
          </a:bodyPr>
          <a:lstStyle/>
          <a:p>
            <a:pPr algn="just"/>
            <a:r>
              <a:rPr lang="mn-MN" sz="2800" dirty="0">
                <a:latin typeface="Times New Roman" pitchFamily="18" charset="0"/>
                <a:cs typeface="Times New Roman" pitchFamily="18" charset="0"/>
              </a:rPr>
              <a:t>Манай аймаг 2003 оноос хойш иргэнд газар өмчлүүлэх ажлыг орон нутагт зохион байгуулсанаар өссөн дүнгээр 54791 иргэнд 9748,86 га газрыг өмчилсөн нь манай аймгийн иргэд байгаа бөгөөд аймгийн хэмжээнд газар өмчлөлийн явц  59,0</a:t>
            </a:r>
            <a:r>
              <a:rPr lang="en-US" sz="2800" dirty="0">
                <a:latin typeface="Times New Roman" pitchFamily="18" charset="0"/>
                <a:cs typeface="Times New Roman" pitchFamily="18" charset="0"/>
              </a:rPr>
              <a:t>%-</a:t>
            </a:r>
            <a:r>
              <a:rPr lang="mn-MN" sz="2800" dirty="0">
                <a:latin typeface="Times New Roman" pitchFamily="18" charset="0"/>
                <a:cs typeface="Times New Roman" pitchFamily="18" charset="0"/>
              </a:rPr>
              <a:t>тай хэрэгжсэн дүнтэй байна.</a:t>
            </a:r>
            <a:endParaRPr lang="en-US" sz="2800" dirty="0">
              <a:latin typeface="Times New Roman" pitchFamily="18" charset="0"/>
              <a:cs typeface="Times New Roman" pitchFamily="18" charset="0"/>
            </a:endParaRPr>
          </a:p>
          <a:p>
            <a:pPr algn="just"/>
            <a:r>
              <a:rPr lang="mn-MN" sz="2800" dirty="0">
                <a:latin typeface="Times New Roman" pitchFamily="18" charset="0"/>
                <a:cs typeface="Times New Roman" pitchFamily="18" charset="0"/>
              </a:rPr>
              <a:t>Аймгийн хэмжээнд 2018 онд </a:t>
            </a:r>
            <a:r>
              <a:rPr lang="en-US" sz="2800" b="1" dirty="0" smtClean="0">
                <a:latin typeface="Times New Roman" pitchFamily="18" charset="0"/>
                <a:cs typeface="Times New Roman" pitchFamily="18" charset="0"/>
              </a:rPr>
              <a:t>20</a:t>
            </a:r>
            <a:r>
              <a:rPr lang="mn-MN" sz="2800" b="1" dirty="0" smtClean="0">
                <a:latin typeface="Times New Roman" pitchFamily="18" charset="0"/>
                <a:cs typeface="Times New Roman" pitchFamily="18" charset="0"/>
              </a:rPr>
              <a:t>727</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иргэнд </a:t>
            </a:r>
            <a:r>
              <a:rPr lang="mn-MN" sz="2800" b="1" dirty="0" smtClean="0">
                <a:latin typeface="Times New Roman" pitchFamily="18" charset="0"/>
                <a:cs typeface="Times New Roman" pitchFamily="18" charset="0"/>
              </a:rPr>
              <a:t>2</a:t>
            </a:r>
            <a:r>
              <a:rPr lang="en-US" sz="2800" b="1" dirty="0" smtClean="0">
                <a:latin typeface="Times New Roman" pitchFamily="18" charset="0"/>
                <a:cs typeface="Times New Roman" pitchFamily="18" charset="0"/>
              </a:rPr>
              <a:t>5</a:t>
            </a:r>
            <a:r>
              <a:rPr lang="mn-MN" sz="2800" b="1" dirty="0" smtClean="0">
                <a:latin typeface="Times New Roman" pitchFamily="18" charset="0"/>
                <a:cs typeface="Times New Roman" pitchFamily="18" charset="0"/>
              </a:rPr>
              <a:t>61,92</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га газрыг өмчлүүлэхээр төлөвлөснөөс сумын төв болон суурин газарт одоо эзэмшиж байгаа  газраа давуу эрхээр өмчлөх </a:t>
            </a:r>
            <a:r>
              <a:rPr lang="en-US" sz="2800" b="1" dirty="0" smtClean="0">
                <a:latin typeface="Times New Roman" pitchFamily="18" charset="0"/>
                <a:cs typeface="Times New Roman" pitchFamily="18" charset="0"/>
              </a:rPr>
              <a:t>650</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иргэнд </a:t>
            </a:r>
            <a:r>
              <a:rPr lang="en-US" sz="2800" b="1" dirty="0" smtClean="0">
                <a:latin typeface="Times New Roman" pitchFamily="18" charset="0"/>
                <a:cs typeface="Times New Roman" pitchFamily="18" charset="0"/>
              </a:rPr>
              <a:t>54.79</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га газрыг, сумын төв болон суурин газарт шинээр </a:t>
            </a:r>
            <a:r>
              <a:rPr lang="mn-MN" sz="2800" b="1" dirty="0" smtClean="0">
                <a:latin typeface="Times New Roman" pitchFamily="18" charset="0"/>
                <a:cs typeface="Times New Roman" pitchFamily="18" charset="0"/>
              </a:rPr>
              <a:t>1</a:t>
            </a:r>
            <a:r>
              <a:rPr lang="en-US" sz="2800" b="1" dirty="0" smtClean="0">
                <a:latin typeface="Times New Roman" pitchFamily="18" charset="0"/>
                <a:cs typeface="Times New Roman" pitchFamily="18" charset="0"/>
              </a:rPr>
              <a:t>8</a:t>
            </a:r>
            <a:r>
              <a:rPr lang="mn-MN" sz="2800" b="1" dirty="0" smtClean="0">
                <a:latin typeface="Times New Roman" pitchFamily="18" charset="0"/>
                <a:cs typeface="Times New Roman" pitchFamily="18" charset="0"/>
              </a:rPr>
              <a:t>192</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иргэнд </a:t>
            </a:r>
            <a:r>
              <a:rPr lang="mn-MN" sz="2800" b="1" dirty="0" smtClean="0">
                <a:latin typeface="Times New Roman" pitchFamily="18" charset="0"/>
                <a:cs typeface="Times New Roman" pitchFamily="18" charset="0"/>
              </a:rPr>
              <a:t>2</a:t>
            </a:r>
            <a:r>
              <a:rPr lang="en-US" sz="2800" b="1" dirty="0" smtClean="0">
                <a:latin typeface="Times New Roman" pitchFamily="18" charset="0"/>
                <a:cs typeface="Times New Roman" pitchFamily="18" charset="0"/>
              </a:rPr>
              <a:t>3</a:t>
            </a:r>
            <a:r>
              <a:rPr lang="mn-MN" sz="2800" b="1" dirty="0" smtClean="0">
                <a:latin typeface="Times New Roman" pitchFamily="18" charset="0"/>
                <a:cs typeface="Times New Roman" pitchFamily="18" charset="0"/>
              </a:rPr>
              <a:t>70,69</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га газрыг, Улсын чанартай зам дагуу </a:t>
            </a:r>
            <a:r>
              <a:rPr lang="mn-MN" sz="2800" b="1" dirty="0" smtClean="0">
                <a:latin typeface="Times New Roman" pitchFamily="18" charset="0"/>
                <a:cs typeface="Times New Roman" pitchFamily="18" charset="0"/>
              </a:rPr>
              <a:t>1</a:t>
            </a:r>
            <a:r>
              <a:rPr lang="en-US" sz="2800" b="1" dirty="0" smtClean="0">
                <a:latin typeface="Times New Roman" pitchFamily="18" charset="0"/>
                <a:cs typeface="Times New Roman" pitchFamily="18" charset="0"/>
              </a:rPr>
              <a:t>885</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иргэнд </a:t>
            </a:r>
            <a:r>
              <a:rPr lang="mn-MN" sz="2800" b="1" dirty="0" smtClean="0">
                <a:latin typeface="Times New Roman" pitchFamily="18" charset="0"/>
                <a:cs typeface="Times New Roman" pitchFamily="18" charset="0"/>
              </a:rPr>
              <a:t>1</a:t>
            </a:r>
            <a:r>
              <a:rPr lang="en-US" sz="2800" b="1" dirty="0" smtClean="0">
                <a:latin typeface="Times New Roman" pitchFamily="18" charset="0"/>
                <a:cs typeface="Times New Roman" pitchFamily="18" charset="0"/>
              </a:rPr>
              <a:t>36.44</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га газрыг өмчлүүлэхээр тус тус төлөвлөөд байна.</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802208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C:\Users\pc\Desktop\Батсүмбэр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102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28337505"/>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Баян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93,66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93,66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Баян </a:t>
            </a:r>
            <a:r>
              <a:rPr lang="mn-MN" altLang="en-US" sz="2000" dirty="0">
                <a:solidFill>
                  <a:schemeClr val="tx1"/>
                </a:solidFill>
                <a:latin typeface="Arial" charset="0"/>
              </a:rPr>
              <a:t>сумын </a:t>
            </a:r>
            <a:r>
              <a:rPr lang="mn-MN" altLang="en-US" sz="2000" dirty="0" smtClean="0">
                <a:solidFill>
                  <a:schemeClr val="tx1"/>
                </a:solidFill>
                <a:latin typeface="Arial" charset="0"/>
              </a:rPr>
              <a:t>Өгөөмөр баг Наран элгэн 14-р зөрлөг 97 иргэнд 6,79 га, Агуйт 12-р зөрлөг 100 иргэнд 7 га, Цавчир баг Сондуул 182 иргэнд 36,4 га, Уртын гол 65 иргэнд 4,55 га, Уртын гол зүүн 556 иргэнд 38,92 га, </a:t>
            </a:r>
            <a:r>
              <a:rPr lang="mn-MN" altLang="en-US" sz="2000" b="1" dirty="0" smtClean="0">
                <a:solidFill>
                  <a:schemeClr val="tx1"/>
                </a:solidFill>
                <a:latin typeface="Arial" charset="0"/>
              </a:rPr>
              <a:t>Нийт 1000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93,66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2113887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C:\Users\pc\Desktop\Баян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199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C:\Users\pc\Desktop\Баян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19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C:\Users\pc\Desktop\Баян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1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83891550"/>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Баяндэлгэр</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99,42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99,42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Баяндэлгэр </a:t>
            </a:r>
            <a:r>
              <a:rPr lang="mn-MN" altLang="en-US" sz="2000" dirty="0">
                <a:solidFill>
                  <a:schemeClr val="tx1"/>
                </a:solidFill>
                <a:latin typeface="Arial" charset="0"/>
              </a:rPr>
              <a:t>сумын </a:t>
            </a:r>
            <a:r>
              <a:rPr lang="mn-MN" altLang="en-US" sz="2000" dirty="0" smtClean="0">
                <a:solidFill>
                  <a:schemeClr val="tx1"/>
                </a:solidFill>
                <a:latin typeface="Arial" charset="0"/>
              </a:rPr>
              <a:t>Галуут 2-р баг Цомбын хороо 158 иргэнд 11,53 га, Тал булаг хороо 19 иргэнд 9,5 га, Цомбын хороо 73 иргэнд 36,5 га, Хөндлөн 63 иргэнд 12,55 га, Дэлгэрэх хороо 56 иргэнд 8,5 га, Байдлаг 1-р баг Хөвөнт 87 иргэнд 11,95 га, Шинэ хороо 127 иргэнд 8,89 га </a:t>
            </a:r>
            <a:r>
              <a:rPr lang="mn-MN" altLang="en-US" sz="2000" b="1" dirty="0" smtClean="0">
                <a:solidFill>
                  <a:schemeClr val="tx1"/>
                </a:solidFill>
                <a:latin typeface="Arial" charset="0"/>
              </a:rPr>
              <a:t>Нийт 583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99,42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19845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pc\Desktop\bayndelg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9324976"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15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pc\Desktop\bayndelge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9324976"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257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pc\Desktop\bayndelger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9324976"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6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descr="C:\Users\pc\Desktop\bayndelger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9324976"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14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763000" cy="5970865"/>
          </a:xfrm>
          <a:prstGeom prst="rect">
            <a:avLst/>
          </a:prstGeom>
        </p:spPr>
        <p:txBody>
          <a:bodyPr wrap="square">
            <a:spAutoFit/>
          </a:bodyPr>
          <a:lstStyle/>
          <a:p>
            <a:pPr algn="just"/>
            <a:r>
              <a:rPr lang="mn-MN" sz="2800" dirty="0">
                <a:latin typeface="Times New Roman" pitchFamily="18" charset="0"/>
                <a:cs typeface="Times New Roman" pitchFamily="18" charset="0"/>
              </a:rPr>
              <a:t>Иргэнд өмчлүүлэх газрын саналыг авахдаа сумдад албан тоот хүргүүлэн маягтын дагуу сумын Засаг дарга болон газрын даамлаас албан тоотоор баталгаажуулан саналыг 27-н сумаас авч нэгтгээд байна.</a:t>
            </a:r>
            <a:endParaRPr lang="en-US" sz="2800" dirty="0">
              <a:latin typeface="Times New Roman" pitchFamily="18" charset="0"/>
              <a:cs typeface="Times New Roman" pitchFamily="18" charset="0"/>
            </a:endParaRPr>
          </a:p>
          <a:p>
            <a:pPr algn="just"/>
            <a:r>
              <a:rPr lang="mn-MN" sz="2800" dirty="0">
                <a:latin typeface="Times New Roman" pitchFamily="18" charset="0"/>
                <a:cs typeface="Times New Roman" pitchFamily="18" charset="0"/>
              </a:rPr>
              <a:t>2018 онд иргэнд өмчлүүлэх газрын байршилыг тодорхойлохдоо  сумдаас ирүүлсэн албан тоот, аймгийн ГЗБЕТөлөвлөгөө, сумдын хөгжлийн ерөнхий төлөвлөгөөтэй уялдаж байгаа эсэхийг судлан үзэж та бүхэнд танилцуулж байна.</a:t>
            </a:r>
            <a:endParaRPr lang="en-US" sz="2800" dirty="0">
              <a:latin typeface="Times New Roman" pitchFamily="18" charset="0"/>
              <a:cs typeface="Times New Roman" pitchFamily="18" charset="0"/>
            </a:endParaRPr>
          </a:p>
          <a:p>
            <a:pPr algn="just"/>
            <a:r>
              <a:rPr lang="mn-MN" sz="2800" dirty="0">
                <a:latin typeface="Times New Roman" pitchFamily="18" charset="0"/>
                <a:cs typeface="Times New Roman" pitchFamily="18" charset="0"/>
              </a:rPr>
              <a:t>Сумын төв болон суурин газарт шинээр өмчлүүлэх </a:t>
            </a:r>
            <a:r>
              <a:rPr lang="en-US" sz="2800" b="1" dirty="0" smtClean="0">
                <a:latin typeface="Times New Roman" pitchFamily="18" charset="0"/>
                <a:cs typeface="Times New Roman" pitchFamily="18" charset="0"/>
              </a:rPr>
              <a:t>18</a:t>
            </a:r>
            <a:r>
              <a:rPr lang="mn-MN" sz="2800" b="1" dirty="0" smtClean="0">
                <a:latin typeface="Times New Roman" pitchFamily="18" charset="0"/>
                <a:cs typeface="Times New Roman" pitchFamily="18" charset="0"/>
              </a:rPr>
              <a:t>192</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иргэнд </a:t>
            </a:r>
            <a:r>
              <a:rPr lang="mn-MN" sz="2800" b="1" dirty="0" smtClean="0">
                <a:latin typeface="Times New Roman" pitchFamily="18" charset="0"/>
                <a:cs typeface="Times New Roman" pitchFamily="18" charset="0"/>
              </a:rPr>
              <a:t>2</a:t>
            </a:r>
            <a:r>
              <a:rPr lang="en-US" sz="2800" b="1" dirty="0" smtClean="0">
                <a:latin typeface="Times New Roman" pitchFamily="18" charset="0"/>
                <a:cs typeface="Times New Roman" pitchFamily="18" charset="0"/>
              </a:rPr>
              <a:t>3</a:t>
            </a:r>
            <a:r>
              <a:rPr lang="mn-MN" sz="2800" b="1" dirty="0" smtClean="0">
                <a:latin typeface="Times New Roman" pitchFamily="18" charset="0"/>
                <a:cs typeface="Times New Roman" pitchFamily="18" charset="0"/>
              </a:rPr>
              <a:t>70,69</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га, Улсын чанартай зам дагуу өмчлүүлэх </a:t>
            </a:r>
            <a:r>
              <a:rPr lang="mn-MN" sz="2800" b="1" dirty="0" smtClean="0">
                <a:latin typeface="Times New Roman" pitchFamily="18" charset="0"/>
                <a:cs typeface="Times New Roman" pitchFamily="18" charset="0"/>
              </a:rPr>
              <a:t>1</a:t>
            </a:r>
            <a:r>
              <a:rPr lang="en-US" sz="2800" b="1" dirty="0" smtClean="0">
                <a:latin typeface="Times New Roman" pitchFamily="18" charset="0"/>
                <a:cs typeface="Times New Roman" pitchFamily="18" charset="0"/>
              </a:rPr>
              <a:t>885</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иргэнд </a:t>
            </a:r>
            <a:r>
              <a:rPr lang="en-US" sz="2800" b="1" dirty="0" smtClean="0">
                <a:latin typeface="Times New Roman" pitchFamily="18" charset="0"/>
                <a:cs typeface="Times New Roman" pitchFamily="18" charset="0"/>
              </a:rPr>
              <a:t>136.44</a:t>
            </a:r>
            <a:r>
              <a:rPr lang="mn-MN" sz="2800" dirty="0" smtClean="0">
                <a:latin typeface="Times New Roman" pitchFamily="18" charset="0"/>
                <a:cs typeface="Times New Roman" pitchFamily="18" charset="0"/>
              </a:rPr>
              <a:t> </a:t>
            </a:r>
            <a:r>
              <a:rPr lang="mn-MN" sz="2800" dirty="0">
                <a:latin typeface="Times New Roman" pitchFamily="18" charset="0"/>
                <a:cs typeface="Times New Roman" pitchFamily="18" charset="0"/>
              </a:rPr>
              <a:t>га газрын зураглалыг байршил бүрээр нь танилцуулъя.</a:t>
            </a:r>
            <a:endParaRPr lang="en-US" sz="2800" dirty="0">
              <a:latin typeface="Times New Roman" pitchFamily="18" charset="0"/>
              <a:cs typeface="Times New Roman" pitchFamily="18" charset="0"/>
            </a:endParaRPr>
          </a:p>
          <a:p>
            <a:r>
              <a:rPr lang="en-US" dirty="0"/>
              <a:t> </a:t>
            </a:r>
          </a:p>
        </p:txBody>
      </p:sp>
    </p:spTree>
    <p:extLst>
      <p:ext uri="{BB962C8B-B14F-4D97-AF65-F5344CB8AC3E}">
        <p14:creationId xmlns:p14="http://schemas.microsoft.com/office/powerpoint/2010/main" val="3984818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9" name="Picture 3" descr="C:\Users\pc\Desktop\bayndelger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9324976"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49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pc\Desktop\bayndelger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9324976"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398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c\Desktop\bayndelger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9324976"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23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24826661"/>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Баянжаргалан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9,03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9,03</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dirty="0">
                <a:solidFill>
                  <a:schemeClr val="tx1"/>
                </a:solidFill>
                <a:latin typeface="Arial" charset="0"/>
              </a:rPr>
              <a:t>Баянжаргалан </a:t>
            </a:r>
            <a:r>
              <a:rPr lang="mn-MN" altLang="en-US" sz="2000" dirty="0" smtClean="0">
                <a:solidFill>
                  <a:schemeClr val="tx1"/>
                </a:solidFill>
                <a:latin typeface="Arial" charset="0"/>
              </a:rPr>
              <a:t>сумын төвийн зүүн хойно 79 иргэнд 5,53 га, сумын төвийн урд 50 иргэнд 3,5 га </a:t>
            </a:r>
            <a:r>
              <a:rPr lang="mn-MN" altLang="en-US" sz="2000" b="1" dirty="0" smtClean="0">
                <a:solidFill>
                  <a:schemeClr val="tx1"/>
                </a:solidFill>
                <a:latin typeface="Arial" charset="0"/>
              </a:rPr>
              <a:t>Нийт </a:t>
            </a:r>
            <a:r>
              <a:rPr lang="mn-MN" altLang="en-US" sz="2000" b="1" dirty="0">
                <a:solidFill>
                  <a:schemeClr val="tx1"/>
                </a:solidFill>
                <a:latin typeface="Arial" charset="0"/>
              </a:rPr>
              <a:t>129 иргэнд </a:t>
            </a:r>
            <a:r>
              <a:rPr lang="mn-MN" altLang="en-US" sz="2000" b="1" dirty="0" smtClean="0">
                <a:solidFill>
                  <a:schemeClr val="tx1"/>
                </a:solidFill>
                <a:latin typeface="Arial" charset="0"/>
              </a:rPr>
              <a:t>9,03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3091594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pc\Desktop\Баянжаргалан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200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pc\Desktop\Баянжаргалан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182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58286349"/>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Баян-Өнжүүл</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en-US" sz="1600" b="1" dirty="0" smtClean="0">
                          <a:solidFill>
                            <a:schemeClr val="tx1"/>
                          </a:solidFill>
                          <a:latin typeface="Arial" pitchFamily="34" charset="0"/>
                          <a:cs typeface="Arial" pitchFamily="34" charset="0"/>
                        </a:rPr>
                        <a:t>70</a:t>
                      </a:r>
                      <a:r>
                        <a:rPr lang="mn-MN" sz="1600" b="1"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en-US" sz="1600" b="1" dirty="0" smtClean="0">
                          <a:solidFill>
                            <a:schemeClr val="tx1"/>
                          </a:solidFill>
                          <a:latin typeface="Arial" pitchFamily="34" charset="0"/>
                          <a:cs typeface="Arial" pitchFamily="34" charset="0"/>
                        </a:rPr>
                        <a:t>70</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dirty="0">
                <a:solidFill>
                  <a:schemeClr val="tx1"/>
                </a:solidFill>
                <a:latin typeface="Arial" charset="0"/>
              </a:rPr>
              <a:t>Баян-өнжүүл сумын төвд </a:t>
            </a:r>
            <a:r>
              <a:rPr lang="mn-MN" altLang="en-US" sz="2000" dirty="0" smtClean="0">
                <a:solidFill>
                  <a:schemeClr val="tx1"/>
                </a:solidFill>
                <a:latin typeface="Arial" charset="0"/>
              </a:rPr>
              <a:t>1000 иргэнд</a:t>
            </a:r>
            <a:r>
              <a:rPr lang="en-US" altLang="en-US" sz="2000" dirty="0">
                <a:solidFill>
                  <a:schemeClr val="tx1"/>
                </a:solidFill>
                <a:latin typeface="Arial" charset="0"/>
              </a:rPr>
              <a:t> </a:t>
            </a:r>
            <a:r>
              <a:rPr lang="mn-MN" altLang="en-US" sz="2000" dirty="0" smtClean="0">
                <a:solidFill>
                  <a:schemeClr val="tx1"/>
                </a:solidFill>
                <a:latin typeface="Arial" charset="0"/>
              </a:rPr>
              <a:t>70,0 </a:t>
            </a:r>
            <a:r>
              <a:rPr lang="mn-MN" altLang="en-US" sz="2000" dirty="0">
                <a:solidFill>
                  <a:schemeClr val="tx1"/>
                </a:solidFill>
                <a:latin typeface="Arial" charset="0"/>
              </a:rPr>
              <a:t>га </a:t>
            </a:r>
            <a:r>
              <a:rPr lang="mn-MN" altLang="en-US" sz="2000" b="1" dirty="0">
                <a:solidFill>
                  <a:schemeClr val="tx1"/>
                </a:solidFill>
                <a:latin typeface="Arial" charset="0"/>
              </a:rPr>
              <a:t>Нийт </a:t>
            </a:r>
            <a:r>
              <a:rPr lang="mn-MN" altLang="en-US" sz="2000" b="1" dirty="0" smtClean="0">
                <a:solidFill>
                  <a:schemeClr val="tx1"/>
                </a:solidFill>
                <a:latin typeface="Arial" charset="0"/>
              </a:rPr>
              <a:t>10</a:t>
            </a:r>
            <a:r>
              <a:rPr lang="en-US" altLang="en-US" sz="2000" b="1" dirty="0" smtClean="0">
                <a:solidFill>
                  <a:schemeClr val="tx1"/>
                </a:solidFill>
                <a:latin typeface="Arial" charset="0"/>
              </a:rPr>
              <a:t>00</a:t>
            </a:r>
            <a:r>
              <a:rPr lang="mn-MN" altLang="en-US" sz="2000" b="1" dirty="0" smtClean="0">
                <a:solidFill>
                  <a:schemeClr val="tx1"/>
                </a:solidFill>
                <a:latin typeface="Arial" charset="0"/>
              </a:rPr>
              <a:t> </a:t>
            </a:r>
            <a:r>
              <a:rPr lang="mn-MN" altLang="en-US" sz="2000" b="1" dirty="0">
                <a:solidFill>
                  <a:schemeClr val="tx1"/>
                </a:solidFill>
                <a:latin typeface="Arial" charset="0"/>
              </a:rPr>
              <a:t>иргэнд </a:t>
            </a:r>
            <a:r>
              <a:rPr lang="en-US" altLang="en-US" sz="2000" b="1" dirty="0" smtClean="0">
                <a:solidFill>
                  <a:schemeClr val="tx1"/>
                </a:solidFill>
                <a:latin typeface="Arial" charset="0"/>
              </a:rPr>
              <a:t>70</a:t>
            </a:r>
            <a:r>
              <a:rPr lang="mn-MN" altLang="en-US" sz="2000" b="1" dirty="0" smtClean="0">
                <a:solidFill>
                  <a:schemeClr val="tx1"/>
                </a:solidFill>
                <a:latin typeface="Arial" charset="0"/>
              </a:rPr>
              <a:t>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b="1" dirty="0">
              <a:solidFill>
                <a:schemeClr val="tx1"/>
              </a:solidFill>
              <a:latin typeface="Arial" charset="0"/>
            </a:endParaRPr>
          </a:p>
        </p:txBody>
      </p:sp>
    </p:spTree>
    <p:extLst>
      <p:ext uri="{BB962C8B-B14F-4D97-AF65-F5344CB8AC3E}">
        <p14:creationId xmlns:p14="http://schemas.microsoft.com/office/powerpoint/2010/main" val="5547006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C:\Users\pc\Desktop\2018 Umch zurag\баян-өнжүүл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23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11942884"/>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Баянхангай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86,84</a:t>
                      </a:r>
                      <a:r>
                        <a:rPr lang="mn-MN" sz="1600" b="1" baseline="0" dirty="0" smtClean="0">
                          <a:solidFill>
                            <a:schemeClr val="tx1"/>
                          </a:solidFill>
                          <a:latin typeface="Arial" pitchFamily="34" charset="0"/>
                          <a:cs typeface="Arial" pitchFamily="34" charset="0"/>
                        </a:rPr>
                        <a:t> </a:t>
                      </a:r>
                      <a:r>
                        <a:rPr lang="mn-MN" sz="1600" b="1" dirty="0" smtClean="0">
                          <a:solidFill>
                            <a:schemeClr val="tx1"/>
                          </a:solidFill>
                          <a:latin typeface="Arial" pitchFamily="34" charset="0"/>
                          <a:cs typeface="Arial" pitchFamily="34" charset="0"/>
                        </a:rPr>
                        <a:t>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62,2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24,64 га </a:t>
                      </a: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Баянхангай</a:t>
            </a:r>
            <a:r>
              <a:rPr lang="mn-MN" altLang="en-US" sz="2000" dirty="0" smtClean="0">
                <a:solidFill>
                  <a:schemeClr val="tx1"/>
                </a:solidFill>
                <a:latin typeface="Arial" charset="0"/>
              </a:rPr>
              <a:t> сумын</a:t>
            </a:r>
            <a:r>
              <a:rPr lang="en-US" altLang="en-US" sz="2000" dirty="0" smtClean="0">
                <a:solidFill>
                  <a:schemeClr val="tx1"/>
                </a:solidFill>
                <a:latin typeface="Arial" charset="0"/>
              </a:rPr>
              <a:t> </a:t>
            </a:r>
            <a:r>
              <a:rPr lang="mn-MN" altLang="en-US" sz="2000" dirty="0" smtClean="0">
                <a:solidFill>
                  <a:schemeClr val="tx1"/>
                </a:solidFill>
                <a:latin typeface="Arial" charset="0"/>
              </a:rPr>
              <a:t>Найрамдал баг Шинэ хороолол 36 иргэнд 0,2 га, Найрамдал хороолол 12 иргэнд 2,4 га, Наадам хороолол 48 иргэнд 9,6 га, Хөшөөт баг Агропарк хороолол 86 иргэнд 43 га, Цавхангай 2 хороолол Засмал замын хойно 42 иргэнд 2,94 га, Цавхангай 2 хороолол Засмал замын урд 60 иргэнд 4,2 га, Цавхангай 3 хороолол Засмал замын урд 220 иргэнд 15,4 га, Цавхангай 1 хороолол 30 иргэнд 2,1 га </a:t>
            </a:r>
            <a:r>
              <a:rPr lang="mn-MN" altLang="en-US" sz="2000" b="1" dirty="0" smtClean="0">
                <a:solidFill>
                  <a:schemeClr val="tx1"/>
                </a:solidFill>
                <a:latin typeface="Arial" charset="0"/>
              </a:rPr>
              <a:t>Нийт 534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86,84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10853334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C:\Users\pc\Desktop\Баянхангай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43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911151888"/>
              </p:ext>
            </p:extLst>
          </p:nvPr>
        </p:nvGraphicFramePr>
        <p:xfrm>
          <a:off x="152400" y="151913"/>
          <a:ext cx="8915401" cy="6486390"/>
        </p:xfrm>
        <a:graphic>
          <a:graphicData uri="http://schemas.openxmlformats.org/drawingml/2006/table">
            <a:tbl>
              <a:tblPr>
                <a:tableStyleId>{616DA210-FB5B-4158-B5E0-FEB733F419BA}</a:tableStyleId>
              </a:tblPr>
              <a:tblGrid>
                <a:gridCol w="381000"/>
                <a:gridCol w="1143000"/>
                <a:gridCol w="838200"/>
                <a:gridCol w="914400"/>
                <a:gridCol w="838200"/>
                <a:gridCol w="914400"/>
                <a:gridCol w="990600"/>
                <a:gridCol w="838200"/>
                <a:gridCol w="1066800"/>
                <a:gridCol w="990601"/>
              </a:tblGrid>
              <a:tr h="196254">
                <a:tc gridSpan="10">
                  <a:txBody>
                    <a:bodyPr/>
                    <a:lstStyle/>
                    <a:p>
                      <a:pPr algn="ctr" fontAlgn="ctr"/>
                      <a:r>
                        <a:rPr lang="mn-MN" sz="1200" u="none" strike="noStrike" dirty="0">
                          <a:effectLst/>
                          <a:latin typeface="Times New Roman" pitchFamily="18" charset="0"/>
                          <a:cs typeface="Times New Roman" pitchFamily="18" charset="0"/>
                        </a:rPr>
                        <a:t>2018 оны сумын төв, суурин, улсын чанартай авто замын дагуу иргэдэд өмчлүүлэх газрын хэмжээ, иргэний тоо</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5157">
                <a:tc rowSpan="2">
                  <a:txBody>
                    <a:bodyPr/>
                    <a:lstStyle/>
                    <a:p>
                      <a:pPr algn="ctr" fontAlgn="ctr"/>
                      <a:r>
                        <a:rPr lang="mn-MN" sz="1050" u="none" strike="noStrike" dirty="0">
                          <a:effectLst/>
                          <a:latin typeface="Times New Roman" pitchFamily="18" charset="0"/>
                          <a:cs typeface="Times New Roman" pitchFamily="18" charset="0"/>
                        </a:rPr>
                        <a:t>№</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rowSpan="2">
                  <a:txBody>
                    <a:bodyPr/>
                    <a:lstStyle/>
                    <a:p>
                      <a:pPr algn="ctr" fontAlgn="ctr"/>
                      <a:r>
                        <a:rPr lang="mn-MN" sz="1050" u="none" strike="noStrike" dirty="0">
                          <a:effectLst/>
                          <a:latin typeface="Times New Roman" pitchFamily="18" charset="0"/>
                          <a:cs typeface="Times New Roman" pitchFamily="18" charset="0"/>
                        </a:rPr>
                        <a:t>Сумын нэр</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gridSpan="2">
                  <a:txBody>
                    <a:bodyPr/>
                    <a:lstStyle/>
                    <a:p>
                      <a:pPr algn="ctr" fontAlgn="ctr"/>
                      <a:r>
                        <a:rPr lang="mn-MN" sz="1050" u="none" strike="noStrike" dirty="0">
                          <a:effectLst/>
                          <a:latin typeface="Times New Roman" pitchFamily="18" charset="0"/>
                          <a:cs typeface="Times New Roman" pitchFamily="18" charset="0"/>
                        </a:rPr>
                        <a:t>Одоо эзэмшиж, ашиглаж байгаа газрын нийт хэмжээ </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hMerge="1">
                  <a:txBody>
                    <a:bodyPr/>
                    <a:lstStyle/>
                    <a:p>
                      <a:endParaRPr lang="en-US"/>
                    </a:p>
                  </a:txBody>
                  <a:tcPr/>
                </a:tc>
                <a:tc gridSpan="2">
                  <a:txBody>
                    <a:bodyPr/>
                    <a:lstStyle/>
                    <a:p>
                      <a:pPr algn="ctr" fontAlgn="ctr"/>
                      <a:r>
                        <a:rPr lang="mn-MN" sz="1050" u="none" strike="noStrike" dirty="0">
                          <a:effectLst/>
                          <a:latin typeface="Times New Roman" pitchFamily="18" charset="0"/>
                          <a:cs typeface="Times New Roman" pitchFamily="18" charset="0"/>
                        </a:rPr>
                        <a:t>Шинээр өмчлүүлэх газар /Сумын төв, суурин газарт/</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hMerge="1">
                  <a:txBody>
                    <a:bodyPr/>
                    <a:lstStyle/>
                    <a:p>
                      <a:endParaRPr lang="en-US"/>
                    </a:p>
                  </a:txBody>
                  <a:tcPr/>
                </a:tc>
                <a:tc gridSpan="2">
                  <a:txBody>
                    <a:bodyPr/>
                    <a:lstStyle/>
                    <a:p>
                      <a:pPr algn="ctr" fontAlgn="ctr"/>
                      <a:r>
                        <a:rPr lang="mn-MN" sz="1050" u="none" strike="noStrike" dirty="0">
                          <a:effectLst/>
                          <a:latin typeface="Times New Roman" pitchFamily="18" charset="0"/>
                          <a:cs typeface="Times New Roman" pitchFamily="18" charset="0"/>
                        </a:rPr>
                        <a:t>Улсын чанартай авто замын дагуу өмчлүүлэх газар </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hMerge="1">
                  <a:txBody>
                    <a:bodyPr/>
                    <a:lstStyle/>
                    <a:p>
                      <a:endParaRPr lang="en-US"/>
                    </a:p>
                  </a:txBody>
                  <a:tcPr/>
                </a:tc>
                <a:tc rowSpan="2">
                  <a:txBody>
                    <a:bodyPr/>
                    <a:lstStyle/>
                    <a:p>
                      <a:pPr algn="ctr" fontAlgn="ctr"/>
                      <a:r>
                        <a:rPr lang="mn-MN" sz="1050" u="none" strike="noStrike" dirty="0">
                          <a:effectLst/>
                          <a:latin typeface="Times New Roman" pitchFamily="18" charset="0"/>
                          <a:cs typeface="Times New Roman" pitchFamily="18" charset="0"/>
                        </a:rPr>
                        <a:t>2018 онд өмчлүүлэх газрын хэмжээ /га-аар/</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rowSpan="2">
                  <a:txBody>
                    <a:bodyPr/>
                    <a:lstStyle/>
                    <a:p>
                      <a:pPr algn="ctr" fontAlgn="ctr"/>
                      <a:r>
                        <a:rPr lang="mn-MN" sz="1050" u="none" strike="noStrike">
                          <a:effectLst/>
                          <a:latin typeface="Times New Roman" pitchFamily="18" charset="0"/>
                          <a:cs typeface="Times New Roman" pitchFamily="18" charset="0"/>
                        </a:rPr>
                        <a:t>2018 онд шазар өмчилж авах иргэдийн тоо </a:t>
                      </a:r>
                      <a:endParaRPr lang="en-US" sz="1050" b="1" i="0" u="none" strike="noStrike">
                        <a:solidFill>
                          <a:srgbClr val="000000"/>
                        </a:solidFill>
                        <a:effectLst/>
                        <a:latin typeface="Times New Roman" pitchFamily="18" charset="0"/>
                        <a:cs typeface="Times New Roman" pitchFamily="18" charset="0"/>
                      </a:endParaRPr>
                    </a:p>
                  </a:txBody>
                  <a:tcPr marL="5418" marR="5418" marT="5418" marB="0" anchor="ctr"/>
                </a:tc>
              </a:tr>
              <a:tr h="384138">
                <a:tc vMerge="1">
                  <a:txBody>
                    <a:bodyPr/>
                    <a:lstStyle/>
                    <a:p>
                      <a:endParaRPr lang="en-US"/>
                    </a:p>
                  </a:txBody>
                  <a:tcPr/>
                </a:tc>
                <a:tc vMerge="1">
                  <a:txBody>
                    <a:bodyPr/>
                    <a:lstStyle/>
                    <a:p>
                      <a:endParaRPr lang="en-US"/>
                    </a:p>
                  </a:txBody>
                  <a:tcPr/>
                </a:tc>
                <a:tc>
                  <a:txBody>
                    <a:bodyPr/>
                    <a:lstStyle/>
                    <a:p>
                      <a:pPr algn="ctr" fontAlgn="ctr"/>
                      <a:r>
                        <a:rPr lang="mn-MN" sz="1050" u="none" strike="noStrike" dirty="0">
                          <a:effectLst/>
                          <a:latin typeface="Times New Roman" pitchFamily="18" charset="0"/>
                          <a:cs typeface="Times New Roman" pitchFamily="18" charset="0"/>
                        </a:rPr>
                        <a:t>Газрын хэмжээ /га-аар/</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050" u="none" strike="noStrike" dirty="0">
                          <a:effectLst/>
                          <a:latin typeface="Times New Roman" pitchFamily="18" charset="0"/>
                          <a:cs typeface="Times New Roman" pitchFamily="18" charset="0"/>
                        </a:rPr>
                        <a:t>Иргэний тоо</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050" u="none" strike="noStrike" dirty="0">
                          <a:effectLst/>
                          <a:latin typeface="Times New Roman" pitchFamily="18" charset="0"/>
                          <a:cs typeface="Times New Roman" pitchFamily="18" charset="0"/>
                        </a:rPr>
                        <a:t>Газрын хэмжээ /га-аар/</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050" u="none" strike="noStrike" dirty="0">
                          <a:effectLst/>
                          <a:latin typeface="Times New Roman" pitchFamily="18" charset="0"/>
                          <a:cs typeface="Times New Roman" pitchFamily="18" charset="0"/>
                        </a:rPr>
                        <a:t>Иргэний тоо</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050" u="none" strike="noStrike" dirty="0">
                          <a:effectLst/>
                          <a:latin typeface="Times New Roman" pitchFamily="18" charset="0"/>
                          <a:cs typeface="Times New Roman" pitchFamily="18" charset="0"/>
                        </a:rPr>
                        <a:t>Газрын хэмжээ /га-аар/</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050" u="none" strike="noStrike" dirty="0">
                          <a:effectLst/>
                          <a:latin typeface="Times New Roman" pitchFamily="18" charset="0"/>
                          <a:cs typeface="Times New Roman" pitchFamily="18" charset="0"/>
                        </a:rPr>
                        <a:t>Иргэний тоо</a:t>
                      </a:r>
                      <a:endParaRPr lang="en-US" sz="1050" b="1" i="0" u="none" strike="noStrike" dirty="0">
                        <a:solidFill>
                          <a:srgbClr val="000000"/>
                        </a:solidFill>
                        <a:effectLst/>
                        <a:latin typeface="Times New Roman" pitchFamily="18" charset="0"/>
                        <a:cs typeface="Times New Roman" pitchFamily="18" charset="0"/>
                      </a:endParaRPr>
                    </a:p>
                  </a:txBody>
                  <a:tcPr marL="5418" marR="5418" marT="5418" marB="0" anchor="ctr"/>
                </a:tc>
                <a:tc vMerge="1">
                  <a:txBody>
                    <a:bodyPr/>
                    <a:lstStyle/>
                    <a:p>
                      <a:endParaRPr lang="en-US"/>
                    </a:p>
                  </a:txBody>
                  <a:tcPr/>
                </a:tc>
                <a:tc vMerge="1">
                  <a:txBody>
                    <a:bodyPr/>
                    <a:lstStyle/>
                    <a:p>
                      <a:endParaRPr lang="en-US"/>
                    </a:p>
                  </a:txBody>
                  <a:tcPr/>
                </a:tc>
              </a:tr>
              <a:tr h="196254">
                <a:tc>
                  <a:txBody>
                    <a:bodyPr/>
                    <a:lstStyle/>
                    <a:p>
                      <a:pPr algn="ctr" fontAlgn="ctr"/>
                      <a:r>
                        <a:rPr lang="mn-MN" sz="1200" b="0" u="none" strike="noStrike" dirty="0">
                          <a:effectLst/>
                          <a:latin typeface="Times New Roman" pitchFamily="18" charset="0"/>
                          <a:cs typeface="Times New Roman" pitchFamily="18" charset="0"/>
                        </a:rPr>
                        <a:t>1</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Алтанбулаг</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306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1000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306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1000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Аргалант</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2</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5</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53</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450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3.5</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50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58.5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505</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3</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Архуст</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60.75</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243</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60.75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243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4</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Батсүмбэр</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134.44</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706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134.44</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706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79,87</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803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13,79</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197</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93.66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1000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Баяндэлгэр</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99.42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583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99.42</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583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7</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Баянжаргалан</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9,03</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129</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9,03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129</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8</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Баян-Өнжүүл</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70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1000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70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1000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9</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Баянхангай</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62,2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182</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24,64</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352</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86.84</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534</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Баянцагаан</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8.12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116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18.3</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243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26.42</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359</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11</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Баянцогт</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i="0" u="none" strike="noStrike" dirty="0" smtClean="0">
                          <a:solidFill>
                            <a:schemeClr val="tx1"/>
                          </a:solidFill>
                          <a:effectLst/>
                          <a:latin typeface="Times New Roman" pitchFamily="18" charset="0"/>
                          <a:cs typeface="Times New Roman" pitchFamily="18" charset="0"/>
                        </a:rPr>
                        <a:t>68</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i="0" u="none" strike="noStrike" dirty="0" smtClean="0">
                          <a:solidFill>
                            <a:schemeClr val="tx1"/>
                          </a:solidFill>
                          <a:effectLst/>
                          <a:latin typeface="Times New Roman" pitchFamily="18" charset="0"/>
                          <a:cs typeface="Times New Roman" pitchFamily="18" charset="0"/>
                        </a:rPr>
                        <a:t>320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i="0" u="none" strike="noStrike" dirty="0" smtClean="0">
                          <a:solidFill>
                            <a:schemeClr val="tx1"/>
                          </a:solidFill>
                          <a:effectLst/>
                          <a:latin typeface="Times New Roman" pitchFamily="18" charset="0"/>
                          <a:cs typeface="Times New Roman" pitchFamily="18" charset="0"/>
                        </a:rPr>
                        <a:t>68</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i="0" u="none" strike="noStrike" dirty="0" smtClean="0">
                          <a:solidFill>
                            <a:schemeClr val="tx1"/>
                          </a:solidFill>
                          <a:effectLst/>
                          <a:latin typeface="Times New Roman" pitchFamily="18" charset="0"/>
                          <a:cs typeface="Times New Roman" pitchFamily="18" charset="0"/>
                        </a:rPr>
                        <a:t>320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87303">
                <a:tc>
                  <a:txBody>
                    <a:bodyPr/>
                    <a:lstStyle/>
                    <a:p>
                      <a:pPr algn="ctr" fontAlgn="ctr"/>
                      <a:r>
                        <a:rPr lang="mn-MN" sz="1200" b="0" u="none" strike="noStrike">
                          <a:effectLst/>
                          <a:latin typeface="Times New Roman" pitchFamily="18" charset="0"/>
                          <a:cs typeface="Times New Roman" pitchFamily="18" charset="0"/>
                        </a:rPr>
                        <a:t>12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Баянчандмань</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i="0" u="none" strike="noStrike" dirty="0" smtClean="0">
                          <a:solidFill>
                            <a:schemeClr val="tx1"/>
                          </a:solidFill>
                          <a:effectLst/>
                          <a:latin typeface="Times New Roman" pitchFamily="18" charset="0"/>
                          <a:cs typeface="Times New Roman" pitchFamily="18" charset="0"/>
                        </a:rPr>
                        <a:t>20,3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smtClean="0">
                          <a:effectLst/>
                          <a:latin typeface="Times New Roman" pitchFamily="18" charset="0"/>
                          <a:cs typeface="Times New Roman" pitchFamily="18" charset="0"/>
                        </a:rPr>
                        <a:t>290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2,8</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40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i="0" u="none" strike="noStrike" dirty="0" smtClean="0">
                          <a:solidFill>
                            <a:schemeClr val="tx1"/>
                          </a:solidFill>
                          <a:effectLst/>
                          <a:latin typeface="Times New Roman" pitchFamily="18" charset="0"/>
                          <a:cs typeface="Times New Roman" pitchFamily="18" charset="0"/>
                        </a:rPr>
                        <a:t>23,1</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i="0" u="none" strike="noStrike" dirty="0" smtClean="0">
                          <a:solidFill>
                            <a:schemeClr val="tx1"/>
                          </a:solidFill>
                          <a:effectLst/>
                          <a:latin typeface="Times New Roman" pitchFamily="18" charset="0"/>
                          <a:cs typeface="Times New Roman" pitchFamily="18" charset="0"/>
                        </a:rPr>
                        <a:t>330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13</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Борнуур</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8,1</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32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4</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20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47,3</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656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59,4</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708</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14</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Бүрэн</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120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1000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120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1000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Дэлгэрхаан</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79,4</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670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79,4</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670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Жаргалант</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56,06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387</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56,06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387</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17</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Заамар</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132.55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919</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132.55</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919</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18</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Зуунмод</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200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10.2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207</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20.2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407</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19</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Лүн</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19.8</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198</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19.8</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198</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Мөнгөнморьт</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291,6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972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291,6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972</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21</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Өндөрширээт</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89.32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1036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89.32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1036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Сэргэлэн</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15.79</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275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117.9</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1622</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8.4</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120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142.09</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2017</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23</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Сүмбэр</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40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200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40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200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24</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Угтаал</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2.1</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18</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176,31</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1436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178,41</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1454</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Цээл</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70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a:effectLst/>
                          <a:latin typeface="Times New Roman" pitchFamily="18" charset="0"/>
                          <a:cs typeface="Times New Roman" pitchFamily="18" charset="0"/>
                        </a:rPr>
                        <a:t>1000</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70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a:effectLst/>
                          <a:latin typeface="Times New Roman" pitchFamily="18" charset="0"/>
                          <a:cs typeface="Times New Roman" pitchFamily="18" charset="0"/>
                        </a:rPr>
                        <a:t>1000</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Эрдэнэ</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r>
                        <a:rPr lang="en-US" sz="1200" b="0" u="none" strike="noStrike" dirty="0" smtClean="0">
                          <a:effectLst/>
                          <a:latin typeface="Times New Roman" pitchFamily="18" charset="0"/>
                          <a:cs typeface="Times New Roman" pitchFamily="18" charset="0"/>
                        </a:rPr>
                        <a:t>16.8</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smtClean="0">
                          <a:effectLst/>
                          <a:latin typeface="Times New Roman" pitchFamily="18" charset="0"/>
                          <a:cs typeface="Times New Roman" pitchFamily="18" charset="0"/>
                        </a:rPr>
                        <a:t>120</a:t>
                      </a: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smtClean="0">
                          <a:effectLst/>
                          <a:latin typeface="Times New Roman" pitchFamily="18" charset="0"/>
                          <a:cs typeface="Times New Roman" pitchFamily="18" charset="0"/>
                        </a:rPr>
                        <a:t>164.36</a:t>
                      </a: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 </a:t>
                      </a:r>
                      <a:r>
                        <a:rPr lang="en-US" sz="1200" b="0" u="none" strike="noStrike" dirty="0" smtClean="0">
                          <a:effectLst/>
                          <a:latin typeface="Times New Roman" pitchFamily="18" charset="0"/>
                          <a:cs typeface="Times New Roman" pitchFamily="18" charset="0"/>
                        </a:rPr>
                        <a:t>2308</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smtClean="0">
                          <a:effectLst/>
                          <a:latin typeface="Times New Roman" pitchFamily="18" charset="0"/>
                          <a:cs typeface="Times New Roman" pitchFamily="18" charset="0"/>
                        </a:rPr>
                        <a:t>17.71</a:t>
                      </a: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smtClean="0">
                          <a:effectLst/>
                          <a:latin typeface="Times New Roman" pitchFamily="18" charset="0"/>
                          <a:cs typeface="Times New Roman" pitchFamily="18" charset="0"/>
                        </a:rPr>
                        <a:t>227</a:t>
                      </a: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smtClean="0">
                          <a:effectLst/>
                          <a:latin typeface="Times New Roman" pitchFamily="18" charset="0"/>
                          <a:cs typeface="Times New Roman" pitchFamily="18" charset="0"/>
                        </a:rPr>
                        <a:t>198.87</a:t>
                      </a: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en-US" sz="1200" b="0" u="none" strike="noStrike" dirty="0" smtClean="0">
                          <a:effectLst/>
                          <a:latin typeface="Times New Roman" pitchFamily="18" charset="0"/>
                          <a:cs typeface="Times New Roman" pitchFamily="18" charset="0"/>
                        </a:rPr>
                        <a:t>2655</a:t>
                      </a:r>
                      <a:r>
                        <a:rPr lang="mn-MN" sz="1200" b="0" u="none" strike="noStrike" dirty="0">
                          <a:effectLst/>
                          <a:latin typeface="Times New Roman" pitchFamily="18" charset="0"/>
                          <a:cs typeface="Times New Roman" pitchFamily="18" charset="0"/>
                        </a:rPr>
                        <a:t> </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96254">
                <a:tc>
                  <a:txBody>
                    <a:bodyPr/>
                    <a:lstStyle/>
                    <a:p>
                      <a:pPr algn="ctr" fontAlgn="ctr"/>
                      <a:r>
                        <a:rPr lang="mn-MN" sz="1200" b="0" u="none" strike="noStrike">
                          <a:effectLst/>
                          <a:latin typeface="Times New Roman" pitchFamily="18" charset="0"/>
                          <a:cs typeface="Times New Roman" pitchFamily="18" charset="0"/>
                        </a:rPr>
                        <a:t>27</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Эрдэнэсант</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28,06</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395</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a:effectLst/>
                          <a:latin typeface="Times New Roman" pitchFamily="18" charset="0"/>
                          <a:cs typeface="Times New Roman" pitchFamily="18" charset="0"/>
                        </a:rPr>
                        <a:t> </a:t>
                      </a:r>
                      <a:endParaRPr lang="en-US" sz="1200" b="0" i="0" u="none" strike="noStrike">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28,06</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c>
                  <a:txBody>
                    <a:bodyPr/>
                    <a:lstStyle/>
                    <a:p>
                      <a:pPr algn="ctr" fontAlgn="ctr"/>
                      <a:r>
                        <a:rPr lang="mn-MN" sz="1200" b="0" u="none" strike="noStrike" dirty="0">
                          <a:effectLst/>
                          <a:latin typeface="Times New Roman" pitchFamily="18" charset="0"/>
                          <a:cs typeface="Times New Roman" pitchFamily="18" charset="0"/>
                        </a:rPr>
                        <a:t>395</a:t>
                      </a:r>
                      <a:endParaRPr lang="en-US" sz="1200" b="0" i="0" u="none" strike="noStrike" dirty="0">
                        <a:solidFill>
                          <a:srgbClr val="000000"/>
                        </a:solidFill>
                        <a:effectLst/>
                        <a:latin typeface="Times New Roman" pitchFamily="18" charset="0"/>
                        <a:cs typeface="Times New Roman" pitchFamily="18" charset="0"/>
                      </a:endParaRPr>
                    </a:p>
                  </a:txBody>
                  <a:tcPr marL="5418" marR="5418" marT="5418" marB="0" anchor="ctr"/>
                </a:tc>
              </a:tr>
              <a:tr h="188124">
                <a:tc gridSpan="2">
                  <a:txBody>
                    <a:bodyPr/>
                    <a:lstStyle/>
                    <a:p>
                      <a:pPr algn="ctr" fontAlgn="ctr"/>
                      <a:r>
                        <a:rPr lang="mn-MN" sz="1200" b="1" u="none" strike="noStrike" dirty="0">
                          <a:effectLst/>
                          <a:latin typeface="Times New Roman" pitchFamily="18" charset="0"/>
                          <a:cs typeface="Times New Roman" pitchFamily="18" charset="0"/>
                        </a:rPr>
                        <a:t>Нийт дүн</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hMerge="1">
                  <a:txBody>
                    <a:bodyPr/>
                    <a:lstStyle/>
                    <a:p>
                      <a:endParaRPr lang="en-US"/>
                    </a:p>
                  </a:txBody>
                  <a:tcPr/>
                </a:tc>
                <a:tc>
                  <a:txBody>
                    <a:bodyPr/>
                    <a:lstStyle/>
                    <a:p>
                      <a:pPr algn="ctr" fontAlgn="ctr"/>
                      <a:r>
                        <a:rPr lang="en-US" sz="1200" b="1" i="0" u="none" strike="noStrike" dirty="0" smtClean="0">
                          <a:solidFill>
                            <a:schemeClr val="tx1"/>
                          </a:solidFill>
                          <a:effectLst/>
                          <a:latin typeface="Times New Roman" pitchFamily="18" charset="0"/>
                          <a:cs typeface="Times New Roman" pitchFamily="18" charset="0"/>
                        </a:rPr>
                        <a:t>54.79</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a:txBody>
                    <a:bodyPr/>
                    <a:lstStyle/>
                    <a:p>
                      <a:pPr algn="ctr" fontAlgn="ctr"/>
                      <a:r>
                        <a:rPr lang="en-US" sz="1200" b="1" i="0" u="none" strike="noStrike" dirty="0" smtClean="0">
                          <a:solidFill>
                            <a:schemeClr val="tx1"/>
                          </a:solidFill>
                          <a:effectLst/>
                          <a:latin typeface="Times New Roman" pitchFamily="18" charset="0"/>
                          <a:cs typeface="Times New Roman" pitchFamily="18" charset="0"/>
                        </a:rPr>
                        <a:t>650</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a:txBody>
                    <a:bodyPr/>
                    <a:lstStyle/>
                    <a:p>
                      <a:pPr algn="ctr" fontAlgn="ctr"/>
                      <a:r>
                        <a:rPr lang="mn-MN" sz="1200" b="1" u="none" strike="noStrike" dirty="0" smtClean="0">
                          <a:effectLst/>
                          <a:latin typeface="Times New Roman" pitchFamily="18" charset="0"/>
                          <a:cs typeface="Times New Roman" pitchFamily="18" charset="0"/>
                        </a:rPr>
                        <a:t>2</a:t>
                      </a:r>
                      <a:r>
                        <a:rPr lang="en-US" sz="1200" b="1" u="none" strike="noStrike" dirty="0" smtClean="0">
                          <a:effectLst/>
                          <a:latin typeface="Times New Roman" pitchFamily="18" charset="0"/>
                          <a:cs typeface="Times New Roman" pitchFamily="18" charset="0"/>
                        </a:rPr>
                        <a:t>3</a:t>
                      </a:r>
                      <a:r>
                        <a:rPr lang="mn-MN" sz="1200" b="1" u="none" strike="noStrike" dirty="0" smtClean="0">
                          <a:effectLst/>
                          <a:latin typeface="Times New Roman" pitchFamily="18" charset="0"/>
                          <a:cs typeface="Times New Roman" pitchFamily="18" charset="0"/>
                        </a:rPr>
                        <a:t>70,69</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a:txBody>
                    <a:bodyPr/>
                    <a:lstStyle/>
                    <a:p>
                      <a:pPr algn="ctr" fontAlgn="ctr"/>
                      <a:r>
                        <a:rPr lang="mn-MN" sz="1200" b="1" u="none" strike="noStrike" dirty="0" smtClean="0">
                          <a:effectLst/>
                          <a:latin typeface="Times New Roman" pitchFamily="18" charset="0"/>
                          <a:cs typeface="Times New Roman" pitchFamily="18" charset="0"/>
                        </a:rPr>
                        <a:t>1</a:t>
                      </a:r>
                      <a:r>
                        <a:rPr lang="en-US" sz="1200" b="1" u="none" strike="noStrike" dirty="0" smtClean="0">
                          <a:effectLst/>
                          <a:latin typeface="Times New Roman" pitchFamily="18" charset="0"/>
                          <a:cs typeface="Times New Roman" pitchFamily="18" charset="0"/>
                        </a:rPr>
                        <a:t>8</a:t>
                      </a:r>
                      <a:r>
                        <a:rPr lang="mn-MN" sz="1200" b="1" u="none" strike="noStrike" dirty="0" smtClean="0">
                          <a:effectLst/>
                          <a:latin typeface="Times New Roman" pitchFamily="18" charset="0"/>
                          <a:cs typeface="Times New Roman" pitchFamily="18" charset="0"/>
                        </a:rPr>
                        <a:t>192</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a:txBody>
                    <a:bodyPr/>
                    <a:lstStyle/>
                    <a:p>
                      <a:pPr algn="ctr" fontAlgn="ctr"/>
                      <a:r>
                        <a:rPr lang="en-US" sz="1200" b="1" u="none" strike="noStrike" dirty="0" smtClean="0">
                          <a:effectLst/>
                          <a:latin typeface="Times New Roman" pitchFamily="18" charset="0"/>
                          <a:cs typeface="Times New Roman" pitchFamily="18" charset="0"/>
                        </a:rPr>
                        <a:t>136.44</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a:txBody>
                    <a:bodyPr/>
                    <a:lstStyle/>
                    <a:p>
                      <a:pPr algn="ctr" fontAlgn="ctr"/>
                      <a:r>
                        <a:rPr lang="mn-MN" sz="1200" b="1" u="none" strike="noStrike" dirty="0" smtClean="0">
                          <a:effectLst/>
                          <a:latin typeface="Times New Roman" pitchFamily="18" charset="0"/>
                          <a:cs typeface="Times New Roman" pitchFamily="18" charset="0"/>
                        </a:rPr>
                        <a:t>1</a:t>
                      </a:r>
                      <a:r>
                        <a:rPr lang="en-US" sz="1200" b="1" u="none" strike="noStrike" dirty="0" smtClean="0">
                          <a:effectLst/>
                          <a:latin typeface="Times New Roman" pitchFamily="18" charset="0"/>
                          <a:cs typeface="Times New Roman" pitchFamily="18" charset="0"/>
                        </a:rPr>
                        <a:t>885</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a:txBody>
                    <a:bodyPr/>
                    <a:lstStyle/>
                    <a:p>
                      <a:pPr algn="ctr" fontAlgn="ctr"/>
                      <a:r>
                        <a:rPr lang="en-US" sz="1200" b="1" u="none" strike="noStrike" dirty="0" smtClean="0">
                          <a:effectLst/>
                          <a:latin typeface="Times New Roman" pitchFamily="18" charset="0"/>
                          <a:cs typeface="Times New Roman" pitchFamily="18" charset="0"/>
                        </a:rPr>
                        <a:t>25</a:t>
                      </a:r>
                      <a:r>
                        <a:rPr lang="mn-MN" sz="1200" b="1" u="none" strike="noStrike" dirty="0" smtClean="0">
                          <a:effectLst/>
                          <a:latin typeface="Times New Roman" pitchFamily="18" charset="0"/>
                          <a:cs typeface="Times New Roman" pitchFamily="18" charset="0"/>
                        </a:rPr>
                        <a:t>61,92</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c>
                  <a:txBody>
                    <a:bodyPr/>
                    <a:lstStyle/>
                    <a:p>
                      <a:pPr algn="ctr" fontAlgn="ctr"/>
                      <a:r>
                        <a:rPr lang="en-US" sz="1200" b="1" i="0" u="none" strike="noStrike" dirty="0" smtClean="0">
                          <a:solidFill>
                            <a:schemeClr val="tx1"/>
                          </a:solidFill>
                          <a:effectLst/>
                          <a:latin typeface="Times New Roman" pitchFamily="18" charset="0"/>
                          <a:cs typeface="Times New Roman" pitchFamily="18" charset="0"/>
                        </a:rPr>
                        <a:t>20</a:t>
                      </a:r>
                      <a:r>
                        <a:rPr lang="mn-MN" sz="1200" b="1" i="0" u="none" strike="noStrike" dirty="0" smtClean="0">
                          <a:solidFill>
                            <a:schemeClr val="tx1"/>
                          </a:solidFill>
                          <a:effectLst/>
                          <a:latin typeface="Times New Roman" pitchFamily="18" charset="0"/>
                          <a:cs typeface="Times New Roman" pitchFamily="18" charset="0"/>
                        </a:rPr>
                        <a:t>727</a:t>
                      </a:r>
                      <a:endParaRPr lang="en-US" sz="1200" b="1" i="0" u="none" strike="noStrike" dirty="0">
                        <a:solidFill>
                          <a:srgbClr val="000000"/>
                        </a:solidFill>
                        <a:effectLst/>
                        <a:latin typeface="Times New Roman" pitchFamily="18" charset="0"/>
                        <a:cs typeface="Times New Roman" pitchFamily="18" charset="0"/>
                      </a:endParaRPr>
                    </a:p>
                  </a:txBody>
                  <a:tcPr marL="5418" marR="5418" marT="5418" marB="0" anchor="ctr">
                    <a:solidFill>
                      <a:schemeClr val="bg1"/>
                    </a:solidFill>
                  </a:tcPr>
                </a:tc>
              </a:tr>
            </a:tbl>
          </a:graphicData>
        </a:graphic>
      </p:graphicFrame>
    </p:spTree>
    <p:extLst>
      <p:ext uri="{BB962C8B-B14F-4D97-AF65-F5344CB8AC3E}">
        <p14:creationId xmlns:p14="http://schemas.microsoft.com/office/powerpoint/2010/main" val="3249351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C:\Users\pc\Desktop\Баянхангай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891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C:\Users\pc\Desktop\Баянхангай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63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pc\Desktop\Баянхангай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0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C:\Users\pc\Desktop\Баянхангай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1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C:\Users\pc\Desktop\Баянхангай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24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C:\Users\pc\Desktop\Баянхангай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53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C:\Users\pc\Desktop\Баянхангай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769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19059564"/>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Баянцагаан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26,42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8,12</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18,3 га </a:t>
                      </a: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Баянцагаан</a:t>
            </a:r>
            <a:r>
              <a:rPr lang="mn-MN" altLang="en-US" sz="2000" dirty="0" smtClean="0">
                <a:solidFill>
                  <a:schemeClr val="tx1"/>
                </a:solidFill>
                <a:latin typeface="Arial" charset="0"/>
              </a:rPr>
              <a:t> </a:t>
            </a:r>
            <a:r>
              <a:rPr lang="mn-MN" altLang="en-US" sz="2000" dirty="0">
                <a:solidFill>
                  <a:schemeClr val="tx1"/>
                </a:solidFill>
                <a:latin typeface="Arial" charset="0"/>
              </a:rPr>
              <a:t>сумын </a:t>
            </a:r>
            <a:r>
              <a:rPr lang="mn-MN" altLang="en-US" sz="2000" dirty="0" smtClean="0">
                <a:solidFill>
                  <a:schemeClr val="tx1"/>
                </a:solidFill>
                <a:latin typeface="Arial" charset="0"/>
              </a:rPr>
              <a:t>Довын гуанз 112 иргэнд 9,13 га, сумын төвд 116 иргэнд 8,12 га, Самбарт хөтөл 38 иргэнд 2,66 га, 14-р зөрлөг 93 иргэнд 6,51 га  </a:t>
            </a:r>
            <a:r>
              <a:rPr lang="mn-MN" altLang="en-US" sz="2000" b="1" dirty="0" smtClean="0">
                <a:solidFill>
                  <a:schemeClr val="tx1"/>
                </a:solidFill>
                <a:latin typeface="Arial" charset="0"/>
              </a:rPr>
              <a:t>Нийт 359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26,42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462930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C:\Users\pc\Desktop\Баянцагаан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260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C:\Users\pc\Desktop\Баянцагаан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15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18758335"/>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bg2">
                            <a:lumMod val="50000"/>
                          </a:schemeClr>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Алтанбулаг</a:t>
                      </a:r>
                      <a:r>
                        <a:rPr lang="mn-MN" sz="1600" b="1" baseline="0" dirty="0" smtClean="0">
                          <a:solidFill>
                            <a:schemeClr val="tx1"/>
                          </a:solidFill>
                          <a:latin typeface="Arial" pitchFamily="34" charset="0"/>
                          <a:cs typeface="Arial" pitchFamily="34" charset="0"/>
                        </a:rPr>
                        <a:t>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306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306</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Алтанбулаг  </a:t>
            </a:r>
            <a:r>
              <a:rPr lang="mn-MN" altLang="en-US" sz="2000" dirty="0" smtClean="0">
                <a:solidFill>
                  <a:schemeClr val="tx1"/>
                </a:solidFill>
                <a:latin typeface="Arial" charset="0"/>
              </a:rPr>
              <a:t>сумын 1-р баг сумын төвд гудамж хашааны доголыг тэгшилж баруун, зүүн дэнж аржийн толгойд 80 иргэнд 8га, 2-р баг Хүйтний онгорхой 300 иргэнд 60 га, Булгийн тохойд 240 иргэнд 48 га, Сүжиг 300 иргэнд 150 га, Довын эрдэнэ толгойн колонкийн хажууд 80 иргэнд 40 га </a:t>
            </a:r>
            <a:r>
              <a:rPr lang="mn-MN" altLang="en-US" sz="2000" b="1" dirty="0" smtClean="0">
                <a:solidFill>
                  <a:schemeClr val="tx1"/>
                </a:solidFill>
                <a:latin typeface="Arial" charset="0"/>
              </a:rPr>
              <a:t>Нийт 1000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306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36223902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descr="C:\Users\pc\Desktop\Баянцагаан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638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05272522"/>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Баянцогт</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68</a:t>
                      </a:r>
                      <a:r>
                        <a:rPr lang="mn-MN" sz="1600" b="1" baseline="0" dirty="0" smtClean="0">
                          <a:solidFill>
                            <a:schemeClr val="tx1"/>
                          </a:solidFill>
                          <a:latin typeface="Arial" pitchFamily="34" charset="0"/>
                          <a:cs typeface="Arial" pitchFamily="34" charset="0"/>
                        </a:rPr>
                        <a:t> </a:t>
                      </a:r>
                      <a:r>
                        <a:rPr lang="mn-MN" sz="1600" b="1"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68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lvl="0">
              <a:buNone/>
            </a:pPr>
            <a:r>
              <a:rPr lang="mn-MN" sz="2000" b="1" dirty="0">
                <a:solidFill>
                  <a:schemeClr val="tx1"/>
                </a:solidFill>
                <a:latin typeface="Times New Roman" pitchFamily="18" charset="0"/>
                <a:cs typeface="Times New Roman" pitchFamily="18" charset="0"/>
              </a:rPr>
              <a:t>Баянцогт сумын </a:t>
            </a:r>
            <a:r>
              <a:rPr lang="en-US" sz="2000" dirty="0">
                <a:solidFill>
                  <a:schemeClr val="tx1"/>
                </a:solidFill>
                <a:latin typeface="Times New Roman" pitchFamily="18" charset="0"/>
                <a:cs typeface="Times New Roman" pitchFamily="18" charset="0"/>
              </a:rPr>
              <a:t>1-</a:t>
            </a:r>
            <a:r>
              <a:rPr lang="mn-MN" sz="2000" dirty="0">
                <a:solidFill>
                  <a:schemeClr val="tx1"/>
                </a:solidFill>
                <a:latin typeface="Times New Roman" pitchFamily="18" charset="0"/>
                <a:cs typeface="Times New Roman" pitchFamily="18" charset="0"/>
              </a:rPr>
              <a:t>р баг Гунын зүүн дэнж 50 иргэнд 15 га, 1-р баг Хайртхаан Хүрэн </a:t>
            </a:r>
            <a:r>
              <a:rPr lang="mn-MN" sz="2000" dirty="0" smtClean="0">
                <a:solidFill>
                  <a:schemeClr val="tx1"/>
                </a:solidFill>
                <a:latin typeface="Times New Roman" pitchFamily="18" charset="0"/>
                <a:cs typeface="Times New Roman" pitchFamily="18" charset="0"/>
              </a:rPr>
              <a:t>хулын </a:t>
            </a:r>
            <a:r>
              <a:rPr lang="mn-MN" sz="2000" dirty="0">
                <a:solidFill>
                  <a:schemeClr val="tx1"/>
                </a:solidFill>
                <a:latin typeface="Times New Roman" pitchFamily="18" charset="0"/>
                <a:cs typeface="Times New Roman" pitchFamily="18" charset="0"/>
              </a:rPr>
              <a:t>гол 45 иргэнд 8 га, 2-р баг Сарлаг багийн төвд 25 иргэнд 5 га, 3-р баг </a:t>
            </a:r>
            <a:r>
              <a:rPr lang="mn-MN" sz="2000" dirty="0" smtClean="0">
                <a:solidFill>
                  <a:schemeClr val="tx1"/>
                </a:solidFill>
                <a:latin typeface="Times New Roman" pitchFamily="18" charset="0"/>
                <a:cs typeface="Times New Roman" pitchFamily="18" charset="0"/>
              </a:rPr>
              <a:t>Цэгийн ард 50 </a:t>
            </a:r>
            <a:r>
              <a:rPr lang="mn-MN" sz="2000" dirty="0">
                <a:solidFill>
                  <a:schemeClr val="tx1"/>
                </a:solidFill>
                <a:latin typeface="Times New Roman" pitchFamily="18" charset="0"/>
                <a:cs typeface="Times New Roman" pitchFamily="18" charset="0"/>
              </a:rPr>
              <a:t>иргэнд 10 га, 3-р баг Шинэ хороололд, үйлдвэр, лагерт 150 иргэнд 30 </a:t>
            </a:r>
            <a:r>
              <a:rPr lang="mn-MN" sz="2000" dirty="0" smtClean="0">
                <a:solidFill>
                  <a:schemeClr val="tx1"/>
                </a:solidFill>
                <a:latin typeface="Times New Roman" pitchFamily="18" charset="0"/>
                <a:cs typeface="Times New Roman" pitchFamily="18" charset="0"/>
              </a:rPr>
              <a:t>га</a:t>
            </a:r>
            <a:r>
              <a:rPr lang="mn-MN" sz="2000" b="1" dirty="0" smtClean="0">
                <a:solidFill>
                  <a:schemeClr val="tx1"/>
                </a:solidFill>
                <a:latin typeface="Times New Roman" pitchFamily="18" charset="0"/>
                <a:cs typeface="Times New Roman" pitchFamily="18" charset="0"/>
              </a:rPr>
              <a:t> </a:t>
            </a:r>
            <a:r>
              <a:rPr lang="mn-MN" sz="2000" b="1" dirty="0">
                <a:solidFill>
                  <a:schemeClr val="tx1"/>
                </a:solidFill>
                <a:latin typeface="Times New Roman" pitchFamily="18" charset="0"/>
                <a:cs typeface="Times New Roman" pitchFamily="18" charset="0"/>
              </a:rPr>
              <a:t>Нийт 320 иргэнд 68 га </a:t>
            </a:r>
            <a:r>
              <a:rPr lang="mn-MN" sz="2000" dirty="0">
                <a:solidFill>
                  <a:schemeClr val="tx1"/>
                </a:solidFill>
                <a:latin typeface="Times New Roman" pitchFamily="18" charset="0"/>
                <a:cs typeface="Times New Roman" pitchFamily="18" charset="0"/>
              </a:rPr>
              <a:t>газрыг өмчлүүлэхээр төлөвлөж байна.</a:t>
            </a:r>
            <a:endParaRPr lang="en-US"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98163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pc\Desktop\bayantsog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18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pc\Desktop\bayantsog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809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pc\Desktop\bayantsogt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328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pc\Desktop\bayantsogt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55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pc\Desktop\bayantsogt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950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2724267"/>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Баянчандмань</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23,1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23,1 </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Баянчандмань</a:t>
            </a:r>
            <a:r>
              <a:rPr lang="mn-MN" altLang="en-US" sz="2000" dirty="0" smtClean="0">
                <a:solidFill>
                  <a:schemeClr val="tx1"/>
                </a:solidFill>
                <a:latin typeface="Arial" charset="0"/>
              </a:rPr>
              <a:t> сумын Эрдэнэ баг Хурлын толгой 50 иргэнд 3,5 га, Поошигт 20 иргэнд 1,4 га, Хөшөөтийн ар 20 иргэнд 1,4 га, Жимбэгэр     20 иргэнд 1,4 га, Өргөнбулаг 20 иргэнд 1,4 га, 52-ын даваа 20 иргэнд   1,4 га, Байгаль суурин 20 иргэнд 1,4 га, Замтын эх 20 иргэнд 1,4 га, Замтын адаг 20 иргэнд 1,4 га, Есөн зураа 20 иргэнд 1,4 га, Дэлгэрбулаг 100 иргэнд 7 га  </a:t>
            </a:r>
            <a:r>
              <a:rPr lang="mn-MN" altLang="en-US" sz="2000" b="1" dirty="0" smtClean="0">
                <a:solidFill>
                  <a:schemeClr val="tx1"/>
                </a:solidFill>
                <a:latin typeface="Arial" charset="0"/>
              </a:rPr>
              <a:t>Нийт 330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23,1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462930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pc\Desktop\Баянчандмань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39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descr="C:\Users\pc\Desktop\Баянчандмань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46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pc\Desktop\Altanbula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4646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C:\Users\pc\Desktop\Баянчандмань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889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descr="C:\Users\pc\Desktop\Баянчандмань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567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descr="C:\Users\pc\Desktop\Баянчандмань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32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descr="C:\Users\pc\Desktop\Баянчандмань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3135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562" name="Picture 2" descr="C:\Users\pc\Desktop\Баянчандмань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569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descr="C:\Users\pc\Desktop\Баянчандмань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616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descr="C:\Users\pc\Desktop\Баянчандмань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186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4" name="Picture 2" descr="C:\Users\pc\Desktop\Баянчандмань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06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0658" name="Picture 2" descr="C:\Users\pc\Desktop\Баянчандмань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97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65315239"/>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Борнуур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59,4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8,1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4</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47,3 га</a:t>
                      </a: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Борнуур</a:t>
            </a:r>
            <a:r>
              <a:rPr lang="mn-MN" altLang="en-US" sz="2000" dirty="0" smtClean="0">
                <a:solidFill>
                  <a:schemeClr val="tx1"/>
                </a:solidFill>
                <a:latin typeface="Arial" charset="0"/>
              </a:rPr>
              <a:t> сумын Өгөөмөр баг 8 иргэнд 1,6 га, Мандал баг 14 иргэнд 4,5 га, Бичигт 10 иргэнд 2 га, Тэг гортиг 20 иргэнд 4 га, Тайст 350 иргэнд 24,5 га, Холбоо толгой 70 иргэнд 4,9 га, Урьхан 30 иргэнд 2,1 га, Салхит 200 иргэнд 14 га, Өнжин 6 иргэнд 1,8 га  </a:t>
            </a:r>
            <a:r>
              <a:rPr lang="mn-MN" altLang="en-US" sz="2000" b="1" dirty="0" smtClean="0">
                <a:solidFill>
                  <a:schemeClr val="tx1"/>
                </a:solidFill>
                <a:latin typeface="Arial" charset="0"/>
              </a:rPr>
              <a:t>Нийт 708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59,4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46293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pc\Desktop\Алтанбулаг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523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descr="C:\Users\pc\Desktop\Борнуур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38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9394" name="Picture 2" descr="C:\Users\pc\Desktop\Борнуур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2098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0418" name="Picture 2" descr="C:\Users\pc\Desktop\Борнуур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42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7713548"/>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Бүрэн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120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120 </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Бүрэн</a:t>
            </a:r>
            <a:r>
              <a:rPr lang="mn-MN" altLang="en-US" sz="2000" dirty="0" smtClean="0">
                <a:solidFill>
                  <a:schemeClr val="tx1"/>
                </a:solidFill>
                <a:latin typeface="Arial" charset="0"/>
              </a:rPr>
              <a:t> сумын Монголын хороололд 500 иргэнд 60 га, Дулаан хороололд 400 иргэнд 48 га, Цайдам хороололд 30 иргэнд 3,6 га, Хайрхан хороололд 50 иргэнд 6 га, Нарлаг хороололд 20 иргэнд 2,4 га  </a:t>
            </a:r>
            <a:r>
              <a:rPr lang="mn-MN" altLang="en-US" sz="2000" b="1" dirty="0" smtClean="0">
                <a:solidFill>
                  <a:schemeClr val="tx1"/>
                </a:solidFill>
                <a:latin typeface="Arial" charset="0"/>
              </a:rPr>
              <a:t>Нийт 1000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120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462930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C:\Users\pc\Desktop\Бүрэн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738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23196355"/>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Дэлгэрхаан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79,4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79,4</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Дэлгэрхаан</a:t>
            </a:r>
            <a:r>
              <a:rPr lang="mn-MN" altLang="en-US" sz="2000" dirty="0" smtClean="0">
                <a:solidFill>
                  <a:schemeClr val="tx1"/>
                </a:solidFill>
                <a:latin typeface="Arial" charset="0"/>
              </a:rPr>
              <a:t> </a:t>
            </a:r>
            <a:r>
              <a:rPr lang="mn-MN" altLang="en-US" sz="2000" dirty="0">
                <a:solidFill>
                  <a:schemeClr val="tx1"/>
                </a:solidFill>
                <a:latin typeface="Arial" charset="0"/>
              </a:rPr>
              <a:t>сумын </a:t>
            </a:r>
            <a:r>
              <a:rPr lang="mn-MN" altLang="en-US" sz="2000" dirty="0" smtClean="0">
                <a:solidFill>
                  <a:schemeClr val="tx1"/>
                </a:solidFill>
                <a:latin typeface="Arial" charset="0"/>
              </a:rPr>
              <a:t>Дуут хуримт 2-р баг сумын төвд 250 иргэнд 50 га, сумын төвд 420 иргэнд 29,4 га  </a:t>
            </a:r>
            <a:r>
              <a:rPr lang="mn-MN" altLang="en-US" sz="2000" b="1" dirty="0" smtClean="0">
                <a:solidFill>
                  <a:schemeClr val="tx1"/>
                </a:solidFill>
                <a:latin typeface="Arial" charset="0"/>
              </a:rPr>
              <a:t>Нийт 670 иргэнд 79,4 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462930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C:\Users\pc\Desktop\Дэлгэрхаан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133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descr="C:\Users\pc\Desktop\Дэлгэрхаан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128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83828654"/>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Жаргалант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56,06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56,06 </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Жаргалант</a:t>
            </a:r>
            <a:r>
              <a:rPr lang="mn-MN" altLang="en-US" sz="2000" dirty="0" smtClean="0">
                <a:solidFill>
                  <a:schemeClr val="tx1"/>
                </a:solidFill>
                <a:latin typeface="Arial" charset="0"/>
              </a:rPr>
              <a:t> сумын Загдал 4-р баг 175 иргэнд 35 га, Өгөөмөр 2-р баг хуучин 9-р бригад 45 иргэнд 9 га, Өгөөмөр 2-р баг Сургуулийн ар 109 иргэнд 8 га, Буурал 1-р баг Сүүний үйлдвэрийн урд 58 иргэнд 4,06 га    </a:t>
            </a:r>
            <a:r>
              <a:rPr lang="mn-MN" altLang="en-US" sz="2000" b="1" dirty="0" smtClean="0">
                <a:solidFill>
                  <a:schemeClr val="tx1"/>
                </a:solidFill>
                <a:latin typeface="Arial" charset="0"/>
              </a:rPr>
              <a:t>Нийт 387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56,06 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462930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descr="C:\Users\pc\Desktop\жаргалант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75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pc\Desktop\Алтанбулаг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86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descr="C:\Users\pc\Desktop\жаргалант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280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descr="C:\Users\pc\Desktop\жаргалант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51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descr="C:\Users\pc\Desktop\жаргалант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783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74477427"/>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752600"/>
                <a:gridCol w="1371600"/>
                <a:gridCol w="1219199"/>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baseline="0" dirty="0" smtClean="0">
                          <a:solidFill>
                            <a:schemeClr val="tx1"/>
                          </a:solidFill>
                          <a:latin typeface="Arial" pitchFamily="34" charset="0"/>
                          <a:cs typeface="Arial" pitchFamily="34" charset="0"/>
                        </a:rPr>
                        <a:t>Заамар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132,55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132,55 </a:t>
                      </a:r>
                      <a:r>
                        <a:rPr lang="mn-MN" sz="1600" b="1" baseline="0"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endParaRPr lang="mn-MN" altLang="en-US" sz="2000" b="1" dirty="0" smtClean="0">
              <a:solidFill>
                <a:schemeClr val="tx1"/>
              </a:solidFill>
              <a:latin typeface="Arial" charset="0"/>
            </a:endParaRPr>
          </a:p>
          <a:p>
            <a:pPr algn="just" eaLnBrk="1" hangingPunct="1">
              <a:spcBef>
                <a:spcPct val="0"/>
              </a:spcBef>
              <a:buClrTx/>
              <a:buSzTx/>
              <a:buFontTx/>
              <a:buNone/>
            </a:pPr>
            <a:r>
              <a:rPr lang="mn-MN" altLang="en-US" sz="2000" b="1" dirty="0" smtClean="0">
                <a:solidFill>
                  <a:schemeClr val="tx1"/>
                </a:solidFill>
                <a:latin typeface="Arial" charset="0"/>
              </a:rPr>
              <a:t>Заамар</a:t>
            </a:r>
            <a:r>
              <a:rPr lang="mn-MN" altLang="en-US" sz="2000" dirty="0" smtClean="0">
                <a:solidFill>
                  <a:schemeClr val="tx1"/>
                </a:solidFill>
                <a:latin typeface="Arial" charset="0"/>
              </a:rPr>
              <a:t> </a:t>
            </a:r>
            <a:r>
              <a:rPr lang="mn-MN" altLang="en-US" sz="2000" dirty="0">
                <a:solidFill>
                  <a:schemeClr val="tx1"/>
                </a:solidFill>
                <a:latin typeface="Arial" charset="0"/>
              </a:rPr>
              <a:t>сумын Цагаан толгой, Бамбан </a:t>
            </a:r>
            <a:r>
              <a:rPr lang="mn-MN" altLang="en-US" sz="2000" dirty="0" smtClean="0">
                <a:solidFill>
                  <a:schemeClr val="tx1"/>
                </a:solidFill>
                <a:latin typeface="Arial" charset="0"/>
              </a:rPr>
              <a:t>шанд, Овоот, Атар толгой 615 иргэнд 61,25 га, Ар-Урт 100 иргэнд 50 га, Хайлааст 204 иргэнд 21,3 га  </a:t>
            </a:r>
            <a:r>
              <a:rPr lang="mn-MN" altLang="en-US" sz="2000" b="1" dirty="0" smtClean="0">
                <a:solidFill>
                  <a:schemeClr val="tx1"/>
                </a:solidFill>
                <a:latin typeface="Arial" charset="0"/>
              </a:rPr>
              <a:t>Нийт 919 </a:t>
            </a:r>
            <a:r>
              <a:rPr lang="mn-MN" altLang="en-US" sz="2000" b="1" dirty="0">
                <a:solidFill>
                  <a:schemeClr val="tx1"/>
                </a:solidFill>
                <a:latin typeface="Arial" charset="0"/>
              </a:rPr>
              <a:t>иргэнд </a:t>
            </a:r>
            <a:r>
              <a:rPr lang="mn-MN" altLang="en-US" sz="2000" b="1" dirty="0" smtClean="0">
                <a:solidFill>
                  <a:schemeClr val="tx1"/>
                </a:solidFill>
                <a:latin typeface="Arial" charset="0"/>
              </a:rPr>
              <a:t>132,55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5462930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descr="C:\Users\pc\Desktop\Заамар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8864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descr="C:\Users\pc\Desktop\Заамар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8066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02184208"/>
              </p:ext>
            </p:extLst>
          </p:nvPr>
        </p:nvGraphicFramePr>
        <p:xfrm>
          <a:off x="152400" y="457200"/>
          <a:ext cx="8686799" cy="2873377"/>
        </p:xfrm>
        <a:graphic>
          <a:graphicData uri="http://schemas.openxmlformats.org/drawingml/2006/table">
            <a:tbl>
              <a:tblPr firstRow="1" bandRow="1">
                <a:tableStyleId>{5C22544A-7EE6-4342-B048-85BDC9FD1C3A}</a:tableStyleId>
              </a:tblPr>
              <a:tblGrid>
                <a:gridCol w="1568847"/>
                <a:gridCol w="1455944"/>
                <a:gridCol w="1318608"/>
                <a:gridCol w="1447800"/>
                <a:gridCol w="1447800"/>
                <a:gridCol w="1447800"/>
              </a:tblGrid>
              <a:tr h="612592">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Сумын нэр</a:t>
                      </a:r>
                      <a:endParaRPr lang="en-US" sz="1400" dirty="0">
                        <a:solidFill>
                          <a:schemeClr val="tx1"/>
                        </a:solidFill>
                        <a:latin typeface="Arial" pitchFamily="34" charset="0"/>
                        <a:cs typeface="Arial" pitchFamily="34" charset="0"/>
                      </a:endParaRPr>
                    </a:p>
                  </a:txBody>
                  <a:tcPr marL="97062" marR="97062" marT="45708" marB="45708"/>
                </a:tc>
                <a:tc rowSpan="3">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b="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байршил</a:t>
                      </a:r>
                      <a:endParaRPr lang="en-US" sz="1400" dirty="0">
                        <a:solidFill>
                          <a:schemeClr val="tx1"/>
                        </a:solidFill>
                        <a:latin typeface="Arial" pitchFamily="34" charset="0"/>
                        <a:cs typeface="Arial" pitchFamily="34" charset="0"/>
                      </a:endParaRPr>
                    </a:p>
                  </a:txBody>
                  <a:tcPr marL="97062" marR="97062" marT="45708" marB="45708"/>
                </a:tc>
                <a:tc gridSpan="4">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Өмчлүүлэх газрын зориулалт /га-аар/</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518136">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rowSpan="2">
                  <a:txBody>
                    <a:bodyPr/>
                    <a:lstStyle/>
                    <a:p>
                      <a:pPr algn="ctr"/>
                      <a:endParaRPr lang="mn-MN" sz="1400" dirty="0" smtClean="0">
                        <a:solidFill>
                          <a:schemeClr val="tx1"/>
                        </a:solidFill>
                        <a:latin typeface="Arial" pitchFamily="34" charset="0"/>
                        <a:cs typeface="Arial" pitchFamily="34" charset="0"/>
                      </a:endParaRPr>
                    </a:p>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Иргэнд</a:t>
                      </a:r>
                      <a:r>
                        <a:rPr lang="mn-MN" sz="1400" baseline="0" dirty="0" smtClean="0">
                          <a:solidFill>
                            <a:schemeClr val="tx1"/>
                          </a:solidFill>
                          <a:latin typeface="Arial" pitchFamily="34" charset="0"/>
                          <a:cs typeface="Arial" pitchFamily="34" charset="0"/>
                        </a:rPr>
                        <a:t> өмчлүүлэх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gridSpan="3">
                  <a:txBody>
                    <a:bodyPr/>
                    <a:lstStyle/>
                    <a:p>
                      <a:pPr algn="ctr"/>
                      <a:endParaRPr lang="mn-MN" sz="1400" dirty="0" smtClean="0">
                        <a:solidFill>
                          <a:schemeClr val="tx1"/>
                        </a:solidFill>
                        <a:latin typeface="Arial" pitchFamily="34" charset="0"/>
                        <a:cs typeface="Arial" pitchFamily="34" charset="0"/>
                      </a:endParaRPr>
                    </a:p>
                    <a:p>
                      <a:pPr algn="ctr"/>
                      <a:r>
                        <a:rPr lang="mn-MN" sz="1400" dirty="0" smtClean="0">
                          <a:solidFill>
                            <a:schemeClr val="tx1"/>
                          </a:solidFill>
                          <a:latin typeface="Arial" pitchFamily="34" charset="0"/>
                          <a:cs typeface="Arial" pitchFamily="34" charset="0"/>
                        </a:rPr>
                        <a:t>Үүнээс</a:t>
                      </a:r>
                      <a:endParaRPr lang="en-US" sz="1400" dirty="0">
                        <a:solidFill>
                          <a:schemeClr val="tx1"/>
                        </a:solidFill>
                        <a:latin typeface="Arial" pitchFamily="34" charset="0"/>
                        <a:cs typeface="Arial" pitchFamily="34" charset="0"/>
                      </a:endParaRPr>
                    </a:p>
                  </a:txBody>
                  <a:tcPr marL="97062" marR="97062" marT="45708" marB="45708"/>
                </a:tc>
                <a:tc hMerge="1">
                  <a:txBody>
                    <a:bodyPr/>
                    <a:lstStyle/>
                    <a:p>
                      <a:endParaRPr lang="en-US" sz="1600" dirty="0">
                        <a:solidFill>
                          <a:schemeClr val="tx1"/>
                        </a:solidFill>
                        <a:latin typeface="Arial" pitchFamily="34" charset="0"/>
                        <a:cs typeface="Arial" pitchFamily="34" charset="0"/>
                      </a:endParaRPr>
                    </a:p>
                  </a:txBody>
                  <a:tcPr/>
                </a:tc>
                <a:tc hMerge="1">
                  <a:txBody>
                    <a:bodyPr/>
                    <a:lstStyle/>
                    <a:p>
                      <a:endParaRPr lang="en-US" sz="1600" dirty="0">
                        <a:solidFill>
                          <a:schemeClr val="tx1"/>
                        </a:solidFill>
                        <a:latin typeface="Arial" pitchFamily="34" charset="0"/>
                        <a:cs typeface="Arial" pitchFamily="34" charset="0"/>
                      </a:endParaRPr>
                    </a:p>
                  </a:txBody>
                  <a:tcPr/>
                </a:tc>
              </a:tr>
              <a:tr h="1158215">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vMerge="1">
                  <a:txBody>
                    <a:bodyPr/>
                    <a:lstStyle/>
                    <a:p>
                      <a:endParaRPr lang="en-US" sz="1600" dirty="0">
                        <a:solidFill>
                          <a:schemeClr val="tx1"/>
                        </a:solidFill>
                        <a:latin typeface="Arial" pitchFamily="34" charset="0"/>
                        <a:cs typeface="Arial" pitchFamily="34" charset="0"/>
                      </a:endParaRPr>
                    </a:p>
                  </a:txBody>
                  <a:tcPr/>
                </a:tc>
                <a:tc>
                  <a:txBody>
                    <a:bodyPr/>
                    <a:lstStyle/>
                    <a:p>
                      <a:pPr algn="ctr"/>
                      <a:r>
                        <a:rPr lang="mn-MN" sz="1400" dirty="0" smtClean="0">
                          <a:solidFill>
                            <a:schemeClr val="tx1"/>
                          </a:solidFill>
                          <a:latin typeface="Arial" pitchFamily="34" charset="0"/>
                          <a:cs typeface="Arial" pitchFamily="34" charset="0"/>
                        </a:rPr>
                        <a:t>Одоо эзэмшиж, ашиглаж байгаа газрын</a:t>
                      </a:r>
                      <a:r>
                        <a:rPr lang="mn-MN" sz="1400" baseline="0" dirty="0" smtClean="0">
                          <a:solidFill>
                            <a:schemeClr val="tx1"/>
                          </a:solidFill>
                          <a:latin typeface="Arial" pitchFamily="34" charset="0"/>
                          <a:cs typeface="Arial" pitchFamily="34" charset="0"/>
                        </a:rPr>
                        <a:t>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Шинээр өмчлөх газрын нийт хэмжээ</a:t>
                      </a:r>
                      <a:endParaRPr lang="en-US" sz="1400" dirty="0">
                        <a:solidFill>
                          <a:schemeClr val="tx1"/>
                        </a:solidFill>
                        <a:latin typeface="Arial" pitchFamily="34" charset="0"/>
                        <a:cs typeface="Arial" pitchFamily="34" charset="0"/>
                      </a:endParaRPr>
                    </a:p>
                  </a:txBody>
                  <a:tcPr marL="97062" marR="97062" marT="45708" marB="45708"/>
                </a:tc>
                <a:tc>
                  <a:txBody>
                    <a:bodyPr/>
                    <a:lstStyle/>
                    <a:p>
                      <a:pPr algn="ctr"/>
                      <a:r>
                        <a:rPr lang="mn-MN" sz="1400" dirty="0" smtClean="0">
                          <a:solidFill>
                            <a:schemeClr val="tx1"/>
                          </a:solidFill>
                          <a:latin typeface="Arial" pitchFamily="34" charset="0"/>
                          <a:cs typeface="Arial" pitchFamily="34" charset="0"/>
                        </a:rPr>
                        <a:t>Улсын чанартай замын</a:t>
                      </a:r>
                      <a:r>
                        <a:rPr lang="mn-MN" sz="1400" baseline="0" dirty="0" smtClean="0">
                          <a:solidFill>
                            <a:schemeClr val="tx1"/>
                          </a:solidFill>
                          <a:latin typeface="Arial" pitchFamily="34" charset="0"/>
                          <a:cs typeface="Arial" pitchFamily="34" charset="0"/>
                        </a:rPr>
                        <a:t> дагуух өмчлүүлэх газар</a:t>
                      </a:r>
                      <a:endParaRPr lang="en-US" sz="1400" dirty="0">
                        <a:solidFill>
                          <a:schemeClr val="tx1"/>
                        </a:solidFill>
                        <a:latin typeface="Arial" pitchFamily="34" charset="0"/>
                        <a:cs typeface="Arial" pitchFamily="34" charset="0"/>
                      </a:endParaRPr>
                    </a:p>
                  </a:txBody>
                  <a:tcPr marL="97062" marR="97062" marT="45708" marB="45708"/>
                </a:tc>
              </a:tr>
              <a:tr h="584433">
                <a:tc>
                  <a:txBody>
                    <a:bodyPr/>
                    <a:lstStyle/>
                    <a:p>
                      <a:pPr algn="ctr"/>
                      <a:r>
                        <a:rPr lang="mn-MN" sz="1600" b="1" dirty="0" smtClean="0">
                          <a:solidFill>
                            <a:schemeClr val="tx1"/>
                          </a:solidFill>
                          <a:latin typeface="Arial" pitchFamily="34" charset="0"/>
                          <a:cs typeface="Arial" pitchFamily="34" charset="0"/>
                        </a:rPr>
                        <a:t>Зуунмод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Сумын төв</a:t>
                      </a:r>
                      <a:r>
                        <a:rPr lang="mn-MN" sz="1600" b="1" baseline="0" dirty="0" smtClean="0">
                          <a:solidFill>
                            <a:schemeClr val="tx1"/>
                          </a:solidFill>
                          <a:latin typeface="Arial" pitchFamily="34" charset="0"/>
                          <a:cs typeface="Arial" pitchFamily="34" charset="0"/>
                        </a:rPr>
                        <a:t>, суурин</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20,2</a:t>
                      </a:r>
                      <a:r>
                        <a:rPr lang="mn-MN" sz="1600" b="1" baseline="0" dirty="0" smtClean="0">
                          <a:solidFill>
                            <a:schemeClr val="tx1"/>
                          </a:solidFill>
                          <a:latin typeface="Arial" pitchFamily="34" charset="0"/>
                          <a:cs typeface="Arial" pitchFamily="34" charset="0"/>
                        </a:rPr>
                        <a:t> </a:t>
                      </a:r>
                      <a:r>
                        <a:rPr lang="mn-MN" sz="1600" b="1" dirty="0" smtClean="0">
                          <a:solidFill>
                            <a:schemeClr val="tx1"/>
                          </a:solidFill>
                          <a:latin typeface="Arial" pitchFamily="34" charset="0"/>
                          <a:cs typeface="Arial" pitchFamily="34" charset="0"/>
                        </a:rPr>
                        <a:t>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dirty="0" smtClean="0">
                          <a:solidFill>
                            <a:schemeClr val="tx1"/>
                          </a:solidFill>
                          <a:latin typeface="Arial" pitchFamily="34" charset="0"/>
                          <a:cs typeface="Arial" pitchFamily="34" charset="0"/>
                        </a:rPr>
                        <a:t>10</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r>
                        <a:rPr lang="mn-MN" sz="1600" b="1" baseline="0" dirty="0" smtClean="0">
                          <a:solidFill>
                            <a:schemeClr val="tx1"/>
                          </a:solidFill>
                          <a:latin typeface="Arial" pitchFamily="34" charset="0"/>
                          <a:cs typeface="Arial" pitchFamily="34" charset="0"/>
                        </a:rPr>
                        <a:t>10,2  га </a:t>
                      </a:r>
                      <a:endParaRPr lang="en-US" sz="1600" b="1" dirty="0">
                        <a:solidFill>
                          <a:schemeClr val="tx1"/>
                        </a:solidFill>
                        <a:latin typeface="Arial" pitchFamily="34" charset="0"/>
                        <a:cs typeface="Arial" pitchFamily="34" charset="0"/>
                      </a:endParaRPr>
                    </a:p>
                  </a:txBody>
                  <a:tcPr marL="97062" marR="97062" marT="45708" marB="45708"/>
                </a:tc>
                <a:tc>
                  <a:txBody>
                    <a:bodyPr/>
                    <a:lstStyle/>
                    <a:p>
                      <a:pPr algn="ctr"/>
                      <a:endParaRPr lang="en-US" sz="1600" b="1" dirty="0">
                        <a:solidFill>
                          <a:schemeClr val="tx1"/>
                        </a:solidFill>
                        <a:latin typeface="Arial" pitchFamily="34" charset="0"/>
                        <a:cs typeface="Arial" pitchFamily="34" charset="0"/>
                      </a:endParaRPr>
                    </a:p>
                  </a:txBody>
                  <a:tcPr marL="97062" marR="97062" marT="45708" marB="45708"/>
                </a:tc>
              </a:tr>
            </a:tbl>
          </a:graphicData>
        </a:graphic>
      </p:graphicFrame>
      <p:sp>
        <p:nvSpPr>
          <p:cNvPr id="18464" name="Rectangle 1"/>
          <p:cNvSpPr>
            <a:spLocks noChangeArrowheads="1"/>
          </p:cNvSpPr>
          <p:nvPr/>
        </p:nvSpPr>
        <p:spPr bwMode="auto">
          <a:xfrm>
            <a:off x="152400" y="3352800"/>
            <a:ext cx="8763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algn="just" eaLnBrk="1" hangingPunct="1">
              <a:spcBef>
                <a:spcPct val="0"/>
              </a:spcBef>
              <a:buClrTx/>
              <a:buSzTx/>
              <a:buFontTx/>
              <a:buNone/>
            </a:pPr>
            <a:r>
              <a:rPr lang="mn-MN" altLang="en-US" sz="2000" b="1" dirty="0" smtClean="0">
                <a:solidFill>
                  <a:schemeClr val="tx1"/>
                </a:solidFill>
                <a:latin typeface="Arial" charset="0"/>
              </a:rPr>
              <a:t>Зуунмод сумын </a:t>
            </a:r>
            <a:r>
              <a:rPr lang="mn-MN" altLang="en-US" sz="2000" dirty="0" smtClean="0">
                <a:solidFill>
                  <a:schemeClr val="tx1"/>
                </a:solidFill>
                <a:latin typeface="Arial" charset="0"/>
              </a:rPr>
              <a:t>Одоо эзэмшиж байгаа газраа давуу эрхээр өмчлөх  200 иргэнд 10 га,  1-р баг Жишиг хороолол 2 зүүн талд 48 иргэнд 2,4 га, 2-р баг Жалганы зүүн талд 10 иргэнд 0,5 га, Баянхошуу 3-р баг улаан худгийн хойно зам дагуу 34 иргэнд 1,7 га, 2-р баг Антантай уулын хойд энгэрт 8 иргэнд 0,4 га, 6-р баг Энхтайваны хойно 14 иргэнд 0,7 га, 3-р баг Хөтлийн урд энгэр 30 иргэнд 1,5 га, 3-р баг Сүмийн хойно засмал замын зүүн талд 16 иргэнд 0,8 га, 3-р баг Шинэ хөтлийн 6 гудамжны хойно 5 иргэнд 0,1 га, 6-р баг Энхтайваны хойно 12 иргэнд 0,6 га, 3-р баг Хөтөлд 30 иргэнд 1,5 га </a:t>
            </a:r>
            <a:r>
              <a:rPr lang="mn-MN" altLang="en-US" sz="2000" b="1" dirty="0" smtClean="0">
                <a:solidFill>
                  <a:schemeClr val="tx1"/>
                </a:solidFill>
                <a:latin typeface="Arial" charset="0"/>
              </a:rPr>
              <a:t>Нийт 407 </a:t>
            </a:r>
            <a:r>
              <a:rPr lang="mn-MN" altLang="en-US" sz="2000" b="1" dirty="0">
                <a:solidFill>
                  <a:schemeClr val="tx1"/>
                </a:solidFill>
                <a:latin typeface="Arial" charset="0"/>
              </a:rPr>
              <a:t>иргэнд 2</a:t>
            </a:r>
            <a:r>
              <a:rPr lang="mn-MN" altLang="en-US" sz="2000" b="1" dirty="0" smtClean="0">
                <a:solidFill>
                  <a:schemeClr val="tx1"/>
                </a:solidFill>
                <a:latin typeface="Arial" charset="0"/>
              </a:rPr>
              <a:t>0,2 </a:t>
            </a:r>
            <a:r>
              <a:rPr lang="mn-MN" altLang="en-US" sz="2000" b="1" dirty="0">
                <a:solidFill>
                  <a:schemeClr val="tx1"/>
                </a:solidFill>
                <a:latin typeface="Arial" charset="0"/>
              </a:rPr>
              <a:t>га </a:t>
            </a:r>
            <a:r>
              <a:rPr lang="mn-MN" altLang="en-US" sz="2000" dirty="0">
                <a:solidFill>
                  <a:schemeClr val="tx1"/>
                </a:solidFill>
                <a:latin typeface="Arial" charset="0"/>
              </a:rPr>
              <a:t>газрыг өмчлүүлэхээр </a:t>
            </a:r>
            <a:r>
              <a:rPr lang="mn-MN" altLang="en-US" sz="2000" dirty="0" smtClean="0">
                <a:solidFill>
                  <a:schemeClr val="tx1"/>
                </a:solidFill>
                <a:latin typeface="Arial" charset="0"/>
              </a:rPr>
              <a:t>төлөвлөж байна</a:t>
            </a:r>
            <a:r>
              <a:rPr lang="mn-MN" altLang="en-US" sz="2000" dirty="0">
                <a:solidFill>
                  <a:schemeClr val="tx1"/>
                </a:solidFill>
                <a:latin typeface="Arial" charset="0"/>
              </a:rPr>
              <a:t>.</a:t>
            </a:r>
            <a:endParaRPr lang="en-US" altLang="en-US" sz="2000" dirty="0">
              <a:solidFill>
                <a:schemeClr val="tx1"/>
              </a:solidFill>
              <a:latin typeface="Arial" charset="0"/>
            </a:endParaRPr>
          </a:p>
        </p:txBody>
      </p:sp>
    </p:spTree>
    <p:extLst>
      <p:ext uri="{BB962C8B-B14F-4D97-AF65-F5344CB8AC3E}">
        <p14:creationId xmlns:p14="http://schemas.microsoft.com/office/powerpoint/2010/main" val="41445433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descr="C:\Users\pc\Desktop\Зуунмод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57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descr="C:\Users\pc\Desktop\Зуунмод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614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descr="C:\Users\pc\Desktop\Зуунмод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52425"/>
            <a:ext cx="10687050" cy="756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88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1898</TotalTime>
  <Words>3280</Words>
  <Application>Microsoft Office PowerPoint</Application>
  <PresentationFormat>On-screen Show (4:3)</PresentationFormat>
  <Paragraphs>1246</Paragraphs>
  <Slides>136</Slides>
  <Notes>1</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Office Theme</vt:lpstr>
      <vt:lpstr>АЙМГИЙН ХЭМЖЭЭНД 2018 ОНД ИРГЭНД ӨМЧЛҮҮЛЭХ ГАЗРЫН ТӨЛӨВЛӨГӨӨНИЙ ЗУРАГЛАЛ </vt:lpstr>
      <vt:lpstr>2003-2017 ОНЫ БАЙДЛААР ИРГЭНД ГАЗАР  ӨМЧЛҮҮЛСЭН МЭДЭЭ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tuv_naran01</dc:creator>
  <cp:lastModifiedBy>pc</cp:lastModifiedBy>
  <cp:revision>150</cp:revision>
  <cp:lastPrinted>2017-11-21T02:34:32Z</cp:lastPrinted>
  <dcterms:created xsi:type="dcterms:W3CDTF">2014-05-08T01:43:06Z</dcterms:created>
  <dcterms:modified xsi:type="dcterms:W3CDTF">2017-11-22T14:32:58Z</dcterms:modified>
</cp:coreProperties>
</file>